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4" r:id="rId8"/>
    <p:sldId id="265" r:id="rId9"/>
    <p:sldId id="266" r:id="rId10"/>
    <p:sldId id="267" r:id="rId11"/>
    <p:sldId id="26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216" y="1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0F3F6-E719-4740-87AE-CA564EF5F45F}" type="datetimeFigureOut">
              <a:rPr lang="ru-RU" smtClean="0"/>
              <a:t>13.06.2015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5DF2A-E72B-4719-A230-6FE1C80D5C85}" type="slidenum">
              <a:rPr lang="ru-RU" smtClean="0"/>
              <a:t>‹#›</a:t>
            </a:fld>
            <a:endParaRPr lang="ru-RU"/>
          </a:p>
        </p:txBody>
      </p:sp>
    </p:spTree>
    <p:extLst>
      <p:ext uri="{BB962C8B-B14F-4D97-AF65-F5344CB8AC3E}">
        <p14:creationId xmlns:p14="http://schemas.microsoft.com/office/powerpoint/2010/main" val="161185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FC5DF2A-E72B-4719-A230-6FE1C80D5C85}" type="slidenum">
              <a:rPr lang="ru-RU" smtClean="0"/>
              <a:t>2</a:t>
            </a:fld>
            <a:endParaRPr lang="ru-RU"/>
          </a:p>
        </p:txBody>
      </p:sp>
    </p:spTree>
    <p:extLst>
      <p:ext uri="{BB962C8B-B14F-4D97-AF65-F5344CB8AC3E}">
        <p14:creationId xmlns:p14="http://schemas.microsoft.com/office/powerpoint/2010/main" val="327717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4C71EC6-210F-42DE-9C53-41977AD35B3D}" type="datetimeFigureOut">
              <a:rPr lang="ru-RU" smtClean="0"/>
              <a:t>13.06.2015</a:t>
            </a:fld>
            <a:endParaRPr lang="ru-RU"/>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ru-RU"/>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19B0651-EE4F-4900-A07F-96A6BFA9D0F0}" type="slidenum">
              <a:rPr lang="ru-RU" smtClean="0"/>
              <a:t>‹#›</a:t>
            </a:fld>
            <a:endParaRPr lang="ru-RU"/>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13.06.2015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13.06.2015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841248"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13.06.2015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13.06.2015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13.06.2015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13.06.2015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4C71EC6-210F-42DE-9C53-41977AD35B3D}" type="datetimeFigureOut">
              <a:rPr lang="ru-RU" smtClean="0"/>
              <a:t>13.06.2015</a:t>
            </a:fld>
            <a:endParaRPr lang="ru-RU"/>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ru-RU"/>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360000">
            <a:off x="3274180" y="3749953"/>
            <a:ext cx="4847038" cy="1599722"/>
          </a:xfrm>
        </p:spPr>
        <p:txBody>
          <a:bodyPr>
            <a:normAutofit fontScale="90000"/>
          </a:bodyPr>
          <a:lstStyle/>
          <a:p>
            <a:r>
              <a:rPr lang="ru-RU" dirty="0" smtClean="0"/>
              <a:t>Бег на короткие дистанции (спринт)</a:t>
            </a:r>
            <a:r>
              <a:rPr lang="ru-RU" dirty="0"/>
              <a:t/>
            </a:r>
            <a:br>
              <a:rPr lang="ru-RU" dirty="0"/>
            </a:br>
            <a:endParaRPr lang="ru-RU" dirty="0"/>
          </a:p>
        </p:txBody>
      </p:sp>
      <p:sp>
        <p:nvSpPr>
          <p:cNvPr id="3" name="Подзаголовок 2"/>
          <p:cNvSpPr>
            <a:spLocks noGrp="1"/>
          </p:cNvSpPr>
          <p:nvPr>
            <p:ph type="subTitle" idx="1"/>
          </p:nvPr>
        </p:nvSpPr>
        <p:spPr>
          <a:xfrm>
            <a:off x="4860032" y="5105400"/>
            <a:ext cx="3808512" cy="1752600"/>
          </a:xfrm>
        </p:spPr>
        <p:txBody>
          <a:bodyPr>
            <a:normAutofit/>
          </a:bodyPr>
          <a:lstStyle/>
          <a:p>
            <a:r>
              <a:rPr lang="ru-RU" dirty="0" smtClean="0"/>
              <a:t>Презентация ученицы 10А Черепановой Евгении</a:t>
            </a:r>
            <a:endParaRPr lang="ru-RU" dirty="0"/>
          </a:p>
        </p:txBody>
      </p:sp>
    </p:spTree>
    <p:extLst>
      <p:ext uri="{BB962C8B-B14F-4D97-AF65-F5344CB8AC3E}">
        <p14:creationId xmlns:p14="http://schemas.microsoft.com/office/powerpoint/2010/main" val="1787651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fontScale="92500"/>
          </a:bodyPr>
          <a:lstStyle/>
          <a:p>
            <a:r>
              <a:rPr lang="ru-RU" b="1" dirty="0"/>
              <a:t>Финиширование</a:t>
            </a:r>
            <a:r>
              <a:rPr lang="ru-RU" dirty="0"/>
              <a:t>. Наиболее эффективным способом финиширования является резкий наклон (бросок) грудью вперед на последнем шаге или наклон вперед с поворотом к финишной ленточке боком (рывок плечом). Эти способы финиширования, конечно, не могут ускорить общего движения тела бегуна вперед, однако позволяют ему приблизить момент соприкосновения туловища с финишной лентой или пересечь линию финиша.</a:t>
            </a:r>
          </a:p>
          <a:p>
            <a:r>
              <a:rPr lang="ru-RU" dirty="0"/>
              <a:t>Приближаясь к финишу, спортсмен должен постараться сохранить достигнутую на дистанции длину и частоту шагов, акцентируя в то же время внимание на энергичных движениях рук. Линию финиша нужно пробегать так, как будто до нее остается по крайней мере еще 5—10 м. При этом нельзя отбрасывать голову назад, высоко поднимать руки, останавливаться сразу после финиширования.</a:t>
            </a:r>
          </a:p>
          <a:p>
            <a:endParaRPr lang="ru-RU" dirty="0"/>
          </a:p>
        </p:txBody>
      </p:sp>
    </p:spTree>
    <p:extLst>
      <p:ext uri="{BB962C8B-B14F-4D97-AF65-F5344CB8AC3E}">
        <p14:creationId xmlns:p14="http://schemas.microsoft.com/office/powerpoint/2010/main" val="1929009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Олимпийские </a:t>
            </a:r>
            <a:r>
              <a:rPr lang="ru-RU" dirty="0" smtClean="0"/>
              <a:t>рекорды</a:t>
            </a:r>
            <a:endParaRPr lang="ru-RU" dirty="0"/>
          </a:p>
        </p:txBody>
      </p:sp>
      <p:sp>
        <p:nvSpPr>
          <p:cNvPr id="3" name="Объект 2"/>
          <p:cNvSpPr>
            <a:spLocks noGrp="1"/>
          </p:cNvSpPr>
          <p:nvPr>
            <p:ph idx="1"/>
          </p:nvPr>
        </p:nvSpPr>
        <p:spPr/>
        <p:txBody>
          <a:bodyPr>
            <a:normAutofit fontScale="92500"/>
          </a:bodyPr>
          <a:lstStyle/>
          <a:p>
            <a:r>
              <a:rPr lang="ru-RU" b="1" dirty="0"/>
              <a:t>Мужчины</a:t>
            </a:r>
          </a:p>
          <a:p>
            <a:r>
              <a:rPr lang="ru-RU" dirty="0"/>
              <a:t>100 м 9,84 </a:t>
            </a:r>
            <a:r>
              <a:rPr lang="ru-RU" dirty="0" err="1"/>
              <a:t>Донован</a:t>
            </a:r>
            <a:r>
              <a:rPr lang="ru-RU" dirty="0"/>
              <a:t> </a:t>
            </a:r>
            <a:r>
              <a:rPr lang="ru-RU" dirty="0" err="1"/>
              <a:t>Бэйли</a:t>
            </a:r>
            <a:r>
              <a:rPr lang="ru-RU" dirty="0"/>
              <a:t> (Канада) 1996 </a:t>
            </a:r>
            <a:br>
              <a:rPr lang="ru-RU" dirty="0"/>
            </a:br>
            <a:r>
              <a:rPr lang="ru-RU" dirty="0"/>
              <a:t>200 м 19,32 Майкл Джонсон (США) 1996 </a:t>
            </a:r>
            <a:br>
              <a:rPr lang="ru-RU" dirty="0"/>
            </a:br>
            <a:r>
              <a:rPr lang="ru-RU" dirty="0"/>
              <a:t>400 м 43,49 Майкл Джонсон (США) 1996</a:t>
            </a:r>
          </a:p>
          <a:p>
            <a:r>
              <a:rPr lang="ru-RU" b="1" dirty="0"/>
              <a:t>Женщины</a:t>
            </a:r>
          </a:p>
          <a:p>
            <a:r>
              <a:rPr lang="ru-RU" dirty="0"/>
              <a:t>100 м 10,62 </a:t>
            </a:r>
            <a:r>
              <a:rPr lang="ru-RU" dirty="0" err="1"/>
              <a:t>Флоренс</a:t>
            </a:r>
            <a:r>
              <a:rPr lang="ru-RU" dirty="0"/>
              <a:t> </a:t>
            </a:r>
            <a:r>
              <a:rPr lang="ru-RU" dirty="0" err="1"/>
              <a:t>Гриффит-Джойнер</a:t>
            </a:r>
            <a:r>
              <a:rPr lang="ru-RU" dirty="0"/>
              <a:t> (США) 1988 </a:t>
            </a:r>
            <a:br>
              <a:rPr lang="ru-RU" dirty="0"/>
            </a:br>
            <a:r>
              <a:rPr lang="ru-RU" dirty="0"/>
              <a:t>200 м 21,34 </a:t>
            </a:r>
            <a:r>
              <a:rPr lang="ru-RU" dirty="0" err="1"/>
              <a:t>Флоренс</a:t>
            </a:r>
            <a:r>
              <a:rPr lang="ru-RU" dirty="0"/>
              <a:t> </a:t>
            </a:r>
            <a:r>
              <a:rPr lang="ru-RU" dirty="0" err="1"/>
              <a:t>Гриффит-Джойнер</a:t>
            </a:r>
            <a:r>
              <a:rPr lang="ru-RU" dirty="0"/>
              <a:t> (США) 1988 </a:t>
            </a:r>
            <a:br>
              <a:rPr lang="ru-RU" dirty="0"/>
            </a:br>
            <a:r>
              <a:rPr lang="ru-RU" dirty="0"/>
              <a:t>400 м 48,25 Мари-</a:t>
            </a:r>
            <a:r>
              <a:rPr lang="ru-RU" dirty="0" err="1"/>
              <a:t>Жозе</a:t>
            </a:r>
            <a:r>
              <a:rPr lang="ru-RU" dirty="0"/>
              <a:t> </a:t>
            </a:r>
            <a:r>
              <a:rPr lang="ru-RU" dirty="0" err="1"/>
              <a:t>Перек</a:t>
            </a:r>
            <a:r>
              <a:rPr lang="ru-RU" dirty="0"/>
              <a:t> (Франция) 1996 </a:t>
            </a:r>
          </a:p>
          <a:p>
            <a:r>
              <a:rPr lang="ru-RU" dirty="0"/>
              <a:t> </a:t>
            </a:r>
          </a:p>
          <a:p>
            <a:endParaRPr lang="ru-RU" dirty="0"/>
          </a:p>
        </p:txBody>
      </p:sp>
    </p:spTree>
    <p:extLst>
      <p:ext uri="{BB962C8B-B14F-4D97-AF65-F5344CB8AC3E}">
        <p14:creationId xmlns:p14="http://schemas.microsoft.com/office/powerpoint/2010/main" val="384275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496944" cy="4720965"/>
          </a:xfrm>
        </p:spPr>
        <p:txBody>
          <a:bodyPr/>
          <a:lstStyle/>
          <a:p>
            <a:r>
              <a:rPr lang="ru-RU" b="1" dirty="0"/>
              <a:t>Бег</a:t>
            </a:r>
            <a:r>
              <a:rPr lang="ru-RU" dirty="0"/>
              <a:t> является основой легкой атлетики. Он включается в программу всех известных нам соревнований по легкой атлетике. Кроме того, бег является составной частью многих других легкоатлетических упражнений, таких, как прыжки в высоту, длину, с шестом, метание копья. </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2564904"/>
            <a:ext cx="4932040" cy="3285972"/>
          </a:xfrm>
          <a:prstGeom prst="rect">
            <a:avLst/>
          </a:prstGeom>
          <a:ln>
            <a:noFill/>
          </a:ln>
          <a:effectLst>
            <a:outerShdw blurRad="190500" algn="tl" rotWithShape="0">
              <a:srgbClr val="000000">
                <a:alpha val="70000"/>
              </a:srgbClr>
            </a:outerShdw>
          </a:effectLst>
        </p:spPr>
      </p:pic>
      <p:sp>
        <p:nvSpPr>
          <p:cNvPr id="5" name="TextBox 4"/>
          <p:cNvSpPr txBox="1"/>
          <p:nvPr/>
        </p:nvSpPr>
        <p:spPr>
          <a:xfrm>
            <a:off x="3313567" y="5809910"/>
            <a:ext cx="2840393" cy="369332"/>
          </a:xfrm>
          <a:prstGeom prst="rect">
            <a:avLst/>
          </a:prstGeom>
          <a:noFill/>
        </p:spPr>
        <p:txBody>
          <a:bodyPr wrap="none" rtlCol="0">
            <a:spAutoFit/>
          </a:bodyPr>
          <a:lstStyle/>
          <a:p>
            <a:r>
              <a:rPr lang="ru-RU" dirty="0" smtClean="0"/>
              <a:t>Старт </a:t>
            </a:r>
            <a:r>
              <a:rPr lang="ru-RU" dirty="0"/>
              <a:t>Джереми </a:t>
            </a:r>
            <a:r>
              <a:rPr lang="ru-RU" dirty="0" err="1" smtClean="0"/>
              <a:t>Уоринера</a:t>
            </a:r>
            <a:endParaRPr lang="ru-RU" dirty="0"/>
          </a:p>
        </p:txBody>
      </p:sp>
    </p:spTree>
    <p:extLst>
      <p:ext uri="{BB962C8B-B14F-4D97-AF65-F5344CB8AC3E}">
        <p14:creationId xmlns:p14="http://schemas.microsoft.com/office/powerpoint/2010/main" val="63462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a:bodyPr>
          <a:lstStyle/>
          <a:p>
            <a:r>
              <a:rPr lang="ru-RU" sz="2800" dirty="0"/>
              <a:t>Существует несколько видов бега: </a:t>
            </a:r>
            <a:r>
              <a:rPr lang="ru-RU" sz="2800" b="1" dirty="0"/>
              <a:t>бег на короткие дистанции (60, 100, 200, 400м); на средние дистанции (800, 1000, 1500, 2000м);на длинные дистанции (3000, 5000, 10 000м); на сверхдлинные дистанции (часовой бег, 20 000, 25 000 и 30 000м).</a:t>
            </a:r>
            <a:r>
              <a:rPr lang="ru-RU" sz="2800" dirty="0"/>
              <a:t> Также проводятся соревнования на шоссе, дороге, между населенными пунктами на дистанции от 15 до 30 км, а также </a:t>
            </a:r>
            <a:r>
              <a:rPr lang="ru-RU" sz="2800" b="1" dirty="0"/>
              <a:t>марафонский бег (42 км 195м). </a:t>
            </a:r>
            <a:r>
              <a:rPr lang="ru-RU" sz="2800" dirty="0"/>
              <a:t>Но мы рассмотрим лишь бег на короткие дистанции. </a:t>
            </a:r>
            <a:br>
              <a:rPr lang="ru-RU" sz="2800" dirty="0"/>
            </a:br>
            <a:endParaRPr lang="ru-RU" sz="2800" dirty="0"/>
          </a:p>
        </p:txBody>
      </p:sp>
    </p:spTree>
    <p:extLst>
      <p:ext uri="{BB962C8B-B14F-4D97-AF65-F5344CB8AC3E}">
        <p14:creationId xmlns:p14="http://schemas.microsoft.com/office/powerpoint/2010/main" val="991586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476672"/>
            <a:ext cx="8280920" cy="4792973"/>
          </a:xfrm>
        </p:spPr>
        <p:txBody>
          <a:bodyPr>
            <a:normAutofit/>
          </a:bodyPr>
          <a:lstStyle/>
          <a:p>
            <a:r>
              <a:rPr lang="ru-RU" dirty="0"/>
              <a:t>К коротким </a:t>
            </a:r>
            <a:r>
              <a:rPr lang="ru-RU" dirty="0" smtClean="0"/>
              <a:t>дистанциям </a:t>
            </a:r>
            <a:r>
              <a:rPr lang="ru-RU" dirty="0"/>
              <a:t>относится бег на 60, 100, 200, 400 м. Соревнования на 60 м обычно проводятся зимой в закрытых помещениях на прямой дорожке. Бег на 200 м устраивается на дорожке с поворотом, а на 400 м проходит по замкнутой дорожке с двумя поворотами. </a:t>
            </a:r>
            <a:br>
              <a:rPr lang="ru-RU" dirty="0"/>
            </a:b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570" y="2937346"/>
            <a:ext cx="4478796" cy="298586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926" y="2937346"/>
            <a:ext cx="4413286" cy="29858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4947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253"/>
            <a:ext cx="8041440" cy="1442674"/>
          </a:xfrm>
        </p:spPr>
        <p:txBody>
          <a:bodyPr/>
          <a:lstStyle/>
          <a:p>
            <a:r>
              <a:rPr lang="ru-RU" dirty="0" smtClean="0"/>
              <a:t>История</a:t>
            </a:r>
            <a:endParaRPr lang="ru-RU" dirty="0"/>
          </a:p>
        </p:txBody>
      </p:sp>
      <p:sp>
        <p:nvSpPr>
          <p:cNvPr id="3" name="Объект 2"/>
          <p:cNvSpPr>
            <a:spLocks noGrp="1"/>
          </p:cNvSpPr>
          <p:nvPr>
            <p:ph idx="1"/>
          </p:nvPr>
        </p:nvSpPr>
        <p:spPr>
          <a:xfrm>
            <a:off x="539552" y="1196752"/>
            <a:ext cx="7992888" cy="5112568"/>
          </a:xfrm>
        </p:spPr>
        <p:txBody>
          <a:bodyPr>
            <a:normAutofit fontScale="85000" lnSpcReduction="20000"/>
          </a:bodyPr>
          <a:lstStyle/>
          <a:p>
            <a:r>
              <a:rPr lang="ru-RU" dirty="0"/>
              <a:t>История бега на короткие дистанции берет начало с олимпийских игр древности. Бег на короткие дистанции был распространен у греков. В Древней Греции атлеты применяли как высокий так и низкий старт и пользовались стартовыми упорами в виде каменных и мраморных плит. Техника бега того времени существенно не отличалась от современной. Некоторые ее особенности объясняются, очевидно, тем, что соревнования проводились на дорожке, покрытой толстым слоем песка. </a:t>
            </a:r>
            <a:endParaRPr lang="ru-RU" dirty="0" smtClean="0"/>
          </a:p>
          <a:p>
            <a:r>
              <a:rPr lang="ru-RU" dirty="0"/>
              <a:t/>
            </a:r>
            <a:br>
              <a:rPr lang="ru-RU" dirty="0"/>
            </a:br>
            <a:r>
              <a:rPr lang="ru-RU" dirty="0"/>
              <a:t>Греки стремились разнообразить тренировку бегунов. Помимо бега в нее включались массаж, натирание тела оливковым маслом, применялись специальные упражнения, такие, как движение рук бегуна, высокое поднимание бедер, откидывание голени назад и т.д. В сохранившихся рукописях того времени можно найти сведения о греческих атлетах, среди которых наиболее выдающимися были </a:t>
            </a:r>
            <a:r>
              <a:rPr lang="ru-RU" dirty="0" err="1"/>
              <a:t>Эхион</a:t>
            </a:r>
            <a:r>
              <a:rPr lang="ru-RU" dirty="0"/>
              <a:t>, </a:t>
            </a:r>
            <a:r>
              <a:rPr lang="ru-RU" dirty="0" err="1"/>
              <a:t>Фанас</a:t>
            </a:r>
            <a:r>
              <a:rPr lang="ru-RU" dirty="0"/>
              <a:t>, </a:t>
            </a:r>
            <a:r>
              <a:rPr lang="ru-RU" dirty="0" err="1"/>
              <a:t>Астил</a:t>
            </a:r>
            <a:r>
              <a:rPr lang="ru-RU" dirty="0"/>
              <a:t> и некоторые другие. </a:t>
            </a:r>
            <a:br>
              <a:rPr lang="ru-RU" dirty="0"/>
            </a:br>
            <a:r>
              <a:rPr lang="ru-RU" dirty="0"/>
              <a:t>Бег на короткие дистанции возродился вместе с восстановлением легкоатлетического спорта в XIX веке. </a:t>
            </a:r>
            <a:br>
              <a:rPr lang="ru-RU" dirty="0"/>
            </a:br>
            <a:endParaRPr lang="ru-RU" dirty="0"/>
          </a:p>
        </p:txBody>
      </p:sp>
    </p:spTree>
    <p:extLst>
      <p:ext uri="{BB962C8B-B14F-4D97-AF65-F5344CB8AC3E}">
        <p14:creationId xmlns:p14="http://schemas.microsoft.com/office/powerpoint/2010/main" val="2598731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4968552" cy="5657069"/>
          </a:xfrm>
        </p:spPr>
        <p:txBody>
          <a:bodyPr>
            <a:normAutofit fontScale="77500" lnSpcReduction="20000"/>
          </a:bodyPr>
          <a:lstStyle/>
          <a:p>
            <a:r>
              <a:rPr lang="ru-RU" dirty="0"/>
              <a:t>В программу Игр I Олимпиады 1896 вошли два вида мужского спринта — дистанции 100 и 400 м, на следующей Олимпиаде к ним добавилась дистанция 200 м. </a:t>
            </a:r>
            <a:br>
              <a:rPr lang="ru-RU" dirty="0"/>
            </a:br>
            <a:r>
              <a:rPr lang="ru-RU" dirty="0"/>
              <a:t>Победитель I Олимпийских игр Томми </a:t>
            </a:r>
            <a:r>
              <a:rPr lang="ru-RU" dirty="0" err="1"/>
              <a:t>Бёрк</a:t>
            </a:r>
            <a:r>
              <a:rPr lang="ru-RU" dirty="0"/>
              <a:t> пробежал 100 м всего за 12,0. Сейчас мировой рекорд на этой дистанции равен 9,9. Подобным образом выросли достижения на 200 и 400 м (19,8 и 43,8). </a:t>
            </a:r>
            <a:br>
              <a:rPr lang="ru-RU" dirty="0"/>
            </a:br>
            <a:r>
              <a:rPr lang="ru-RU" dirty="0"/>
              <a:t>Рост достижений в спринте прежде всего определяется совершенствованием старта и методов подготовки бегуна. В первые годы появления легкой атлетики в Америке, например, применялся старт с ходу. Потом получил распространение высокий старт. А затем, предложенный в 1887г. американским тренером </a:t>
            </a:r>
            <a:r>
              <a:rPr lang="ru-RU" dirty="0" err="1"/>
              <a:t>Мерфи</a:t>
            </a:r>
            <a:r>
              <a:rPr lang="ru-RU" dirty="0"/>
              <a:t>, низкий старт, который впоследствии стал важным этапом в развитии спринтерского бега. </a:t>
            </a:r>
            <a:br>
              <a:rPr lang="ru-RU" dirty="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608" y="404664"/>
            <a:ext cx="2682240" cy="44958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5902552" y="4941168"/>
            <a:ext cx="2664296" cy="1107996"/>
          </a:xfrm>
          <a:prstGeom prst="rect">
            <a:avLst/>
          </a:prstGeom>
          <a:noFill/>
        </p:spPr>
        <p:txBody>
          <a:bodyPr wrap="square" rtlCol="0">
            <a:spAutoFit/>
          </a:bodyPr>
          <a:lstStyle/>
          <a:p>
            <a:r>
              <a:rPr lang="ru-RU" sz="1600" dirty="0"/>
              <a:t>Судья со стартовым пистолетом. Олимпийские игры 1904 г</a:t>
            </a:r>
            <a:r>
              <a:rPr lang="ru-RU" sz="1600" dirty="0" smtClean="0"/>
              <a:t>.</a:t>
            </a:r>
            <a:r>
              <a:rPr lang="ru-RU" dirty="0"/>
              <a:t/>
            </a:r>
            <a:br>
              <a:rPr lang="ru-RU" dirty="0"/>
            </a:br>
            <a:endParaRPr lang="ru-RU" dirty="0"/>
          </a:p>
        </p:txBody>
      </p:sp>
    </p:spTree>
    <p:extLst>
      <p:ext uri="{BB962C8B-B14F-4D97-AF65-F5344CB8AC3E}">
        <p14:creationId xmlns:p14="http://schemas.microsoft.com/office/powerpoint/2010/main" val="3402448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dirty="0" smtClean="0"/>
              <a:t>Техника</a:t>
            </a:r>
            <a:endParaRPr lang="ru-RU" dirty="0"/>
          </a:p>
        </p:txBody>
      </p:sp>
      <p:sp>
        <p:nvSpPr>
          <p:cNvPr id="3" name="Объект 2"/>
          <p:cNvSpPr>
            <a:spLocks noGrp="1"/>
          </p:cNvSpPr>
          <p:nvPr>
            <p:ph idx="1"/>
          </p:nvPr>
        </p:nvSpPr>
        <p:spPr>
          <a:xfrm>
            <a:off x="467544" y="1052736"/>
            <a:ext cx="8229600" cy="5256584"/>
          </a:xfrm>
        </p:spPr>
        <p:txBody>
          <a:bodyPr>
            <a:normAutofit fontScale="47500" lnSpcReduction="20000"/>
          </a:bodyPr>
          <a:lstStyle/>
          <a:p>
            <a:r>
              <a:rPr lang="ru-RU" sz="4400" dirty="0"/>
              <a:t>Бег спринтера условно можно разделить на старт, стартовое ускорение (стартовый разгон), бег по дистанции и финиширование.</a:t>
            </a:r>
          </a:p>
          <a:p>
            <a:r>
              <a:rPr lang="ru-RU" sz="4400" b="1" dirty="0"/>
              <a:t>Старт</a:t>
            </a:r>
            <a:r>
              <a:rPr lang="ru-RU" sz="4400" dirty="0"/>
              <a:t>. При беге на короткие дистанции применяется низкий старт с использованием стартовых колодок. </a:t>
            </a:r>
            <a:r>
              <a:rPr lang="ru-RU" sz="4400" dirty="0" smtClean="0"/>
              <a:t>Угол </a:t>
            </a:r>
            <a:r>
              <a:rPr lang="ru-RU" sz="4400" dirty="0"/>
              <a:t>наклона опорных площадок стартовых колодок для передней колодки равен 40 – 500, а для задней – 60 - 750 . расстояние между колодками по ширине обычно не превышает 18 – 20 см.</a:t>
            </a:r>
          </a:p>
          <a:p>
            <a:r>
              <a:rPr lang="ru-RU" sz="4400" dirty="0"/>
              <a:t>Расположение колодок по отношению к стартовой линии и друг к другу может варьироваться. Наиболее распространены обычный, сближенный и растянутый варианты старта. При обычном старте передняя колодка устанавливается на расстоянии примерно одной - полутора ступней от стартовой линии, а задняя — на расстоянии голени от передней. При растянутом старте обе колодки отставляются дальше назад от стартовой линии, причем первая бывает удалена от нее на расстояние до двух ступней и более. При сближенном старте задняя колодка приближена к передней и расстояние между ними не превышает длины стопы.</a:t>
            </a:r>
          </a:p>
          <a:p>
            <a:endParaRPr lang="ru-RU" dirty="0"/>
          </a:p>
        </p:txBody>
      </p:sp>
    </p:spTree>
    <p:extLst>
      <p:ext uri="{BB962C8B-B14F-4D97-AF65-F5344CB8AC3E}">
        <p14:creationId xmlns:p14="http://schemas.microsoft.com/office/powerpoint/2010/main" val="3252112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6192688"/>
          </a:xfrm>
        </p:spPr>
        <p:txBody>
          <a:bodyPr>
            <a:normAutofit fontScale="85000" lnSpcReduction="20000"/>
          </a:bodyPr>
          <a:lstStyle/>
          <a:p>
            <a:r>
              <a:rPr lang="ru-RU" dirty="0"/>
              <a:t>По команде "</a:t>
            </a:r>
            <a:r>
              <a:rPr lang="ru-RU" b="1" dirty="0"/>
              <a:t>Внимание</a:t>
            </a:r>
            <a:r>
              <a:rPr lang="ru-RU" dirty="0"/>
              <a:t>!" бегун плавно подает туловище вперед-вверх, отделяя колено сзади стоящей ноги от земли, и поднимает таз несколько выше плеч. Ноги при этом слегка выпрямляются, и угол сгибания в коленном суставе ноги, упирающейся в переднюю колодку, достигает примерно 80—100°, а в заднюю — 110—120°. Руки остаются </a:t>
            </a:r>
            <a:r>
              <a:rPr lang="ru-RU" dirty="0" smtClean="0"/>
              <a:t>прямыми.</a:t>
            </a:r>
          </a:p>
          <a:p>
            <a:r>
              <a:rPr lang="ru-RU" dirty="0" smtClean="0"/>
              <a:t>Услышав </a:t>
            </a:r>
            <a:r>
              <a:rPr lang="ru-RU" dirty="0"/>
              <a:t>выстрел, бегун, отрывая руки от земли, одновременно </a:t>
            </a:r>
            <a:r>
              <a:rPr lang="ru-RU" b="1" dirty="0"/>
              <a:t>отталкивается</a:t>
            </a:r>
            <a:r>
              <a:rPr lang="ru-RU" dirty="0"/>
              <a:t> и от колодок. Энергичный и быстрый взмах руками, согнутыми в локтевых суставах, способствует мощному отталкиванию, которое осуществляется за счет мгновенного выпрямления в тазобедренных, коленных и голеностопных суставах. Нога, стоящая сзади, отрывается от колодки первой и энергично выносится бедром вперед и несколько внутрь. Стопа держится невысоко от земли, что позволяет сократить ее путь от колодки до места постановки на грунт за стартовой линией.</a:t>
            </a:r>
          </a:p>
          <a:p>
            <a:r>
              <a:rPr lang="ru-RU" b="1" dirty="0"/>
              <a:t>Стартовый </a:t>
            </a:r>
            <a:r>
              <a:rPr lang="ru-RU" b="1" dirty="0" smtClean="0"/>
              <a:t>разгон</a:t>
            </a:r>
            <a:r>
              <a:rPr lang="ru-RU" dirty="0" smtClean="0"/>
              <a:t>. </a:t>
            </a:r>
            <a:r>
              <a:rPr lang="ru-RU" dirty="0"/>
              <a:t>Стартовым разгоном (разбегом) называется преодоление спринтером начальной части дистанции, в конце которой он достигает скорости, близкой к предельной, и, принимая нормальное беговое положение, переходит к бегу по дистанции. Как показали специальные исследования, спортсмен достигает максимальной скорости бега через 5 - 6 секунд после старта</a:t>
            </a:r>
            <a:r>
              <a:rPr lang="ru-RU" dirty="0" smtClean="0"/>
              <a:t>.</a:t>
            </a:r>
            <a:endParaRPr lang="ru-RU" dirty="0"/>
          </a:p>
        </p:txBody>
      </p:sp>
    </p:spTree>
    <p:extLst>
      <p:ext uri="{BB962C8B-B14F-4D97-AF65-F5344CB8AC3E}">
        <p14:creationId xmlns:p14="http://schemas.microsoft.com/office/powerpoint/2010/main" val="3961032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29600" cy="5865515"/>
          </a:xfrm>
        </p:spPr>
        <p:txBody>
          <a:bodyPr>
            <a:normAutofit fontScale="92500" lnSpcReduction="20000"/>
          </a:bodyPr>
          <a:lstStyle/>
          <a:p>
            <a:endParaRPr lang="ru-RU" dirty="0"/>
          </a:p>
          <a:p>
            <a:r>
              <a:rPr lang="ru-RU" b="1" dirty="0"/>
              <a:t>Бег по дистанции</a:t>
            </a:r>
            <a:r>
              <a:rPr lang="ru-RU" dirty="0"/>
              <a:t>. В конце стартового разбега бегун как бы прекращает применять те максимальные усилия, которые были необходимы для наращивания скорости. Спортсмену необходимо помнить, что успех в спринтерском беге определяется прежде всего умением свободно, без напряжения выполнять беговые движения, расслабляя те мышцы, которые в данный момент не участвуют в активной работе.</a:t>
            </a:r>
          </a:p>
          <a:p>
            <a:r>
              <a:rPr lang="ru-RU" dirty="0" smtClean="0"/>
              <a:t>Во </a:t>
            </a:r>
            <a:r>
              <a:rPr lang="ru-RU" dirty="0"/>
              <a:t>время бега туловище сохраняет небольшой наклон вперед. В момент отталкивания поясница слегка прогнута. Руки, согнутые в локтях, двигаются в боковой плоскости соответственно ритму шагов. Кисти рук не напряжены и пальцы полусогнуты. Угол сгибания рук непостоянен: он увеличивается к моменту вертикали. От характера работы рук в значительной степени зависят как темп, так и характер бега. Общеизвестно положение, что энергичные движения рук способствуют увеличению скорости движений ног во время бега, но при этом нужно сохранять свободу движений и легкость бега.</a:t>
            </a:r>
          </a:p>
          <a:p>
            <a:endParaRPr lang="ru-RU" dirty="0"/>
          </a:p>
          <a:p>
            <a:endParaRPr lang="ru-RU" dirty="0"/>
          </a:p>
        </p:txBody>
      </p:sp>
    </p:spTree>
    <p:extLst>
      <p:ext uri="{BB962C8B-B14F-4D97-AF65-F5344CB8AC3E}">
        <p14:creationId xmlns:p14="http://schemas.microsoft.com/office/powerpoint/2010/main" val="1506525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TC101790492[[fn=Тетрадь для рисования]]</Template>
  <TotalTime>33</TotalTime>
  <Words>870</Words>
  <Application>Microsoft Office PowerPoint</Application>
  <PresentationFormat>Экран (4:3)</PresentationFormat>
  <Paragraphs>30</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Sketchbook</vt:lpstr>
      <vt:lpstr>Бег на короткие дистанции (спринт) </vt:lpstr>
      <vt:lpstr>Презентация PowerPoint</vt:lpstr>
      <vt:lpstr>Презентация PowerPoint</vt:lpstr>
      <vt:lpstr>Презентация PowerPoint</vt:lpstr>
      <vt:lpstr>История</vt:lpstr>
      <vt:lpstr>Презентация PowerPoint</vt:lpstr>
      <vt:lpstr>Техника</vt:lpstr>
      <vt:lpstr>Презентация PowerPoint</vt:lpstr>
      <vt:lpstr>Презентация PowerPoint</vt:lpstr>
      <vt:lpstr>Презентация PowerPoint</vt:lpstr>
      <vt:lpstr>Олимпийские рекорды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Бег на короткие дистанции (спринт) </dc:title>
  <dc:creator>Евгения</dc:creator>
  <cp:lastModifiedBy>USER</cp:lastModifiedBy>
  <cp:revision>7</cp:revision>
  <dcterms:created xsi:type="dcterms:W3CDTF">2013-04-12T11:05:32Z</dcterms:created>
  <dcterms:modified xsi:type="dcterms:W3CDTF">2015-06-13T07:42:09Z</dcterms:modified>
</cp:coreProperties>
</file>