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  <p:sldMasterId id="2147483997" r:id="rId2"/>
    <p:sldMasterId id="2147484009" r:id="rId3"/>
    <p:sldMasterId id="2147484021" r:id="rId4"/>
    <p:sldMasterId id="2147484033" r:id="rId5"/>
    <p:sldMasterId id="2147484045" r:id="rId6"/>
    <p:sldMasterId id="2147484057" r:id="rId7"/>
    <p:sldMasterId id="2147484069" r:id="rId8"/>
    <p:sldMasterId id="2147484081" r:id="rId9"/>
    <p:sldMasterId id="2147484190" r:id="rId10"/>
  </p:sldMasterIdLst>
  <p:sldIdLst>
    <p:sldId id="256" r:id="rId11"/>
    <p:sldId id="280" r:id="rId12"/>
    <p:sldId id="273" r:id="rId13"/>
    <p:sldId id="257" r:id="rId14"/>
    <p:sldId id="264" r:id="rId15"/>
    <p:sldId id="260" r:id="rId16"/>
    <p:sldId id="265" r:id="rId17"/>
    <p:sldId id="267" r:id="rId18"/>
    <p:sldId id="266" r:id="rId19"/>
    <p:sldId id="263" r:id="rId20"/>
    <p:sldId id="274" r:id="rId21"/>
    <p:sldId id="268" r:id="rId22"/>
    <p:sldId id="269" r:id="rId23"/>
    <p:sldId id="270" r:id="rId24"/>
    <p:sldId id="271" r:id="rId25"/>
    <p:sldId id="276" r:id="rId26"/>
    <p:sldId id="275" r:id="rId27"/>
    <p:sldId id="277" r:id="rId28"/>
    <p:sldId id="278" r:id="rId29"/>
    <p:sldId id="279" r:id="rId30"/>
    <p:sldId id="272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CC"/>
    <a:srgbClr val="FF0066"/>
    <a:srgbClr val="008000"/>
    <a:srgbClr val="660033"/>
    <a:srgbClr val="FF33CC"/>
    <a:srgbClr val="FFFF99"/>
    <a:srgbClr val="FFFF00"/>
    <a:srgbClr val="FF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6E52D-EAF2-4B8B-82A1-23CD7BEEAE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01419-381D-4CC1-B1B9-4B79D6EBF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AE95-1BFB-4CD1-A054-9F08726A9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6F16-736E-49A0-B064-3284F3853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6092-1F0E-4444-B5FA-D5811237FB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CA9E-2771-4341-8733-E92379355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4155-19F4-422D-B157-87114E1F0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CC82-5FBF-4836-97F3-3DBA6B328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1D92-FF4F-4056-A07E-FE1EBE784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4ACD-5D0D-4215-B427-96AAA0D70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E1EC-DD67-447C-B9D8-E77E6731E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56DC-51C3-4917-9BCB-D1E56C48A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05B10-8EEE-455E-871D-CD3FCC4140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6549-4352-4B8A-B516-D81D8CE4C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3996F-96E5-4495-BB11-9CC970F32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59415-89A5-4AB8-BD70-021ED4CA9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B721D-DA5D-4212-826B-D1DBAD32E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BD095-2863-42EE-BC5D-FA1C63100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22BD2-3E79-444C-A191-B32DDE7CA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654BA-D34A-463F-A4FE-4A3D2C573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4C06F-55E8-48CE-89AA-3753D299C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FA736-E5FF-4F2B-B8A6-51B848487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A645D-7911-45E1-A3A9-7A884DBBA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5D74C-804B-4B88-A137-E87A1F301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B37BF-16AD-4B74-AF43-BD3B460A3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BB48B-AAE1-4D3F-A85E-54F5712BB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D58D5-BAF4-411F-9A9D-3EFC7C9B3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4443-CEF9-45DD-B3B4-F66F2658E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89B2-22D0-470D-8A04-FDC5D25E44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E5F90-0F3C-4DF6-8143-DB580DE9E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7E957-BC6E-4726-8761-729FD2C0D0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6358A-6B35-4427-9C6B-C93FB3D02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F8D23-2DB9-41CC-B96D-BB43C7870C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9AAB8-DE9B-47E3-9F8D-DDB786B6E8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C3A6C-B1E9-4CBE-9936-42BD7F706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787D7-DDC5-444D-82C6-C50CC7ABB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475AC-5963-445E-AE0A-077765D39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78747-5B84-4D11-8A7A-2E32D610D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F07E9-C358-452D-9A80-82E17784C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EC837-4A6B-4473-B1FF-9BCF403EC6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6B689-DB45-4517-89AB-05630A7DF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9FFCE-F45E-417F-B493-675EFC33A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79FE-8CCD-4CA3-BA26-9ACE3D570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16001-3DBA-4F82-BB71-B10288811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BE4F0-23B0-4F70-A46D-575B6A082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F3160-16A1-4ED9-BB59-4D2754589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1CFA3-1B99-4BDB-A0C8-6E5E9ABA5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6C6F9-39D0-4C08-88A1-97A3BACA34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FB2D-292B-4FC7-9F2A-D827434F4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A3184-C677-4BE0-8FFA-B09AB566A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7FBB9-28EC-4B9D-940A-F2CE01467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C98B-62F3-4362-92CB-10D577606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6E6C7-5F7F-494C-BC00-E4CD0ADB4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37698-EC69-4BDA-82DC-ED1D3CB9C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7EEBE-2F56-4C2A-988B-11731EA02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48485-CB47-4B43-8DA2-51FB33802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C67C0-B838-4A9F-A905-2EBCE55A4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F6CC1-4FFD-43C0-8D80-714BBB9B7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07DD7-C2ED-4E49-B435-4D082CDCF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E521C-28B5-4C90-947C-9A579F6AD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7F8DC-7A38-48FD-A9C4-1256C761A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FCA6B-353E-4BBF-B9A2-B6A9DE43C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95F13-BBE7-4120-8C49-7BF4BAEB2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9B83A-6BD6-4F25-81B1-F2967C001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79A24-E746-4B9C-8E7C-8AC2D21FE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A76A0-6B47-481B-9F1F-1C726D92B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5A166-94DE-4D6E-BCC8-4D89737B77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518EE-6104-42B5-A263-4778806E2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82B43-6DC4-4E2E-8241-1ECAC5F85C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A43F7-D615-4C90-9417-2DDB75414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5F0E5-D72B-4BF9-8BA4-4E0A40DE3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F8B78-37CC-4975-B034-3854B2F2F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BC4D3-8069-49BE-844E-A40DEBC5A1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8EAD9-6CE3-4571-8F52-AB68CD257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EB6A1-9309-4927-9F95-7118D5B76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CF0F4-CA90-4E5E-9BE7-E979A4967F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1D872-93E9-40FB-BF0D-C51E42D53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22B94-2716-4D70-98CE-85789E480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FBCD-21FF-41CE-99F4-5B6AB1506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0391-1961-4EEF-AFCA-75F3000C6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70F0E-EE15-40DA-B98E-9C5376268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B81F3-015E-408D-8155-C26E4E7A3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C3B49-2CEB-47C1-B8D6-167AC5246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C5646-BF54-4509-A528-6A1416CAEC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F36B0-FE75-4B3C-9EAB-0EEF65A432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95BCD-F224-4F15-B8C9-053A18943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4E592-F851-4C81-8CE0-3D997EF09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80156-FADC-48F4-8B6D-56C4232CA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14232-FA21-4B28-96C4-F1C5B3B9F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04531-7DF1-459D-9AA3-51CA59E6F4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4CF00-BCF7-4146-927C-5BD621F95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40B0D-D8BB-4937-9142-CA895E5B7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5759A-0B4E-4463-B1DE-960822B28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DCFCD-1983-4105-8B82-E170A23E3C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A619C-88BC-446A-87BE-9AC4EDDB2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75538-EB0F-470A-B22B-4689C6A90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443C5-E032-49E9-8924-F41E8CB5D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6498C-0F63-4586-BCAA-091DEBA474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03096-DECE-46DA-B0B9-FF91896A8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A9AE6-1102-4609-B9A6-82531D3FB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C2458-9982-4145-84A6-B29C76321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E970E-6E7D-45E7-9315-91ADC23DB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02BFC-714D-490E-A5AD-53E2BCB8F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C06D2-B5D7-471A-A8A6-3F7875A35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EB44C-6882-439A-A15B-D82817C5A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F9857-04D6-4AC9-856C-2F732EA9D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1C2EB-1525-465F-817D-A32F64E930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0DA5B-D4B8-41E1-B1AC-F914D7978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A27BD-7DA2-42B7-9DFA-9B2E11ACD4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DAB7E-FCB7-4DF9-9460-391C779C6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99000">
              <a:srgbClr val="0000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6491FE-CA8B-47BC-892A-D12FD083F0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9000">
              <a:srgbClr val="0000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491FE-CA8B-47BC-892A-D12FD083F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99000">
              <a:srgbClr val="0000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E73378-B8DE-4E93-A253-4AD87C1122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99000">
              <a:srgbClr val="0000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7E9FF9-9724-43C2-AD75-C24B90C648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99000">
              <a:srgbClr val="0000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9B0A3D-B005-4F45-A5E4-4F726AFFA8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99000">
              <a:srgbClr val="0000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36E63B-B40B-4AAD-A552-C77DB3B40F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99000">
              <a:srgbClr val="0000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5F8ECF-D684-40E3-9036-49924520E9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99000">
              <a:srgbClr val="0000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66AD1B-3020-4C81-A079-9C45D25CB6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99000">
              <a:srgbClr val="0000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635DE3-3F0F-4B70-827F-2A6D4ABA84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99000">
              <a:srgbClr val="0000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F9AF94-4666-4998-A925-3FE6383A99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hyperlink" Target="http://www.ingushetia.org/news/photos/1239232952.jpg" TargetMode="Externa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eao-fifachamp.ucoz.ru/mihasy/liga/splash_01.jpg" TargetMode="External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rnest-vartanian.narod.ru/index.files/stadion/Liverpoo.jpg" TargetMode="Externa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.uralweb.ru/albums/fotos/files/8a6/8a67119e8b959b54d0479572feffef7e.jpg" TargetMode="External"/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ctiveclub.in.ua/images/product_images/info_images/1482_0.jpg" TargetMode="External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orge.ru/file/mod_news/2008_10/amazing_sport.jpg" TargetMode="External"/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gif"/><Relationship Id="rId2" Type="http://schemas.openxmlformats.org/officeDocument/2006/relationships/hyperlink" Target="http://www.nhlliga.at.ua/_ph/23/2/938232471.jpg" TargetMode="External"/><Relationship Id="rId1" Type="http://schemas.openxmlformats.org/officeDocument/2006/relationships/slideLayout" Target="../slideLayouts/slideLayout103.xml"/><Relationship Id="rId6" Type="http://schemas.openxmlformats.org/officeDocument/2006/relationships/hyperlink" Target="http://tools.eximpack.ru/images/cms/content/net7.gif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tosell.ru/upload/05543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premierleagues.ru/images/football.png" TargetMode="Externa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lichnosti.net/photo_591.html" TargetMode="Externa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gif"/><Relationship Id="rId2" Type="http://schemas.openxmlformats.org/officeDocument/2006/relationships/hyperlink" Target="http://upload.wikimedia.org/wikipedia/commons/thumb/1/17/Union_flag_1606_(Kings_Colors).svg/800px-Union_flag_1606_(Kings_Colors).svg.png" TargetMode="External"/><Relationship Id="rId1" Type="http://schemas.openxmlformats.org/officeDocument/2006/relationships/slideLayout" Target="../slideLayouts/slideLayout103.xml"/><Relationship Id="rId6" Type="http://schemas.openxmlformats.org/officeDocument/2006/relationships/hyperlink" Target="http://pages.infinit.net/hypnoses/Canada_flag.gif" TargetMode="External"/><Relationship Id="rId5" Type="http://schemas.openxmlformats.org/officeDocument/2006/relationships/image" Target="../media/image19.gif"/><Relationship Id="rId4" Type="http://schemas.openxmlformats.org/officeDocument/2006/relationships/hyperlink" Target="http://www.tapestrist.ru/ShopFlags/France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9000">
              <a:srgbClr val="0000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42875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  <a:latin typeface="Bookman Old Style" pitchFamily="18" charset="0"/>
              </a:rPr>
              <a:t>Игра - викторина </a:t>
            </a:r>
            <a:br>
              <a:rPr lang="ru-RU" sz="54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5400" b="1" dirty="0" smtClean="0">
                <a:solidFill>
                  <a:schemeClr val="accent2"/>
                </a:solidFill>
                <a:latin typeface="Bookman Old Style" pitchFamily="18" charset="0"/>
              </a:rPr>
              <a:t>«Я выбираю спорт»</a:t>
            </a:r>
            <a:endParaRPr lang="ru-RU" sz="54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pic>
        <p:nvPicPr>
          <p:cNvPr id="131112" name="Picture 40" descr="Картинка 49 из 9733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0135" y="2204865"/>
            <a:ext cx="3681660" cy="36724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0380" y="6263132"/>
            <a:ext cx="8208912" cy="348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rgbClr val="FFC000"/>
                </a:solidFill>
                <a:latin typeface="Bookman Old Style" pitchFamily="18" charset="0"/>
              </a:rPr>
              <a:t>Для учащихся начальной школы</a:t>
            </a:r>
            <a:endParaRPr lang="ru-RU" sz="3200" b="1" i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D:\Рабочий стол\Здоровый образ жизни\animashki-sport-112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20888"/>
            <a:ext cx="1293054" cy="11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Здоровый образ жизни\animashki-sport-122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6" y="3532311"/>
            <a:ext cx="1794051" cy="224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чий стол\Здоровый образ жизни\animashki-sport-109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53" y="4326627"/>
            <a:ext cx="2476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Рабочий стол\Здоровый образ жизни\animashki-sport-107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4" y="2408036"/>
            <a:ext cx="1372593" cy="137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786058"/>
            <a:ext cx="7143800" cy="110799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2">
                <a:lumMod val="50000"/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/>
              <a:t>чемпионат мира</a:t>
            </a:r>
            <a:endParaRPr lang="ru-RU" sz="66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92696"/>
            <a:ext cx="8229600" cy="166472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Какая </a:t>
            </a:r>
            <a:r>
              <a:rPr lang="ru-RU" sz="3100" b="1" dirty="0"/>
              <a:t>победа футболистами ценится больше: победа на Олимпийских играх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или </a:t>
            </a:r>
            <a:r>
              <a:rPr lang="ru-RU" sz="3100" b="1" dirty="0"/>
              <a:t>победа на чемпионате мира?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8" name="Picture 10" descr="Картинка 22 из 112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071942"/>
            <a:ext cx="1869728" cy="2314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C00CC"/>
                </a:solidFill>
                <a:latin typeface="Comic Sans MS" pitchFamily="66" charset="0"/>
              </a:rPr>
              <a:t>2</a:t>
            </a:r>
            <a:r>
              <a:rPr lang="ru-RU" sz="8000" b="1" dirty="0" smtClean="0"/>
              <a:t> </a:t>
            </a:r>
            <a:r>
              <a:rPr lang="ru-RU" sz="8800" b="1" dirty="0" smtClean="0">
                <a:solidFill>
                  <a:srgbClr val="CC00CC"/>
                </a:solidFill>
                <a:latin typeface="Comic Sans MS" pitchFamily="66" charset="0"/>
              </a:rPr>
              <a:t>тур</a:t>
            </a:r>
            <a:endParaRPr lang="ru-RU" sz="8800" b="1" dirty="0">
              <a:solidFill>
                <a:srgbClr val="CC00CC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3000371"/>
            <a:ext cx="48536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Загадки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 descr="Картинка 106 из 16932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4124913" cy="3095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429256" y="4786322"/>
            <a:ext cx="24247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стадион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71472" y="714356"/>
            <a:ext cx="3500462" cy="4500594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Зеленый луг,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Сто скамеек вокруг,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От ворот до ворот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Бойко бегает народ.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 воротах этих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Рыбацкие сети.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428596" y="500042"/>
            <a:ext cx="3643338" cy="4500594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Во дворе с утра игра,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Разыгралась детвора.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Крики: "шайбу!", "мимо!", "бей!" -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Значит там игра - ….</a:t>
            </a:r>
          </a:p>
          <a:p>
            <a:pPr algn="ctr"/>
            <a:endParaRPr lang="ru-RU" dirty="0"/>
          </a:p>
        </p:txBody>
      </p:sp>
      <p:pic>
        <p:nvPicPr>
          <p:cNvPr id="136196" name="Picture 4" descr="Картинка 8 из 749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714356"/>
            <a:ext cx="25717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14744" y="5214950"/>
            <a:ext cx="34812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Хоккей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4071934" y="785794"/>
            <a:ext cx="4500594" cy="300039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Мои новые подружки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И блестящи и легки,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И на льду со мной резвятся,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И мороза не боятся.</a:t>
            </a:r>
          </a:p>
          <a:p>
            <a:pPr algn="ctr"/>
            <a:endParaRPr lang="ru-RU" dirty="0"/>
          </a:p>
        </p:txBody>
      </p:sp>
      <p:pic>
        <p:nvPicPr>
          <p:cNvPr id="137222" name="Picture 6" descr="http://activeclub.in.ua/images/product_images/info_images/1482_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2500330" cy="2696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868" y="4714884"/>
            <a:ext cx="274258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Коньки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7" name="Picture 7" descr="http://www.uainfo.com/photos/big/14254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4762491" cy="3571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4" y="1000108"/>
            <a:ext cx="2986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Спортзал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072066" y="857232"/>
            <a:ext cx="3714776" cy="264320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Есть лужайка в нашей школе,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А на ней козлы и кони.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Кувыркаемся мы тут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Ровно сорок пять минут.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школе – кони и лужайка?!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Что за чудо, угадай-ка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C00CC"/>
                </a:solidFill>
                <a:latin typeface="Comic Sans MS" pitchFamily="66" charset="0"/>
              </a:rPr>
              <a:t>3 тур</a:t>
            </a:r>
            <a:endParaRPr lang="ru-RU" sz="8800" b="1" dirty="0">
              <a:solidFill>
                <a:srgbClr val="CC00CC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000372"/>
            <a:ext cx="87575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Найди </a:t>
            </a:r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правильный</a:t>
            </a:r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ответ</a:t>
            </a:r>
            <a:endParaRPr lang="ru-RU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1429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0"/>
          <a:ext cx="7500958" cy="6858003"/>
        </p:xfrm>
        <a:graphic>
          <a:graphicData uri="http://schemas.openxmlformats.org/drawingml/2006/table">
            <a:tbl>
              <a:tblPr/>
              <a:tblGrid>
                <a:gridCol w="390677"/>
                <a:gridCol w="4609962"/>
                <a:gridCol w="2500319"/>
              </a:tblGrid>
              <a:tr h="454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endParaRPr lang="ru-RU" sz="11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Вопрос</a:t>
                      </a:r>
                      <a:endParaRPr lang="ru-RU" sz="11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Варианты ответов</a:t>
                      </a:r>
                      <a:endParaRPr lang="ru-RU" sz="11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0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Родина футбола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Америка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Франция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Англия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0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Какое основное качество развивает спринтерский бег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сила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скорость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выносливость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0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Главная опора человека при движениях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мышцы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внутренние органы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скелет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0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вид спорта позволяет эффективнее развивать быстроту реакции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баскетбол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шахматы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парашютный спорт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0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Длина дистанции марафонского бега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32км. 192м.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42км. 195м.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40км. 192м.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0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Какова продолжительность летних Олимпийских игр?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10 дней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12 дней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15 дней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0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Назовите начальный этап закаливания водой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обтирание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обливание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плавание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00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Девятикратный чемпион мира по грекоримской борьбе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А. Карелин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А. Дьяченко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Р. Зинчук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2396" y="571480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в) Англия</a:t>
            </a:r>
            <a:endParaRPr lang="ru-RU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0958" y="1428736"/>
            <a:ext cx="164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б) Скорость</a:t>
            </a:r>
            <a:endParaRPr lang="ru-RU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214311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в) Скелет</a:t>
            </a:r>
            <a:endParaRPr lang="ru-RU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3000372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а) Баскетбол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37147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б) 42 км. 195 м.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3834" y="46434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в) 15 дней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0958" y="5286388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а) обтирание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0958" y="6215082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а) А. Карелин</a:t>
            </a:r>
            <a:endParaRPr lang="ru-RU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1429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-1"/>
          <a:ext cx="7143768" cy="6858002"/>
        </p:xfrm>
        <a:graphic>
          <a:graphicData uri="http://schemas.openxmlformats.org/drawingml/2006/table">
            <a:tbl>
              <a:tblPr/>
              <a:tblGrid>
                <a:gridCol w="308219"/>
                <a:gridCol w="3692277"/>
                <a:gridCol w="3143272"/>
              </a:tblGrid>
              <a:tr h="2922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endParaRPr lang="ru-RU" sz="11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Вопрос</a:t>
                      </a:r>
                      <a:endParaRPr lang="ru-RU" sz="11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Варианты ответов</a:t>
                      </a:r>
                      <a:endParaRPr lang="ru-RU" sz="11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10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мышц благотворно действует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только на сами мышцы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на весь организм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только на сердце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10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называется вид спорта, сочетающий лыжные гонки со стрельбой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армрестлинг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биатлон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бобслей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10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Девиз Олимпийских игр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“Олимпийцы – среди нас”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“Быстрее, выше, сильнее!”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“О спорт! Ты мир!”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10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каком виде спорта наиболее важна быстрота реакций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бокс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лыжные гонки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плавание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437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 культура направлена на совершенствование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морально-волевых качеств людей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техники двигательных действий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природных свойств человека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10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Укажите число игроков волейбольной команды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5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6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710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Полезнее спать на</a:t>
                      </a:r>
                      <a:r>
                        <a:rPr lang="ru-RU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боку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спине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животе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72298" y="357166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б) на весь организм</a:t>
            </a:r>
            <a:endParaRPr lang="ru-RU" sz="1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768" y="1142984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б) биатлон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206" y="200024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в) «О спорт! Ты мир!</a:t>
            </a:r>
            <a:endParaRPr lang="ru-RU" sz="1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278605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а) бокс</a:t>
            </a:r>
            <a:endParaRPr lang="ru-RU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68" y="3643314"/>
            <a:ext cx="200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в) природных свойств человека</a:t>
            </a:r>
            <a:endParaRPr lang="ru-RU" sz="1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768" y="4929198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б) 6</a:t>
            </a:r>
            <a:endParaRPr lang="ru-RU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6644" y="600076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а) на боку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C00CC"/>
                </a:solidFill>
                <a:latin typeface="Comic Sans MS" pitchFamily="66" charset="0"/>
              </a:rPr>
              <a:t>4 тур</a:t>
            </a:r>
            <a:endParaRPr lang="ru-RU" sz="8800" b="1" dirty="0">
              <a:solidFill>
                <a:srgbClr val="CC00CC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3000372"/>
            <a:ext cx="536877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Кроссворд </a:t>
            </a:r>
          </a:p>
          <a:p>
            <a:pPr algn="ctr"/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«Игры с мячом»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Bookman Old Style" pitchFamily="18" charset="0"/>
              </a:rPr>
              <a:t>ЗНАТОКИ СПОРТА</a:t>
            </a:r>
            <a:r>
              <a:rPr lang="ru-RU" sz="8800" b="1" dirty="0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8800" b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8800" b="1" dirty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8800" b="1" dirty="0">
                <a:solidFill>
                  <a:srgbClr val="7030A0"/>
                </a:solidFill>
                <a:latin typeface="Bookman Old Style" pitchFamily="18" charset="0"/>
              </a:rPr>
            </a:br>
            <a:endParaRPr lang="ru-RU" sz="8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2051" name="Picture 3" descr="D:\Рабочий стол\Здоровый образ жизни\animashki-sport-12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3636"/>
            <a:ext cx="2448271" cy="191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чий стол\Здоровый образ жизни\animashki-sport-113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25486"/>
            <a:ext cx="2640694" cy="24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чий стол\Здоровый образ жизни\animashki-sport-123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41" y="3181241"/>
            <a:ext cx="2161621" cy="210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7" y="214290"/>
          <a:ext cx="8215372" cy="4300649"/>
        </p:xfrm>
        <a:graphic>
          <a:graphicData uri="http://schemas.openxmlformats.org/drawingml/2006/table">
            <a:tbl>
              <a:tblPr/>
              <a:tblGrid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</a:tblGrid>
              <a:tr h="3886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8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6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929586" y="214290"/>
          <a:ext cx="714380" cy="2428890"/>
        </p:xfrm>
        <a:graphic>
          <a:graphicData uri="http://schemas.openxmlformats.org/drawingml/2006/table">
            <a:tbl>
              <a:tblPr/>
              <a:tblGrid>
                <a:gridCol w="714380"/>
              </a:tblGrid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29190" y="1785927"/>
          <a:ext cx="3714777" cy="357190"/>
        </p:xfrm>
        <a:graphic>
          <a:graphicData uri="http://schemas.openxmlformats.org/drawingml/2006/table">
            <a:tbl>
              <a:tblPr/>
              <a:tblGrid>
                <a:gridCol w="677956"/>
                <a:gridCol w="807256"/>
                <a:gridCol w="744353"/>
                <a:gridCol w="742606"/>
                <a:gridCol w="742606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8" y="642918"/>
          <a:ext cx="571504" cy="3183348"/>
        </p:xfrm>
        <a:graphic>
          <a:graphicData uri="http://schemas.openxmlformats.org/drawingml/2006/table">
            <a:tbl>
              <a:tblPr/>
              <a:tblGrid>
                <a:gridCol w="571504"/>
              </a:tblGrid>
              <a:tr h="418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143372" y="2143116"/>
          <a:ext cx="785818" cy="2428890"/>
        </p:xfrm>
        <a:graphic>
          <a:graphicData uri="http://schemas.openxmlformats.org/drawingml/2006/table">
            <a:tbl>
              <a:tblPr/>
              <a:tblGrid>
                <a:gridCol w="785818"/>
              </a:tblGrid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43174" y="2143116"/>
          <a:ext cx="785818" cy="2428892"/>
        </p:xfrm>
        <a:graphic>
          <a:graphicData uri="http://schemas.openxmlformats.org/drawingml/2006/table">
            <a:tbl>
              <a:tblPr/>
              <a:tblGrid>
                <a:gridCol w="785818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78861"/>
              </p:ext>
            </p:extLst>
          </p:nvPr>
        </p:nvGraphicFramePr>
        <p:xfrm>
          <a:off x="428596" y="3000372"/>
          <a:ext cx="6715170" cy="500636"/>
        </p:xfrm>
        <a:graphic>
          <a:graphicData uri="http://schemas.openxmlformats.org/drawingml/2006/table">
            <a:tbl>
              <a:tblPr/>
              <a:tblGrid>
                <a:gridCol w="746130"/>
                <a:gridCol w="746130"/>
                <a:gridCol w="746130"/>
                <a:gridCol w="746130"/>
                <a:gridCol w="746130"/>
                <a:gridCol w="746130"/>
                <a:gridCol w="746130"/>
                <a:gridCol w="746130"/>
                <a:gridCol w="746130"/>
              </a:tblGrid>
              <a:tr h="500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28662" y="4714884"/>
            <a:ext cx="642483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4857760"/>
            <a:ext cx="87868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вертикали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Спортивная игра в мяч, при которой используется ракетка.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Спортивная игра в мяч, который бросают через сетку. 4. Спортивная командная игра на льду. 5. Спортивная игра в мяч ногами.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5786454"/>
            <a:ext cx="8715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горизонтали: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Спортивная игра в мяч, который бросают в специальное приспособление на столбе.  3. Спортивная игра с мячом овальной формы.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25" grpId="0"/>
      <p:bldP spid="10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20740"/>
            <a:ext cx="7704856" cy="1015663"/>
          </a:xfrm>
          <a:prstGeom prst="rect">
            <a:avLst/>
          </a:prstGeom>
          <a:noFill/>
          <a:ln>
            <a:noFill/>
          </a:ln>
          <a:effectLst>
            <a:outerShdw blurRad="50800" dist="88900" dir="17820000" algn="br" rotWithShape="0">
              <a:schemeClr val="tx1">
                <a:lumMod val="95000"/>
                <a:lumOff val="5000"/>
                <a:alpha val="36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 выбираю спорт!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http://feeling.clan.su/888/1220398457-69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5322"/>
            <a:ext cx="3895725" cy="4286250"/>
          </a:xfrm>
          <a:prstGeom prst="rect">
            <a:avLst/>
          </a:prstGeom>
          <a:noFill/>
        </p:spPr>
      </p:pic>
      <p:pic>
        <p:nvPicPr>
          <p:cNvPr id="2054" name="Picture 6" descr="http://feeling.clan.su/888/1220398457-69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7730" y="1268760"/>
            <a:ext cx="3895725" cy="4286250"/>
          </a:xfrm>
          <a:prstGeom prst="rect">
            <a:avLst/>
          </a:prstGeom>
          <a:noFill/>
        </p:spPr>
      </p:pic>
      <p:pic>
        <p:nvPicPr>
          <p:cNvPr id="2056" name="Picture 8" descr="http://feeling.clan.su/888/1220398457-69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7048" y="2571750"/>
            <a:ext cx="3895725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Изображения\bud_zdoro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5"/>
            <a:ext cx="8077463" cy="60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321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33CC"/>
                </a:solidFill>
                <a:latin typeface="Comic Sans MS" pitchFamily="66" charset="0"/>
              </a:rPr>
              <a:t>1 тур</a:t>
            </a:r>
            <a:endParaRPr lang="ru-RU" sz="88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pic>
        <p:nvPicPr>
          <p:cNvPr id="3" name="Picture 38" descr="Картинка 2 из 9733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00306"/>
            <a:ext cx="2943027" cy="292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Переставь буквы так, чтобы образовались слова – названия видов спорта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420888"/>
            <a:ext cx="3357586" cy="279577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660033"/>
                </a:solidFill>
              </a:rPr>
              <a:t>СИНЕТН</a:t>
            </a:r>
            <a:endParaRPr lang="ru-RU" sz="4800" b="1" dirty="0">
              <a:solidFill>
                <a:srgbClr val="660033"/>
              </a:solidFill>
            </a:endParaRPr>
          </a:p>
          <a:p>
            <a:r>
              <a:rPr lang="ru-RU" sz="4800" b="1" dirty="0" smtClean="0">
                <a:solidFill>
                  <a:srgbClr val="660033"/>
                </a:solidFill>
              </a:rPr>
              <a:t>УТФЛОБ</a:t>
            </a:r>
            <a:endParaRPr lang="ru-RU" sz="4800" b="1" dirty="0">
              <a:solidFill>
                <a:srgbClr val="660033"/>
              </a:solidFill>
            </a:endParaRPr>
          </a:p>
          <a:p>
            <a:r>
              <a:rPr lang="ru-RU" sz="4800" b="1" dirty="0" smtClean="0">
                <a:solidFill>
                  <a:srgbClr val="660033"/>
                </a:solidFill>
              </a:rPr>
              <a:t>ОККЕЙХ</a:t>
            </a:r>
            <a:endParaRPr lang="ru-RU" sz="4800" b="1" dirty="0">
              <a:solidFill>
                <a:srgbClr val="660033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234888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660033"/>
                </a:solidFill>
              </a:rPr>
              <a:t> - ТЕННИС</a:t>
            </a:r>
            <a:endParaRPr lang="ru-RU" sz="4800" b="1" dirty="0">
              <a:solidFill>
                <a:srgbClr val="66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7463" y="3318083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660033"/>
                </a:solidFill>
              </a:rPr>
              <a:t>- ФУТБОЛ</a:t>
            </a:r>
            <a:endParaRPr lang="ru-RU" sz="4800" b="1" dirty="0">
              <a:solidFill>
                <a:srgbClr val="6600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7946" y="4149080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660033"/>
                </a:solidFill>
              </a:rPr>
              <a:t>- ХОККЕЙ</a:t>
            </a:r>
            <a:endParaRPr lang="ru-RU" sz="48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Какие слова относятся к данным видам спорта?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</a:rPr>
              <a:t>ТАЙМ, ГОЛ, ШТАНГА, ПЕНАЛЬТИ, ШТРАФНОЙ</a:t>
            </a:r>
          </a:p>
          <a:p>
            <a:pPr>
              <a:buNone/>
            </a:pPr>
            <a:endParaRPr lang="ru-RU" b="1" dirty="0" smtClean="0">
              <a:solidFill>
                <a:srgbClr val="660033"/>
              </a:solidFill>
            </a:endParaRPr>
          </a:p>
          <a:p>
            <a:r>
              <a:rPr lang="ru-RU" b="1" dirty="0" smtClean="0">
                <a:solidFill>
                  <a:srgbClr val="660033"/>
                </a:solidFill>
              </a:rPr>
              <a:t>ГЕЙМ, РАКЕТКА</a:t>
            </a:r>
          </a:p>
          <a:p>
            <a:pPr>
              <a:buNone/>
            </a:pPr>
            <a:endParaRPr lang="ru-RU" b="1" dirty="0" smtClean="0">
              <a:solidFill>
                <a:srgbClr val="660033"/>
              </a:solidFill>
            </a:endParaRPr>
          </a:p>
          <a:p>
            <a:r>
              <a:rPr lang="ru-RU" b="1" dirty="0" smtClean="0">
                <a:solidFill>
                  <a:srgbClr val="660033"/>
                </a:solidFill>
              </a:rPr>
              <a:t>ШАЙБА, КЛЮШКА</a:t>
            </a:r>
          </a:p>
          <a:p>
            <a:endParaRPr lang="ru-RU" dirty="0"/>
          </a:p>
        </p:txBody>
      </p:sp>
      <p:pic>
        <p:nvPicPr>
          <p:cNvPr id="1026" name="Picture 2" descr="Картинка 17 из 722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510" y="4643446"/>
            <a:ext cx="1166794" cy="1166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Картинка 76 из 1393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3221" y="3042951"/>
            <a:ext cx="1196586" cy="957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Картинка 11 из 1067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264" y="1484784"/>
            <a:ext cx="1366500" cy="1030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714876" y="157161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</a:rPr>
              <a:t>- ФУТБОЛ</a:t>
            </a:r>
            <a:endParaRPr lang="ru-RU" sz="2800" b="1" dirty="0">
              <a:solidFill>
                <a:srgbClr val="6600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342900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</a:rPr>
              <a:t>- ТЕННИС</a:t>
            </a:r>
            <a:endParaRPr lang="ru-RU" sz="2800" b="1" dirty="0">
              <a:solidFill>
                <a:srgbClr val="6600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450057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</a:rPr>
              <a:t>- ХОККЕЙ</a:t>
            </a:r>
            <a:endParaRPr lang="ru-RU" sz="28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443914" cy="11430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Какой </a:t>
            </a:r>
            <a:r>
              <a:rPr lang="ru-RU" sz="3100" b="1" dirty="0"/>
              <a:t>из перечисленных видов спорта наиболее популярен в нашей стране?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306" y="2060848"/>
            <a:ext cx="50006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ФУТБОЛ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 descr="Картинка 2 из 3349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4149080"/>
            <a:ext cx="2036911" cy="2166926"/>
          </a:xfrm>
          <a:prstGeom prst="rect">
            <a:avLst/>
          </a:prstGeom>
          <a:noFill/>
        </p:spPr>
      </p:pic>
      <p:pic>
        <p:nvPicPr>
          <p:cNvPr id="3074" name="Picture 2" descr="D:\Рабочий стол\Здоровый образ жизни\animashki-sport-12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30" y="3720123"/>
            <a:ext cx="2238046" cy="25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Каким </a:t>
            </a:r>
            <a:r>
              <a:rPr lang="ru-RU" sz="2800" b="1" dirty="0"/>
              <a:t>видом спорта занимались </a:t>
            </a:r>
            <a:r>
              <a:rPr lang="ru-RU" sz="2800" b="1" dirty="0" smtClean="0"/>
              <a:t>эти спортсмены</a:t>
            </a:r>
            <a:r>
              <a:rPr lang="ru-RU" sz="2800" b="1" dirty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</p:spPr>
        <p:txBody>
          <a:bodyPr/>
          <a:lstStyle/>
          <a:p>
            <a:r>
              <a:rPr lang="ru-RU" sz="3200" b="1" dirty="0">
                <a:solidFill>
                  <a:srgbClr val="660033"/>
                </a:solidFill>
              </a:rPr>
              <a:t>Лев Яшин, Пеле, </a:t>
            </a:r>
            <a:r>
              <a:rPr lang="ru-RU" sz="3200" b="1" dirty="0" smtClean="0">
                <a:solidFill>
                  <a:srgbClr val="660033"/>
                </a:solidFill>
              </a:rPr>
              <a:t>Роман </a:t>
            </a:r>
            <a:r>
              <a:rPr lang="ru-RU" sz="3200" b="1" dirty="0" err="1" smtClean="0">
                <a:solidFill>
                  <a:srgbClr val="660033"/>
                </a:solidFill>
              </a:rPr>
              <a:t>Павлюченко</a:t>
            </a:r>
            <a:endParaRPr lang="ru-RU" sz="3200" b="1" dirty="0" smtClean="0">
              <a:solidFill>
                <a:srgbClr val="660033"/>
              </a:solidFill>
            </a:endParaRPr>
          </a:p>
          <a:p>
            <a:pPr>
              <a:buNone/>
            </a:pPr>
            <a:endParaRPr lang="ru-RU" sz="3200" b="1" dirty="0">
              <a:solidFill>
                <a:srgbClr val="660033"/>
              </a:solidFill>
            </a:endParaRPr>
          </a:p>
          <a:p>
            <a:r>
              <a:rPr lang="ru-RU" sz="3200" b="1" dirty="0">
                <a:solidFill>
                  <a:srgbClr val="660033"/>
                </a:solidFill>
              </a:rPr>
              <a:t>Илья Ковальчук, Александр </a:t>
            </a:r>
            <a:r>
              <a:rPr lang="ru-RU" sz="3200" b="1" dirty="0" smtClean="0">
                <a:solidFill>
                  <a:srgbClr val="660033"/>
                </a:solidFill>
              </a:rPr>
              <a:t>Овечкин</a:t>
            </a:r>
          </a:p>
          <a:p>
            <a:pPr>
              <a:buNone/>
            </a:pPr>
            <a:endParaRPr lang="ru-RU" sz="3200" b="1" dirty="0">
              <a:solidFill>
                <a:srgbClr val="660033"/>
              </a:solidFill>
            </a:endParaRPr>
          </a:p>
          <a:p>
            <a:r>
              <a:rPr lang="ru-RU" sz="3200" b="1" dirty="0">
                <a:solidFill>
                  <a:srgbClr val="660033"/>
                </a:solidFill>
              </a:rPr>
              <a:t> Мария </a:t>
            </a:r>
            <a:r>
              <a:rPr lang="ru-RU" sz="3200" b="1" dirty="0" smtClean="0">
                <a:solidFill>
                  <a:srgbClr val="660033"/>
                </a:solidFill>
              </a:rPr>
              <a:t>Шарапова</a:t>
            </a:r>
            <a:endParaRPr lang="ru-RU" sz="3200" b="1" dirty="0">
              <a:solidFill>
                <a:srgbClr val="660033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164305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60033"/>
                </a:solidFill>
              </a:rPr>
              <a:t>- ФУТБОЛ</a:t>
            </a:r>
            <a:endParaRPr lang="ru-RU" sz="4000" b="1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3429000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60033"/>
                </a:solidFill>
              </a:rPr>
              <a:t>- ХОККЕЙ</a:t>
            </a:r>
            <a:endParaRPr lang="ru-RU" sz="4000" b="1" dirty="0">
              <a:solidFill>
                <a:srgbClr val="66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521495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60033"/>
                </a:solidFill>
              </a:rPr>
              <a:t>- ТЕННИС</a:t>
            </a:r>
            <a:endParaRPr lang="ru-RU" sz="40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Мария Шарапова ( Maria Sharapova 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2571768" cy="3616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2102" name="Picture 6" descr="http://sunnis.narod.ru/ovechkin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85728"/>
            <a:ext cx="2678415" cy="3890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2104" name="Picture 8" descr="http://moikompas.ru/img/compas/2008-06-24/roman_pavluchenko/113664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428868"/>
            <a:ext cx="2500330" cy="3735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4286256"/>
            <a:ext cx="25717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Мария Шарапова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214290"/>
            <a:ext cx="33575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РоМАН ПАВЛЮЧЕНКО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4357694"/>
            <a:ext cx="31713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Александр Овечкин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Какие </a:t>
            </a:r>
            <a:r>
              <a:rPr lang="ru-RU" sz="3100" b="1" dirty="0"/>
              <a:t>страны являются родиной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данных </a:t>
            </a:r>
            <a:r>
              <a:rPr lang="ru-RU" sz="3100" b="1" dirty="0"/>
              <a:t>видов спорта?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2257412" cy="4554551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660033"/>
                </a:solidFill>
              </a:rPr>
              <a:t> </a:t>
            </a:r>
            <a:r>
              <a:rPr lang="ru-RU" sz="3600" b="1" dirty="0" smtClean="0">
                <a:solidFill>
                  <a:srgbClr val="660033"/>
                </a:solidFill>
              </a:rPr>
              <a:t>Футбол</a:t>
            </a:r>
          </a:p>
          <a:p>
            <a:pPr>
              <a:buNone/>
            </a:pPr>
            <a:endParaRPr lang="ru-RU" sz="3600" b="1" dirty="0" smtClean="0">
              <a:solidFill>
                <a:srgbClr val="660033"/>
              </a:solidFill>
            </a:endParaRPr>
          </a:p>
          <a:p>
            <a:pPr>
              <a:buNone/>
            </a:pPr>
            <a:endParaRPr lang="ru-RU" sz="3600" b="1" dirty="0">
              <a:solidFill>
                <a:srgbClr val="660033"/>
              </a:solidFill>
            </a:endParaRPr>
          </a:p>
          <a:p>
            <a:r>
              <a:rPr lang="ru-RU" sz="3600" b="1" dirty="0">
                <a:solidFill>
                  <a:srgbClr val="660033"/>
                </a:solidFill>
              </a:rPr>
              <a:t>  </a:t>
            </a:r>
            <a:r>
              <a:rPr lang="ru-RU" sz="3600" b="1" dirty="0" smtClean="0">
                <a:solidFill>
                  <a:srgbClr val="660033"/>
                </a:solidFill>
              </a:rPr>
              <a:t>Хоккей</a:t>
            </a:r>
          </a:p>
          <a:p>
            <a:pPr>
              <a:buNone/>
            </a:pPr>
            <a:endParaRPr lang="ru-RU" sz="3600" b="1" dirty="0" smtClean="0">
              <a:solidFill>
                <a:srgbClr val="660033"/>
              </a:solidFill>
            </a:endParaRPr>
          </a:p>
          <a:p>
            <a:pPr>
              <a:buNone/>
            </a:pPr>
            <a:endParaRPr lang="ru-RU" sz="3600" b="1" dirty="0">
              <a:solidFill>
                <a:srgbClr val="660033"/>
              </a:solidFill>
            </a:endParaRPr>
          </a:p>
          <a:p>
            <a:r>
              <a:rPr lang="ru-RU" sz="3600" b="1" dirty="0">
                <a:solidFill>
                  <a:srgbClr val="660033"/>
                </a:solidFill>
              </a:rPr>
              <a:t>  </a:t>
            </a:r>
            <a:r>
              <a:rPr lang="ru-RU" sz="3600" b="1" dirty="0" smtClean="0">
                <a:solidFill>
                  <a:srgbClr val="660033"/>
                </a:solidFill>
              </a:rPr>
              <a:t>Теннис</a:t>
            </a:r>
            <a:endParaRPr lang="ru-RU" sz="3600" b="1" dirty="0">
              <a:solidFill>
                <a:srgbClr val="660033"/>
              </a:solidFill>
            </a:endParaRPr>
          </a:p>
        </p:txBody>
      </p:sp>
      <p:pic>
        <p:nvPicPr>
          <p:cNvPr id="133130" name="Picture 10" descr="Картинка 7 из 136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357298"/>
            <a:ext cx="1571636" cy="1021765"/>
          </a:xfrm>
          <a:prstGeom prst="rect">
            <a:avLst/>
          </a:prstGeom>
          <a:noFill/>
        </p:spPr>
      </p:pic>
      <p:pic>
        <p:nvPicPr>
          <p:cNvPr id="133132" name="Picture 12" descr="Картинка 3 из 30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500570"/>
            <a:ext cx="1628073" cy="1082563"/>
          </a:xfrm>
          <a:prstGeom prst="rect">
            <a:avLst/>
          </a:prstGeom>
          <a:noFill/>
        </p:spPr>
      </p:pic>
      <p:pic>
        <p:nvPicPr>
          <p:cNvPr id="133134" name="Picture 14" descr="Картинка 4 из 262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928934"/>
            <a:ext cx="1607331" cy="10715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28992" y="1500174"/>
            <a:ext cx="2221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</a:rPr>
              <a:t>АНГЛИЯ</a:t>
            </a:r>
            <a:endParaRPr lang="ru-RU" sz="3600" b="1" cap="all" spc="0" dirty="0">
              <a:ln w="0"/>
              <a:solidFill>
                <a:srgbClr val="CC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3286124"/>
            <a:ext cx="18886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</a:rPr>
              <a:t>КАНАДА</a:t>
            </a:r>
            <a:endParaRPr lang="ru-RU" sz="3600" b="1" cap="all" spc="0" dirty="0">
              <a:ln w="0"/>
              <a:solidFill>
                <a:srgbClr val="CC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5072074"/>
            <a:ext cx="2178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CC00CC"/>
                </a:solidFill>
                <a:effectLst>
                  <a:reflection blurRad="12700" stA="50000" endPos="50000" dist="5000" dir="5400000" sy="-100000" rotWithShape="0"/>
                </a:effectLst>
              </a:rPr>
              <a:t>ФРАНЦИЯ</a:t>
            </a:r>
            <a:endParaRPr lang="ru-RU" sz="3600" b="1" cap="all" spc="0" dirty="0">
              <a:ln w="0"/>
              <a:solidFill>
                <a:srgbClr val="CC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20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plain rectangle">
  <a:themeElements>
    <a:clrScheme name="plain rectangl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plain rectang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rectang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066</Template>
  <TotalTime>683</TotalTime>
  <Words>550</Words>
  <Application>Microsoft Office PowerPoint</Application>
  <PresentationFormat>Экран (4:3)</PresentationFormat>
  <Paragraphs>229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plain rectangle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Тема Office</vt:lpstr>
      <vt:lpstr>Игра - викторина  «Я выбираю спорт»</vt:lpstr>
      <vt:lpstr>ЗНАТОКИ СПОРТА  </vt:lpstr>
      <vt:lpstr>1 тур</vt:lpstr>
      <vt:lpstr>Переставь буквы так, чтобы образовались слова – названия видов спорта</vt:lpstr>
      <vt:lpstr>Какие слова относятся к данным видам спорта?</vt:lpstr>
      <vt:lpstr> Какой из перечисленных видов спорта наиболее популярен в нашей стране?  </vt:lpstr>
      <vt:lpstr>Каким видом спорта занимались эти спортсмены:</vt:lpstr>
      <vt:lpstr>Презентация PowerPoint</vt:lpstr>
      <vt:lpstr> Какие страны являются родиной  данных видов спорта? </vt:lpstr>
      <vt:lpstr> Какая победа футболистами ценится больше: победа на Олимпийских играх  или победа на чемпионате мира?  </vt:lpstr>
      <vt:lpstr>2 тур</vt:lpstr>
      <vt:lpstr>Презентация PowerPoint</vt:lpstr>
      <vt:lpstr>Презентация PowerPoint</vt:lpstr>
      <vt:lpstr>Презентация PowerPoint</vt:lpstr>
      <vt:lpstr>Презентация PowerPoint</vt:lpstr>
      <vt:lpstr>3 тур</vt:lpstr>
      <vt:lpstr>Презентация PowerPoint</vt:lpstr>
      <vt:lpstr>Презентация PowerPoint</vt:lpstr>
      <vt:lpstr>4 тур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60</cp:revision>
  <dcterms:created xsi:type="dcterms:W3CDTF">2009-11-20T19:06:54Z</dcterms:created>
  <dcterms:modified xsi:type="dcterms:W3CDTF">2013-11-28T20:57:41Z</dcterms:modified>
</cp:coreProperties>
</file>