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9" r:id="rId3"/>
    <p:sldId id="257" r:id="rId4"/>
    <p:sldId id="258" r:id="rId5"/>
    <p:sldId id="279" r:id="rId6"/>
    <p:sldId id="260" r:id="rId7"/>
    <p:sldId id="261" r:id="rId8"/>
    <p:sldId id="280" r:id="rId9"/>
    <p:sldId id="262" r:id="rId10"/>
    <p:sldId id="307" r:id="rId11"/>
    <p:sldId id="277" r:id="rId12"/>
    <p:sldId id="312" r:id="rId13"/>
    <p:sldId id="310" r:id="rId14"/>
    <p:sldId id="309" r:id="rId15"/>
    <p:sldId id="278" r:id="rId16"/>
    <p:sldId id="286" r:id="rId17"/>
    <p:sldId id="305" r:id="rId18"/>
    <p:sldId id="306" r:id="rId19"/>
  </p:sldIdLst>
  <p:sldSz cx="9144000" cy="6858000" type="screen4x3"/>
  <p:notesSz cx="6858000" cy="9144000"/>
  <p:custDataLst>
    <p:tags r:id="rId21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59" autoAdjust="0"/>
    <p:restoredTop sz="94660"/>
  </p:normalViewPr>
  <p:slideViewPr>
    <p:cSldViewPr>
      <p:cViewPr>
        <p:scale>
          <a:sx n="81" d="100"/>
          <a:sy n="81" d="100"/>
        </p:scale>
        <p:origin x="-1200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2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6842D83-3D5F-45BF-B457-FE954482DA29}" type="datetimeFigureOut">
              <a:rPr lang="ru-RU"/>
              <a:pPr>
                <a:defRPr/>
              </a:pPr>
              <a:t>04.07.2015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3854AD6-DF56-4750-B5CA-DAC0438A89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7204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6CB1F09-6884-4695-90DC-BDAEFFC4AC7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A6780-81E2-4D60-BD60-D1B0F99F2BCE}" type="datetimeFigureOut">
              <a:rPr lang="ru-RU"/>
              <a:pPr>
                <a:defRPr/>
              </a:pPr>
              <a:t>04.07.2015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20E95-4E12-4EC4-BC4B-F2C492F519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3338A-C177-4DF4-B7D4-9D06F5D50723}" type="datetimeFigureOut">
              <a:rPr lang="ru-RU"/>
              <a:pPr>
                <a:defRPr/>
              </a:pPr>
              <a:t>04.07.2015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B4A47-0EF0-4693-8517-C99AD5C8FA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9A7AC-AC7C-469A-AAAE-F68928FCA7D7}" type="datetimeFigureOut">
              <a:rPr lang="ru-RU"/>
              <a:pPr>
                <a:defRPr/>
              </a:pPr>
              <a:t>04.07.2015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377EC-9D36-4006-A1AB-93353F06E9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9EE42-B5FE-4CE0-8AE2-1B627B124165}" type="datetimeFigureOut">
              <a:rPr lang="ru-RU"/>
              <a:pPr>
                <a:defRPr/>
              </a:pPr>
              <a:t>04.07.2015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0AB36-68DF-4145-9935-6058709B84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6B2F4-F2A6-446D-9C0D-0E0186A28138}" type="datetimeFigureOut">
              <a:rPr lang="ru-RU"/>
              <a:pPr>
                <a:defRPr/>
              </a:pPr>
              <a:t>04.07.2015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07DAC-608F-4962-A76F-8E867616E5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13366-5B48-41A9-9CB4-B257A0773B76}" type="datetimeFigureOut">
              <a:rPr lang="ru-RU"/>
              <a:pPr>
                <a:defRPr/>
              </a:pPr>
              <a:t>04.07.2015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214D8-051D-47B5-B828-86EDBC60EE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F4FCF-0B75-4ACD-A3A8-6248A7364F7B}" type="datetimeFigureOut">
              <a:rPr lang="ru-RU"/>
              <a:pPr>
                <a:defRPr/>
              </a:pPr>
              <a:t>04.07.2015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FD0CB-809E-48BD-9F8C-F1482A00EA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145B2-17E6-4203-AFCD-0F7FDE2CEA08}" type="datetimeFigureOut">
              <a:rPr lang="ru-RU"/>
              <a:pPr>
                <a:defRPr/>
              </a:pPr>
              <a:t>04.07.2015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6E959-84DC-4FA3-94CF-AA5632094F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6CC6C-69A1-4E73-87BC-0692F5E3FC8C}" type="datetimeFigureOut">
              <a:rPr lang="ru-RU"/>
              <a:pPr>
                <a:defRPr/>
              </a:pPr>
              <a:t>04.07.2015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12E25-7267-4454-912C-4B2EF80F21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7BB19-28E8-4197-9C3F-DE30FD2117D6}" type="datetimeFigureOut">
              <a:rPr lang="ru-RU"/>
              <a:pPr>
                <a:defRPr/>
              </a:pPr>
              <a:t>04.07.2015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5101D-2A48-4953-846A-F0650DFC45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78A6F-B196-49C2-B4E6-B307D4EF8AFF}" type="datetimeFigureOut">
              <a:rPr lang="ru-RU"/>
              <a:pPr>
                <a:defRPr/>
              </a:pPr>
              <a:t>04.07.2015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963EF-AC9C-4CCD-9E12-DA5875756C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38EE9F-03C3-4D2C-81FA-3702DDD3CB02}" type="datetimeFigureOut">
              <a:rPr lang="ru-RU"/>
              <a:pPr>
                <a:defRPr/>
              </a:pPr>
              <a:t>04.07.2015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90C6A8-A02B-49FE-9E19-660177F911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4339" name="Picture 2" descr="C:\Users\пользователь\Desktop\wpapers_ru_Баскетбольный-мяч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31640" y="2276872"/>
            <a:ext cx="6361806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БАСКЕТБОЛ</a:t>
            </a:r>
            <a:endParaRPr lang="ru-RU" sz="9600" b="1" i="1" dirty="0">
              <a:ln w="50800"/>
              <a:solidFill>
                <a:schemeClr val="bg1">
                  <a:shade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advTm="4820"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3555" name="Picture 2" descr="C:\Users\пользователь\Desktop\3285337-orange-gumy-koszyk-wka-makro-w-t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779912" y="404813"/>
            <a:ext cx="496880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Баскетбол входит в программу Олимпийских игр с 1936 года (изобретатель игры Джеймс </a:t>
            </a:r>
            <a:r>
              <a:rPr lang="ru-RU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Нейсмит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был там в качестве гостя). Регулярные чемпионаты мира по баскетболу среди мужчин проводятся с 1950 года, среди женщин — с 1953 года, а чемпионаты Европы — с 1935 года.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6" name="Picture 2" descr="C:\Users\Dani\Desktop\histo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556792"/>
            <a:ext cx="3445716" cy="3672408"/>
          </a:xfrm>
          <a:prstGeom prst="rect">
            <a:avLst/>
          </a:prstGeom>
          <a:noFill/>
        </p:spPr>
      </p:pic>
    </p:spTree>
  </p:cSld>
  <p:clrMapOvr>
    <a:masterClrMapping/>
  </p:clrMapOvr>
  <p:transition advTm="15725"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60419" name="Picture 2" descr="C:\Users\пользователь\Desktop\x_1ce0a5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34100" y="5229200"/>
            <a:ext cx="667221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3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. Баскетбол в России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advTm="5960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3555" name="Picture 2" descr="C:\Users\пользователь\Desktop\3285337-orange-gumy-koszyk-wka-makro-w-t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404813"/>
            <a:ext cx="83531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Баскетбол в России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196752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Российская Федерация Баскетбола (РФБ) создана в 1991 году, объединяет спортивные организации более 70 субъектов Российской Федерации. РФБ организует и проводит чемпионаты, первенства, розыгрыши кубков и другие официальные спортивные соревнования, а также международные баскетбольные турниры на территории Российской Федерации. 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advTm="15725"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3555" name="Picture 2" descr="C:\Users\пользователь\Desktop\3285337-orange-gumy-koszyk-wka-makro-w-t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404813"/>
            <a:ext cx="83531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Баскетбол в России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340768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обязанности РФБ входит совершенствование системы подготовки спортсменов высшей квалификации, проведение мероприятий по подготовке и участию в международных соревнованиях сборных и клубных команд России. РФБ проводит работу по становлению, развитию и координации профессионального, любительского и детско-юношеского баскетбола, оказанию помощи ветеранам.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advTm="15725"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60419" name="Picture 2" descr="C:\Users\пользователь\Desktop\x_1ce0a5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55576" y="5229200"/>
            <a:ext cx="662925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4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. </a:t>
            </a: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Звезды баскетбола</a:t>
            </a:r>
          </a:p>
        </p:txBody>
      </p:sp>
    </p:spTree>
  </p:cSld>
  <p:clrMapOvr>
    <a:masterClrMapping/>
  </p:clrMapOvr>
  <p:transition advTm="5960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61443" name="Picture 2" descr="C:\Users\пользователь\Desktop\3285337-orange-gumy-koszyk-wka-makro-w-t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9750" y="549275"/>
            <a:ext cx="8208963" cy="61245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Баскетбол входит в программу  Олимпийских игр с 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1936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года. Регулярные  чемпионаты мира по баскетболу среди мужчин проводятся с 1950 года,  среди женщин — с 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1953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года, а  чемпионаты Европы — с 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1935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года.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Европе проводятся международные клубные соревнования Евролига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ULEB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 Кубок Европы УЛЕБ, Кубок  Вызова.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Наибольшего развития игра достигла в США: чемпионат Национальной баскетбольной ассоциации (НБА) более 50 лет является сильнейшим национальным клубным турниром в мире. Баскетбол считается национальным видом спорта в Литве.</a:t>
            </a:r>
          </a:p>
        </p:txBody>
      </p:sp>
    </p:spTree>
  </p:cSld>
  <p:clrMapOvr>
    <a:masterClrMapping/>
  </p:clrMapOvr>
  <p:transition advTm="16318">
    <p:cover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62467" name="Picture 2" descr="C:\Users\пользователь\Desktop\3285337-orange-gumy-koszyk-wka-makro-w-t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8" name="Прямоугольник 4"/>
          <p:cNvSpPr>
            <a:spLocks noChangeArrowheads="1"/>
          </p:cNvSpPr>
          <p:nvPr/>
        </p:nvSpPr>
        <p:spPr bwMode="auto">
          <a:xfrm>
            <a:off x="468313" y="5084763"/>
            <a:ext cx="4175125" cy="1200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Майкл Джордан </a:t>
            </a:r>
            <a:r>
              <a:rPr lang="ru-RU">
                <a:latin typeface="Calibri" pitchFamily="34" charset="0"/>
              </a:rPr>
              <a:t>- легенда американского баскетбола, является одним из самых титулованных баскетболистов Америки и мира</a:t>
            </a:r>
          </a:p>
        </p:txBody>
      </p:sp>
      <p:sp>
        <p:nvSpPr>
          <p:cNvPr id="62469" name="Прямоугольник 6"/>
          <p:cNvSpPr>
            <a:spLocks noChangeArrowheads="1"/>
          </p:cNvSpPr>
          <p:nvPr/>
        </p:nvSpPr>
        <p:spPr bwMode="auto">
          <a:xfrm>
            <a:off x="5148263" y="5084763"/>
            <a:ext cx="3779837" cy="1200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Ирина Осипова </a:t>
            </a:r>
            <a:r>
              <a:rPr lang="ru-RU">
                <a:latin typeface="Calibri" pitchFamily="34" charset="0"/>
              </a:rPr>
              <a:t>– российская спортсменка, баскетболистка, член национальной сборной России</a:t>
            </a:r>
          </a:p>
        </p:txBody>
      </p:sp>
      <p:pic>
        <p:nvPicPr>
          <p:cNvPr id="62470" name="Picture 4" descr="C:\Users\пользователь\Desktop\osipova_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549275"/>
            <a:ext cx="3024187" cy="394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1" name="Picture 5" descr="C:\Users\пользователь\Desktop\9376722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476250"/>
            <a:ext cx="3171825" cy="39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390"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63491" name="Picture 2" descr="C:\Users\пользователь\Desktop\3285337-orange-gumy-koszyk-wka-makro-w-t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Прямоугольник 5"/>
          <p:cNvSpPr>
            <a:spLocks noChangeArrowheads="1"/>
          </p:cNvSpPr>
          <p:nvPr/>
        </p:nvSpPr>
        <p:spPr bwMode="auto">
          <a:xfrm>
            <a:off x="755650" y="5300663"/>
            <a:ext cx="3384550" cy="923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err="1">
                <a:latin typeface="Calibri" pitchFamily="34" charset="0"/>
              </a:rPr>
              <a:t>Коби</a:t>
            </a:r>
            <a:r>
              <a:rPr lang="ru-RU" b="1" dirty="0">
                <a:latin typeface="Calibri" pitchFamily="34" charset="0"/>
              </a:rPr>
              <a:t> </a:t>
            </a:r>
            <a:r>
              <a:rPr lang="ru-RU" b="1" dirty="0" err="1">
                <a:latin typeface="Calibri" pitchFamily="34" charset="0"/>
              </a:rPr>
              <a:t>Брайант</a:t>
            </a:r>
            <a:r>
              <a:rPr lang="ru-RU" b="1" dirty="0">
                <a:latin typeface="Calibri" pitchFamily="34" charset="0"/>
              </a:rPr>
              <a:t> </a:t>
            </a:r>
            <a:r>
              <a:rPr lang="ru-RU" dirty="0">
                <a:latin typeface="Calibri" pitchFamily="34" charset="0"/>
              </a:rPr>
              <a:t>- выдающийся американский баскетболист, атакующий защитник</a:t>
            </a:r>
          </a:p>
        </p:txBody>
      </p:sp>
      <p:sp>
        <p:nvSpPr>
          <p:cNvPr id="63493" name="Прямоугольник 7"/>
          <p:cNvSpPr>
            <a:spLocks noChangeArrowheads="1"/>
          </p:cNvSpPr>
          <p:nvPr/>
        </p:nvSpPr>
        <p:spPr bwMode="auto">
          <a:xfrm>
            <a:off x="5003800" y="5300663"/>
            <a:ext cx="3600450" cy="923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Скотти  Пипен - </a:t>
            </a:r>
            <a:r>
              <a:rPr lang="ru-RU">
                <a:latin typeface="Calibri" pitchFamily="34" charset="0"/>
              </a:rPr>
              <a:t>является одним из 50 Великих Баскетболистов НБА за всю историю</a:t>
            </a:r>
          </a:p>
        </p:txBody>
      </p:sp>
      <p:pic>
        <p:nvPicPr>
          <p:cNvPr id="63494" name="Picture 4" descr="C:\Users\пользователь\Desktop\Scottie-Pipp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1268413"/>
            <a:ext cx="4083050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5" name="Picture 5" descr="C:\Users\пользователь\Desktop\x_4fea391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549275"/>
            <a:ext cx="3097213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998">
    <p:comb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64515" name="Picture 2" descr="C:\Users\пользователь\Desktop\3285337-orange-gumy-koszyk-wka-makro-w-t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Прямоугольник 4"/>
          <p:cNvSpPr>
            <a:spLocks noChangeArrowheads="1"/>
          </p:cNvSpPr>
          <p:nvPr/>
        </p:nvSpPr>
        <p:spPr bwMode="auto">
          <a:xfrm>
            <a:off x="755650" y="5084763"/>
            <a:ext cx="3654425" cy="923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Илона Корстин </a:t>
            </a:r>
            <a:r>
              <a:rPr lang="ru-RU">
                <a:latin typeface="Calibri" pitchFamily="34" charset="0"/>
              </a:rPr>
              <a:t>- российская баскетболистка, игрок национальной сборной России</a:t>
            </a:r>
          </a:p>
        </p:txBody>
      </p:sp>
      <p:pic>
        <p:nvPicPr>
          <p:cNvPr id="64517" name="Picture 3" descr="C:\Users\пользователь\Desktop\232963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476250"/>
            <a:ext cx="3263900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8" name="Прямоугольник 7"/>
          <p:cNvSpPr>
            <a:spLocks noChangeArrowheads="1"/>
          </p:cNvSpPr>
          <p:nvPr/>
        </p:nvSpPr>
        <p:spPr bwMode="auto">
          <a:xfrm>
            <a:off x="4859338" y="5157788"/>
            <a:ext cx="3727450" cy="922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Светлана Абросимова - </a:t>
            </a:r>
            <a:r>
              <a:rPr lang="ru-RU">
                <a:latin typeface="Calibri" pitchFamily="34" charset="0"/>
              </a:rPr>
              <a:t>является одной из талантливейших российских баскетболисток</a:t>
            </a:r>
          </a:p>
        </p:txBody>
      </p:sp>
      <p:pic>
        <p:nvPicPr>
          <p:cNvPr id="64519" name="Picture 4" descr="C:\Users\пользователь\Desktop\abrosimova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263" y="549275"/>
            <a:ext cx="3303587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421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2" name="Picture 2" descr="C:\Users\пользователь\Desktop\x_1ce0a5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95536" y="4869160"/>
            <a:ext cx="542488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1. Сущность игры</a:t>
            </a:r>
          </a:p>
        </p:txBody>
      </p:sp>
    </p:spTree>
  </p:cSld>
  <p:clrMapOvr>
    <a:masterClrMapping/>
  </p:clrMapOvr>
  <p:transition advTm="3822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7" name="Picture 2" descr="C:\Users\пользователь\Desktop\3285337-orange-gumy-koszyk-wka-makro-w-t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31913" y="981075"/>
            <a:ext cx="58324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00113" y="1268413"/>
            <a:ext cx="7559675" cy="40322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БАСКЕТБОЛ 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(от англ. «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basket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» – корзина и «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ball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» – мяч), командная спортивная игра, цель которой – забросить руками мяч в кольцо (корзину) соперника, прикрепленное к щиту.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 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Попадание может принести команде от одного до трех очков. В матче побеждает команда, набравшая большее число очков.</a:t>
            </a:r>
          </a:p>
        </p:txBody>
      </p:sp>
    </p:spTree>
  </p:cSld>
  <p:clrMapOvr>
    <a:masterClrMapping/>
  </p:clrMapOvr>
  <p:transition advTm="15600"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1" name="Picture 2" descr="C:\Users\пользователь\Desktop\3285337-orange-gumy-koszyk-wka-makro-w-t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27088" y="1557338"/>
            <a:ext cx="7632700" cy="35385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настоящее время баскетбол – один из самых популярных видов спорта.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Число официально зарегистрированных игроков во всем мире превышает 200 миллионов человек.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 advTm="10826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8435" name="Picture 2" descr="C:\Users\пользователь\Desktop\3285337-orange-gumy-koszyk-wka-makro-w-t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11188" y="620713"/>
            <a:ext cx="8064500" cy="60023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Регулярные занятия баскетболом 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совершенствуют координацию движений,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тренируют органы дыхания и кровообращения,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развивают мускулатуру,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укрепляют нервную систему.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Во многих странах мира занятия по баскетболу включены в программу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физподготовки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учащихся средних школ и высших учебных заведений</a:t>
            </a:r>
          </a:p>
        </p:txBody>
      </p:sp>
    </p:spTree>
  </p:cSld>
  <p:clrMapOvr>
    <a:masterClrMapping/>
  </p:clrMapOvr>
  <p:transition advTm="17971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9459" name="Picture 2" descr="C:\Users\пользователь\Desktop\x_1ce0a5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5157192"/>
            <a:ext cx="777302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2. Из истории баскетбола</a:t>
            </a:r>
          </a:p>
        </p:txBody>
      </p:sp>
    </p:spTree>
  </p:cSld>
  <p:clrMapOvr>
    <a:masterClrMapping/>
  </p:clrMapOvr>
  <p:transition advTm="5070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0483" name="Picture 2" descr="C:\Users\пользователь\Desktop\3285337-orange-gumy-koszyk-wka-makro-w-t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9750" y="476250"/>
            <a:ext cx="4103688" cy="60023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числе непосредственных предшественников баскетбола нередко называют распространенную в 19 в. в некоторых странах детскую игру «утка на скале», с которой был хорошо знаком Джеймс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Нейсмит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(1861–1939). </a:t>
            </a:r>
          </a:p>
        </p:txBody>
      </p:sp>
      <p:pic>
        <p:nvPicPr>
          <p:cNvPr id="20485" name="Picture 2" descr="C:\Users\пользователь\Desktop\naismith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76250"/>
            <a:ext cx="4264025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Box 6"/>
          <p:cNvSpPr txBox="1">
            <a:spLocks noChangeArrowheads="1"/>
          </p:cNvSpPr>
          <p:nvPr/>
        </p:nvSpPr>
        <p:spPr bwMode="auto">
          <a:xfrm>
            <a:off x="5508625" y="6092825"/>
            <a:ext cx="2663825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Джеймс Нейсмит </a:t>
            </a:r>
          </a:p>
        </p:txBody>
      </p:sp>
    </p:spTree>
  </p:cSld>
  <p:clrMapOvr>
    <a:masterClrMapping/>
  </p:clrMapOvr>
  <p:transition advTm="11077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1507" name="Picture 2" descr="C:\Users\пользователь\Desktop\3285337-orange-gumy-koszyk-wka-makro-w-t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9750" y="1557338"/>
            <a:ext cx="8280400" cy="35385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Подбрасывая небольшой камень, играющий должен был поразить им вершину другого, более крупного по размеру, камня.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Именно в момент игры в «утку на скале» в голове юного Джеймса зародилась в общих чертах «концепция баскетбола». </a:t>
            </a:r>
            <a:endParaRPr lang="ru-RU" sz="3200" dirty="0">
              <a:latin typeface="+mn-lt"/>
            </a:endParaRPr>
          </a:p>
        </p:txBody>
      </p:sp>
    </p:spTree>
  </p:cSld>
  <p:clrMapOvr>
    <a:masterClrMapping/>
  </p:clrMapOvr>
  <p:transition advTm="11388"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3555" name="Picture 2" descr="C:\Users\пользователь\Desktop\3285337-orange-gumy-koszyk-wka-makro-w-t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5288" y="404813"/>
            <a:ext cx="8353425" cy="60007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Нейсмит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заметил, что студентам зимние занятия гимнастикой в зале кажутся слишком однообразными, и решил занять их какой-нибудь новой подвижной игрой на ловкость и координацию, которую можно было бы проводить в закрытом помещении – причем относительно небольшом по своим размерам. В разных концах спортивного зала к балкону, опоясывавшему его по периметру, прикрепили две корзины из-под фруктов. Студентам надо было попасть мячом в корзину. Так родился баскетбол.</a:t>
            </a:r>
          </a:p>
        </p:txBody>
      </p:sp>
    </p:spTree>
  </p:cSld>
  <p:clrMapOvr>
    <a:masterClrMapping/>
  </p:clrMapOvr>
  <p:transition advTm="15725">
    <p:split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e81d775fd0511c1f96e27f3a7f7759f24abc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</TotalTime>
  <Words>447</Words>
  <Application>Microsoft Office PowerPoint</Application>
  <PresentationFormat>Экран (4:3)</PresentationFormat>
  <Paragraphs>38</Paragraphs>
  <Slides>18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Роман Данилов</dc:creator>
  <cp:lastModifiedBy>1</cp:lastModifiedBy>
  <cp:revision>82</cp:revision>
  <dcterms:created xsi:type="dcterms:W3CDTF">2012-09-29T15:58:16Z</dcterms:created>
  <dcterms:modified xsi:type="dcterms:W3CDTF">2015-07-04T16:36:37Z</dcterms:modified>
</cp:coreProperties>
</file>