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8" r:id="rId22"/>
    <p:sldId id="307" r:id="rId23"/>
    <p:sldId id="309" r:id="rId24"/>
    <p:sldId id="310" r:id="rId25"/>
    <p:sldId id="311" r:id="rId26"/>
    <p:sldId id="312" r:id="rId27"/>
    <p:sldId id="313" r:id="rId28"/>
    <p:sldId id="314" r:id="rId29"/>
    <p:sldId id="283" r:id="rId30"/>
    <p:sldId id="284" r:id="rId31"/>
    <p:sldId id="315" r:id="rId32"/>
    <p:sldId id="285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0000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54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3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4717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717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A45BA-E0E8-4531-951D-4B0E3B393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47FAD-CCD2-4247-9917-C39EA2445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27CE3-609B-4E0C-A42A-BFE85DB1C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08072-DF1E-4467-94AD-FEA225C99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F895A-9624-48AD-837E-8E1F86210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1FF9B-16EA-4900-88A0-F448464BD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C3912-60F2-4A35-ADFD-7B3BE4D24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471E2-203D-4E1A-A151-F2C20E2C3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D4A54-5EBB-4302-8C38-FD8CF0EAC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7355-9E95-42B4-9897-EEF667279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072A-B339-433E-83B5-A863C21E9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D147D-BA2C-47F9-8350-BFAF4BEB8B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608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608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8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8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8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609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611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2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3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3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3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3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613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3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3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3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3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4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4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61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1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1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14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4614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1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14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15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15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F52973A-6C00-443C-8AFE-BCE32E363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transition spd="slow">
    <p:wheel spokes="8"/>
    <p:sndAc>
      <p:stSnd>
        <p:snd r:embed="rId14" name="chimes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043130"/>
          </a:xfrm>
        </p:spPr>
        <p:txBody>
          <a:bodyPr/>
          <a:lstStyle/>
          <a:p>
            <a:pPr eaLnBrk="1" hangingPunct="1">
              <a:defRPr/>
            </a:pPr>
            <a:endParaRPr lang="ru-RU" sz="2800" dirty="0" smtClean="0"/>
          </a:p>
          <a:p>
            <a:pPr eaLnBrk="1" hangingPunct="1">
              <a:defRPr/>
            </a:pPr>
            <a:r>
              <a:rPr lang="ru-RU" sz="2800" dirty="0" smtClean="0"/>
              <a:t>Автор: учитель математики</a:t>
            </a:r>
          </a:p>
          <a:p>
            <a:pPr eaLnBrk="1" hangingPunct="1">
              <a:defRPr/>
            </a:pPr>
            <a:r>
              <a:rPr lang="ru-RU" sz="2800" dirty="0" smtClean="0"/>
              <a:t>МОУ </a:t>
            </a:r>
            <a:r>
              <a:rPr lang="ru-RU" sz="2800" dirty="0" err="1" smtClean="0"/>
              <a:t>Б-Куликовской</a:t>
            </a:r>
            <a:r>
              <a:rPr lang="ru-RU" sz="2800" dirty="0" smtClean="0"/>
              <a:t> ООШ</a:t>
            </a:r>
          </a:p>
          <a:p>
            <a:pPr eaLnBrk="1" hangingPunct="1">
              <a:defRPr/>
            </a:pPr>
            <a:r>
              <a:rPr lang="ru-RU" sz="2800" dirty="0" err="1" smtClean="0"/>
              <a:t>Ничкова</a:t>
            </a:r>
            <a:r>
              <a:rPr lang="ru-RU" sz="2800" dirty="0" smtClean="0"/>
              <a:t> Лариса Геннадьевна</a:t>
            </a:r>
          </a:p>
        </p:txBody>
      </p:sp>
      <p:sp>
        <p:nvSpPr>
          <p:cNvPr id="3076" name="WordArt 4" descr="Букет"/>
          <p:cNvSpPr>
            <a:spLocks noChangeArrowheads="1" noChangeShapeType="1" noTextEdit="1"/>
          </p:cNvSpPr>
          <p:nvPr/>
        </p:nvSpPr>
        <p:spPr bwMode="auto">
          <a:xfrm>
            <a:off x="755650" y="476250"/>
            <a:ext cx="7531100" cy="3381375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2800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latin typeface="Impact"/>
              </a:rPr>
              <a:t>Действия </a:t>
            </a:r>
          </a:p>
          <a:p>
            <a:pPr algn="ctr"/>
            <a:r>
              <a:rPr lang="ru-RU" sz="2800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latin typeface="Impact"/>
              </a:rPr>
              <a:t>с </a:t>
            </a:r>
          </a:p>
          <a:p>
            <a:pPr algn="ctr"/>
            <a:r>
              <a:rPr lang="ru-RU" sz="2800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latin typeface="Impact"/>
              </a:rPr>
              <a:t>многочленами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28813"/>
            <a:ext cx="7772400" cy="3840162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                 Движение – это здоровье,</a:t>
            </a:r>
            <a:br>
              <a:rPr lang="ru-RU" sz="2400" dirty="0" smtClean="0"/>
            </a:br>
            <a:r>
              <a:rPr lang="ru-RU" sz="2400" dirty="0" smtClean="0"/>
              <a:t>                 Движение – это жизнь.</a:t>
            </a:r>
            <a:br>
              <a:rPr lang="ru-RU" sz="2400" dirty="0" smtClean="0"/>
            </a:br>
            <a:r>
              <a:rPr lang="ru-RU" sz="2400" dirty="0" smtClean="0"/>
              <a:t>                 Не ленись – подтянись,</a:t>
            </a:r>
            <a:br>
              <a:rPr lang="ru-RU" sz="2400" dirty="0" smtClean="0"/>
            </a:br>
            <a:r>
              <a:rPr lang="ru-RU" sz="2400" dirty="0" smtClean="0"/>
              <a:t>                 Руки в боки, ноги врозь,</a:t>
            </a:r>
            <a:br>
              <a:rPr lang="ru-RU" sz="2400" dirty="0" smtClean="0"/>
            </a:br>
            <a:r>
              <a:rPr lang="ru-RU" sz="2400" dirty="0" smtClean="0"/>
              <a:t>                 Три наклона вниз,</a:t>
            </a:r>
            <a:br>
              <a:rPr lang="ru-RU" sz="2400" dirty="0" smtClean="0"/>
            </a:br>
            <a:r>
              <a:rPr lang="ru-RU" sz="2400" dirty="0" smtClean="0"/>
              <a:t>                 На четвёртый поднимись.</a:t>
            </a:r>
            <a:br>
              <a:rPr lang="ru-RU" sz="2400" dirty="0" smtClean="0"/>
            </a:br>
            <a:r>
              <a:rPr lang="ru-RU" sz="2400" dirty="0" smtClean="0"/>
              <a:t>                 Раз – направо, два –  налево,                     </a:t>
            </a:r>
            <a:br>
              <a:rPr lang="ru-RU" sz="2400" dirty="0" smtClean="0"/>
            </a:br>
            <a:r>
              <a:rPr lang="ru-RU" sz="2400" dirty="0" smtClean="0"/>
              <a:t>                 Приседанья каждый день</a:t>
            </a:r>
            <a:br>
              <a:rPr lang="ru-RU" sz="2400" dirty="0" smtClean="0"/>
            </a:br>
            <a:r>
              <a:rPr lang="ru-RU" sz="2400" dirty="0" smtClean="0"/>
              <a:t>                 Прогоняют сон и лень.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642938"/>
            <a:ext cx="7772400" cy="785812"/>
          </a:xfrm>
        </p:spPr>
        <p:txBody>
          <a:bodyPr/>
          <a:lstStyle/>
          <a:p>
            <a:pPr>
              <a:defRPr/>
            </a:pPr>
            <a:r>
              <a:rPr lang="ru-RU" sz="4000" dirty="0" smtClean="0"/>
              <a:t>                </a:t>
            </a:r>
            <a:r>
              <a:rPr lang="ru-RU" sz="4000" dirty="0" err="1" smtClean="0"/>
              <a:t>Физминутка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pic>
        <p:nvPicPr>
          <p:cNvPr id="4" name="Рисунок 3" descr="sporta-1344[1]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214554"/>
            <a:ext cx="1500198" cy="2357454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ru-RU" b="1" dirty="0" smtClean="0"/>
              <a:t>Игра «Математическое лото»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714500"/>
          <a:ext cx="4038600" cy="442915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46200"/>
                <a:gridCol w="1346200"/>
                <a:gridCol w="1346200"/>
              </a:tblGrid>
              <a:tr h="2357454"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Выполните умножение: </a:t>
                      </a:r>
                    </a:p>
                    <a:p>
                      <a:endParaRPr lang="ru-RU" sz="1400" kern="1200" dirty="0" smtClean="0"/>
                    </a:p>
                    <a:p>
                      <a:endParaRPr lang="ru-RU" sz="1400" kern="1200" dirty="0" smtClean="0"/>
                    </a:p>
                    <a:p>
                      <a:endParaRPr lang="ru-RU" sz="1400" kern="1200" dirty="0" smtClean="0"/>
                    </a:p>
                    <a:p>
                      <a:r>
                        <a:rPr lang="ru-RU" sz="1400" kern="1200" dirty="0" smtClean="0"/>
                        <a:t>-1/5а</a:t>
                      </a:r>
                      <a:r>
                        <a:rPr lang="ru-RU" sz="1400" kern="1200" baseline="30000" dirty="0" smtClean="0"/>
                        <a:t>3</a:t>
                      </a:r>
                      <a:r>
                        <a:rPr lang="ru-RU" sz="1400" kern="1200" dirty="0" smtClean="0"/>
                        <a:t>в·5а</a:t>
                      </a:r>
                      <a:r>
                        <a:rPr lang="ru-RU" sz="1400" kern="1200" baseline="30000" dirty="0" smtClean="0"/>
                        <a:t>2</a:t>
                      </a:r>
                      <a:endParaRPr lang="ru-RU" sz="1400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Вынести общий множитель за скобки: </a:t>
                      </a:r>
                    </a:p>
                    <a:p>
                      <a:endParaRPr lang="ru-RU" sz="1400" kern="1200" dirty="0" smtClean="0"/>
                    </a:p>
                    <a:p>
                      <a:r>
                        <a:rPr lang="ru-RU" sz="1400" kern="1200" dirty="0" smtClean="0"/>
                        <a:t>ху-у</a:t>
                      </a:r>
                      <a:r>
                        <a:rPr lang="ru-RU" sz="1400" kern="1200" baseline="30000" dirty="0" smtClean="0"/>
                        <a:t>2</a:t>
                      </a:r>
                      <a:endParaRPr lang="ru-RU" sz="1400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Приведите подобные слагаемые: </a:t>
                      </a:r>
                    </a:p>
                    <a:p>
                      <a:endParaRPr lang="ru-RU" sz="1400" kern="1200" dirty="0" smtClean="0"/>
                    </a:p>
                    <a:p>
                      <a:endParaRPr lang="ru-RU" sz="1400" kern="1200" dirty="0" smtClean="0"/>
                    </a:p>
                    <a:p>
                      <a:r>
                        <a:rPr lang="ru-RU" sz="1400" kern="1200" dirty="0" smtClean="0"/>
                        <a:t>3х</a:t>
                      </a:r>
                      <a:r>
                        <a:rPr lang="ru-RU" sz="1400" kern="1200" baseline="30000" dirty="0" smtClean="0"/>
                        <a:t>4</a:t>
                      </a:r>
                      <a:r>
                        <a:rPr lang="ru-RU" sz="1400" kern="1200" dirty="0" smtClean="0"/>
                        <a:t>-5х+7х</a:t>
                      </a:r>
                      <a:r>
                        <a:rPr lang="ru-RU" sz="1400" kern="1200" baseline="30000" dirty="0" smtClean="0"/>
                        <a:t>2</a:t>
                      </a:r>
                      <a:r>
                        <a:rPr lang="ru-RU" sz="1400" kern="1200" dirty="0" smtClean="0"/>
                        <a:t>-8х</a:t>
                      </a:r>
                      <a:r>
                        <a:rPr lang="ru-RU" sz="1400" kern="1200" baseline="30000" dirty="0" smtClean="0"/>
                        <a:t>4</a:t>
                      </a:r>
                      <a:r>
                        <a:rPr lang="ru-RU" sz="1400" kern="1200" dirty="0" smtClean="0"/>
                        <a:t>+5х</a:t>
                      </a:r>
                      <a:endParaRPr lang="ru-RU" sz="1400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071702">
                <a:tc>
                  <a:txBody>
                    <a:bodyPr/>
                    <a:lstStyle/>
                    <a:p>
                      <a:r>
                        <a:rPr lang="ru-RU" sz="1400" b="1" kern="1200" dirty="0" smtClean="0"/>
                        <a:t>Выполните возведение в степень: </a:t>
                      </a:r>
                    </a:p>
                    <a:p>
                      <a:endParaRPr lang="ru-RU" sz="1400" b="1" kern="1200" dirty="0" smtClean="0"/>
                    </a:p>
                    <a:p>
                      <a:r>
                        <a:rPr lang="ru-RU" sz="1400" b="1" kern="1200" dirty="0" smtClean="0"/>
                        <a:t>(-2а</a:t>
                      </a:r>
                      <a:r>
                        <a:rPr lang="ru-RU" sz="1400" b="1" kern="1200" baseline="30000" dirty="0" smtClean="0"/>
                        <a:t>4</a:t>
                      </a:r>
                      <a:r>
                        <a:rPr lang="ru-RU" sz="1400" b="1" kern="1200" dirty="0" smtClean="0"/>
                        <a:t>в</a:t>
                      </a:r>
                      <a:r>
                        <a:rPr lang="ru-RU" sz="1400" b="1" kern="1200" baseline="30000" dirty="0" smtClean="0"/>
                        <a:t>2</a:t>
                      </a:r>
                      <a:r>
                        <a:rPr lang="ru-RU" sz="1400" b="1" kern="1200" dirty="0" smtClean="0"/>
                        <a:t>)</a:t>
                      </a:r>
                      <a:r>
                        <a:rPr lang="ru-RU" sz="1400" b="1" kern="1200" baseline="30000" dirty="0" smtClean="0"/>
                        <a:t>3</a:t>
                      </a:r>
                      <a:endParaRPr lang="ru-RU" sz="1400" b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/>
                        <a:t>Выполните действие: </a:t>
                      </a:r>
                    </a:p>
                    <a:p>
                      <a:endParaRPr lang="ru-RU" sz="1400" b="1" kern="1200" dirty="0" smtClean="0"/>
                    </a:p>
                    <a:p>
                      <a:endParaRPr lang="ru-RU" sz="1400" b="1" kern="1200" dirty="0" smtClean="0"/>
                    </a:p>
                    <a:p>
                      <a:r>
                        <a:rPr lang="ru-RU" sz="1400" b="1" kern="1200" dirty="0" smtClean="0"/>
                        <a:t>3у</a:t>
                      </a:r>
                      <a:r>
                        <a:rPr lang="ru-RU" sz="1400" b="1" kern="1200" baseline="30000" dirty="0" smtClean="0"/>
                        <a:t>2</a:t>
                      </a:r>
                      <a:r>
                        <a:rPr lang="ru-RU" sz="1400" b="1" kern="1200" dirty="0" smtClean="0"/>
                        <a:t>(у</a:t>
                      </a:r>
                      <a:r>
                        <a:rPr lang="ru-RU" sz="1400" b="1" kern="1200" baseline="30000" dirty="0" smtClean="0"/>
                        <a:t>3</a:t>
                      </a:r>
                      <a:r>
                        <a:rPr lang="ru-RU" sz="1400" b="1" kern="1200" dirty="0" smtClean="0"/>
                        <a:t>+1)</a:t>
                      </a:r>
                      <a:endParaRPr lang="ru-RU" sz="1400" b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/>
                        <a:t>Упростите выражение: </a:t>
                      </a:r>
                    </a:p>
                    <a:p>
                      <a:endParaRPr lang="ru-RU" sz="1400" b="1" kern="1200" dirty="0" smtClean="0"/>
                    </a:p>
                    <a:p>
                      <a:endParaRPr lang="ru-RU" sz="1400" b="1" kern="1200" dirty="0" smtClean="0"/>
                    </a:p>
                    <a:p>
                      <a:r>
                        <a:rPr lang="ru-RU" sz="1400" b="1" kern="1200" dirty="0" smtClean="0"/>
                        <a:t>3х</a:t>
                      </a:r>
                      <a:r>
                        <a:rPr lang="ru-RU" sz="1400" b="1" kern="1200" baseline="30000" dirty="0" smtClean="0"/>
                        <a:t>2 </a:t>
                      </a:r>
                      <a:r>
                        <a:rPr lang="ru-RU" sz="1400" b="1" kern="1200" dirty="0" smtClean="0"/>
                        <a:t>-2х(х+8)</a:t>
                      </a:r>
                      <a:endParaRPr lang="ru-RU" sz="1400" b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1714500"/>
          <a:ext cx="4038600" cy="442914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46200"/>
                <a:gridCol w="1346200"/>
                <a:gridCol w="1346200"/>
              </a:tblGrid>
              <a:tr h="2357454"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Выполните умножение: </a:t>
                      </a:r>
                    </a:p>
                    <a:p>
                      <a:endParaRPr lang="ru-RU" sz="1400" kern="1200" dirty="0" smtClean="0"/>
                    </a:p>
                    <a:p>
                      <a:endParaRPr lang="ru-RU" sz="1400" kern="1200" dirty="0" smtClean="0"/>
                    </a:p>
                    <a:p>
                      <a:endParaRPr lang="ru-RU" sz="1400" kern="1200" dirty="0" smtClean="0"/>
                    </a:p>
                    <a:p>
                      <a:r>
                        <a:rPr lang="ru-RU" sz="1400" kern="1200" dirty="0" smtClean="0"/>
                        <a:t>-1/6а</a:t>
                      </a:r>
                      <a:r>
                        <a:rPr lang="ru-RU" sz="1400" kern="1200" baseline="30000" dirty="0" smtClean="0"/>
                        <a:t>2</a:t>
                      </a:r>
                      <a:r>
                        <a:rPr lang="ru-RU" sz="1400" kern="1200" dirty="0" smtClean="0"/>
                        <a:t>в·6а</a:t>
                      </a:r>
                      <a:r>
                        <a:rPr lang="ru-RU" sz="1400" kern="1200" baseline="30000" dirty="0" smtClean="0"/>
                        <a:t>4</a:t>
                      </a:r>
                      <a:endParaRPr lang="ru-RU" sz="14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Вынести общий множитель за скобки: </a:t>
                      </a:r>
                    </a:p>
                    <a:p>
                      <a:r>
                        <a:rPr lang="ru-RU" sz="1400" kern="1200" dirty="0" smtClean="0"/>
                        <a:t>         </a:t>
                      </a:r>
                    </a:p>
                    <a:p>
                      <a:r>
                        <a:rPr lang="ru-RU" sz="1400" kern="1200" dirty="0" smtClean="0"/>
                        <a:t>  </a:t>
                      </a:r>
                      <a:r>
                        <a:rPr lang="en-US" sz="1400" kern="1200" dirty="0" err="1" smtClean="0"/>
                        <a:t>mn</a:t>
                      </a:r>
                      <a:r>
                        <a:rPr lang="ru-RU" sz="1400" kern="1200" dirty="0" smtClean="0"/>
                        <a:t>-</a:t>
                      </a:r>
                      <a:r>
                        <a:rPr lang="en-US" sz="1400" kern="1200" dirty="0" smtClean="0"/>
                        <a:t>n</a:t>
                      </a:r>
                      <a:r>
                        <a:rPr lang="ru-RU" sz="1400" kern="1200" baseline="30000" dirty="0" smtClean="0"/>
                        <a:t>2</a:t>
                      </a:r>
                      <a:endParaRPr lang="ru-RU" sz="14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Приведите подобные слагаемые: </a:t>
                      </a:r>
                    </a:p>
                    <a:p>
                      <a:endParaRPr lang="ru-RU" sz="1400" kern="1200" dirty="0" smtClean="0"/>
                    </a:p>
                    <a:p>
                      <a:endParaRPr lang="ru-RU" sz="1400" kern="1200" dirty="0" smtClean="0"/>
                    </a:p>
                    <a:p>
                      <a:r>
                        <a:rPr lang="ru-RU" sz="1400" kern="1200" dirty="0" smtClean="0"/>
                        <a:t>2х</a:t>
                      </a:r>
                      <a:r>
                        <a:rPr lang="ru-RU" sz="1400" kern="1200" baseline="30000" dirty="0" smtClean="0"/>
                        <a:t>3</a:t>
                      </a:r>
                      <a:r>
                        <a:rPr lang="ru-RU" sz="1400" kern="1200" dirty="0" smtClean="0"/>
                        <a:t>-14х</a:t>
                      </a:r>
                      <a:r>
                        <a:rPr lang="ru-RU" sz="1400" kern="1200" baseline="30000" dirty="0" smtClean="0"/>
                        <a:t>2</a:t>
                      </a:r>
                      <a:r>
                        <a:rPr lang="ru-RU" sz="1400" kern="1200" dirty="0" smtClean="0"/>
                        <a:t>+3-6х</a:t>
                      </a:r>
                      <a:r>
                        <a:rPr lang="ru-RU" sz="1400" kern="1200" baseline="30000" dirty="0" smtClean="0"/>
                        <a:t>3</a:t>
                      </a:r>
                      <a:r>
                        <a:rPr lang="ru-RU" sz="1400" kern="1200" dirty="0" smtClean="0"/>
                        <a:t>+14х</a:t>
                      </a:r>
                      <a:r>
                        <a:rPr lang="ru-RU" sz="1400" kern="1200" baseline="30000" dirty="0" smtClean="0"/>
                        <a:t>2</a:t>
                      </a:r>
                      <a:endParaRPr lang="ru-RU" sz="14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071690">
                <a:tc>
                  <a:txBody>
                    <a:bodyPr/>
                    <a:lstStyle/>
                    <a:p>
                      <a:r>
                        <a:rPr lang="ru-RU" sz="1400" b="1" kern="1200" dirty="0" smtClean="0"/>
                        <a:t>Выполните возведение в степень: </a:t>
                      </a:r>
                    </a:p>
                    <a:p>
                      <a:endParaRPr lang="ru-RU" sz="1400" b="1" kern="1200" dirty="0" smtClean="0"/>
                    </a:p>
                    <a:p>
                      <a:r>
                        <a:rPr lang="ru-RU" sz="1400" b="1" kern="1200" dirty="0" smtClean="0"/>
                        <a:t>(-3</a:t>
                      </a:r>
                      <a:r>
                        <a:rPr lang="en-US" sz="1400" b="1" kern="1200" dirty="0" smtClean="0"/>
                        <a:t>m</a:t>
                      </a:r>
                      <a:r>
                        <a:rPr lang="ru-RU" sz="1400" b="1" kern="1200" baseline="30000" dirty="0" smtClean="0"/>
                        <a:t>4</a:t>
                      </a:r>
                      <a:r>
                        <a:rPr lang="en-US" sz="1400" b="1" kern="1200" dirty="0" smtClean="0"/>
                        <a:t>n</a:t>
                      </a:r>
                      <a:r>
                        <a:rPr lang="ru-RU" sz="1400" b="1" kern="1200" baseline="30000" dirty="0" smtClean="0"/>
                        <a:t>3</a:t>
                      </a:r>
                      <a:r>
                        <a:rPr lang="ru-RU" sz="1400" b="1" kern="1200" dirty="0" smtClean="0"/>
                        <a:t>)</a:t>
                      </a:r>
                      <a:r>
                        <a:rPr lang="ru-RU" sz="1400" b="1" kern="1200" baseline="30000" dirty="0" smtClean="0"/>
                        <a:t>3</a:t>
                      </a:r>
                      <a:endParaRPr lang="ru-RU" sz="1400" b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/>
                        <a:t>Выполните действие: </a:t>
                      </a:r>
                    </a:p>
                    <a:p>
                      <a:endParaRPr lang="ru-RU" sz="1400" b="1" kern="1200" dirty="0" smtClean="0"/>
                    </a:p>
                    <a:p>
                      <a:endParaRPr lang="ru-RU" sz="1400" b="1" kern="1200" dirty="0" smtClean="0"/>
                    </a:p>
                    <a:p>
                      <a:r>
                        <a:rPr lang="en-US" sz="1400" b="1" kern="1200" dirty="0" smtClean="0"/>
                        <a:t>4a</a:t>
                      </a:r>
                      <a:r>
                        <a:rPr lang="ru-RU" sz="1400" b="1" kern="1200" baseline="30000" dirty="0" smtClean="0"/>
                        <a:t>2</a:t>
                      </a:r>
                      <a:r>
                        <a:rPr lang="ru-RU" sz="1400" b="1" kern="1200" dirty="0" smtClean="0"/>
                        <a:t>(</a:t>
                      </a:r>
                      <a:r>
                        <a:rPr lang="en-US" sz="1400" b="1" kern="1200" dirty="0" smtClean="0"/>
                        <a:t>a</a:t>
                      </a:r>
                      <a:r>
                        <a:rPr lang="ru-RU" sz="1400" b="1" kern="1200" baseline="30000" dirty="0" smtClean="0"/>
                        <a:t>3</a:t>
                      </a:r>
                      <a:r>
                        <a:rPr lang="ru-RU" sz="1400" b="1" kern="1200" dirty="0" smtClean="0"/>
                        <a:t>+1)</a:t>
                      </a:r>
                      <a:endParaRPr lang="ru-RU" sz="1400" b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/>
                        <a:t>Упростите выражение: </a:t>
                      </a:r>
                    </a:p>
                    <a:p>
                      <a:endParaRPr lang="ru-RU" sz="1400" b="1" kern="1200" dirty="0" smtClean="0"/>
                    </a:p>
                    <a:p>
                      <a:endParaRPr lang="ru-RU" sz="1400" b="1" kern="1200" dirty="0" smtClean="0"/>
                    </a:p>
                    <a:p>
                      <a:r>
                        <a:rPr lang="ru-RU" sz="1400" b="1" kern="1200" dirty="0" smtClean="0"/>
                        <a:t>2х</a:t>
                      </a:r>
                      <a:r>
                        <a:rPr lang="ru-RU" sz="1400" b="1" kern="1200" baseline="30000" dirty="0" smtClean="0"/>
                        <a:t>2 </a:t>
                      </a:r>
                      <a:r>
                        <a:rPr lang="ru-RU" sz="1400" b="1" kern="1200" dirty="0" smtClean="0"/>
                        <a:t>-3х(х+6)</a:t>
                      </a:r>
                      <a:endParaRPr lang="ru-RU" sz="1400" b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508113"/>
          </a:xfrm>
        </p:spPr>
        <p:txBody>
          <a:bodyPr/>
          <a:lstStyle/>
          <a:p>
            <a:r>
              <a:rPr lang="ru-RU" sz="7200" dirty="0" smtClean="0"/>
              <a:t>Ответы:</a:t>
            </a:r>
            <a:endParaRPr lang="ru-RU" sz="7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2071678"/>
          <a:ext cx="4038600" cy="307183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46200"/>
                <a:gridCol w="1346200"/>
                <a:gridCol w="1346200"/>
              </a:tblGrid>
              <a:tr h="1615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/>
                        <a:t>-</a:t>
                      </a:r>
                      <a:r>
                        <a:rPr lang="ru-RU" sz="2400" dirty="0" smtClean="0"/>
                        <a:t>а</a:t>
                      </a:r>
                      <a:r>
                        <a:rPr lang="ru-RU" sz="2400" baseline="30000" dirty="0" smtClean="0"/>
                        <a:t>5</a:t>
                      </a:r>
                      <a:r>
                        <a:rPr lang="ru-RU" sz="2400" dirty="0" smtClean="0"/>
                        <a:t>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/>
                        <a:t>у(</a:t>
                      </a:r>
                      <a:r>
                        <a:rPr lang="ru-RU" sz="2400" dirty="0" err="1"/>
                        <a:t>х-у</a:t>
                      </a:r>
                      <a:r>
                        <a:rPr lang="ru-RU" sz="2400" dirty="0"/>
                        <a:t>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/>
                        <a:t>-5х</a:t>
                      </a:r>
                      <a:r>
                        <a:rPr lang="ru-RU" sz="2400" baseline="30000" dirty="0"/>
                        <a:t>4</a:t>
                      </a:r>
                      <a:r>
                        <a:rPr lang="ru-RU" sz="2400" dirty="0"/>
                        <a:t>+7х</a:t>
                      </a:r>
                      <a:r>
                        <a:rPr lang="ru-RU" sz="2400" baseline="30000" dirty="0"/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455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dirty="0"/>
                        <a:t>-</a:t>
                      </a:r>
                      <a:r>
                        <a:rPr lang="ru-RU" sz="2400" b="0" dirty="0" smtClean="0"/>
                        <a:t>8а</a:t>
                      </a:r>
                      <a:r>
                        <a:rPr lang="ru-RU" sz="2400" b="0" baseline="30000" dirty="0" smtClean="0"/>
                        <a:t>12</a:t>
                      </a:r>
                      <a:r>
                        <a:rPr lang="ru-RU" sz="2400" b="0" dirty="0" smtClean="0"/>
                        <a:t>в</a:t>
                      </a:r>
                      <a:r>
                        <a:rPr lang="ru-RU" sz="2400" b="0" baseline="30000" dirty="0" smtClean="0"/>
                        <a:t>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0" baseline="300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dirty="0"/>
                        <a:t>3у</a:t>
                      </a:r>
                      <a:r>
                        <a:rPr lang="ru-RU" sz="2400" b="0" baseline="30000" dirty="0"/>
                        <a:t>5</a:t>
                      </a:r>
                      <a:r>
                        <a:rPr lang="ru-RU" sz="2400" b="0" dirty="0"/>
                        <a:t>+3у</a:t>
                      </a:r>
                      <a:r>
                        <a:rPr lang="ru-RU" sz="2400" b="0" baseline="30000" dirty="0"/>
                        <a:t>2</a:t>
                      </a:r>
                      <a:endParaRPr lang="ru-RU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dirty="0"/>
                        <a:t>х</a:t>
                      </a:r>
                      <a:r>
                        <a:rPr lang="ru-RU" sz="2400" b="0" baseline="30000" dirty="0"/>
                        <a:t>2</a:t>
                      </a:r>
                      <a:r>
                        <a:rPr lang="ru-RU" sz="2400" b="0" dirty="0"/>
                        <a:t>-16х</a:t>
                      </a:r>
                      <a:endParaRPr lang="ru-RU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2071678"/>
          <a:ext cx="4038600" cy="307183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346200"/>
                <a:gridCol w="1346200"/>
                <a:gridCol w="1346200"/>
              </a:tblGrid>
              <a:tr h="1615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/>
                        <a:t>-</a:t>
                      </a:r>
                      <a:r>
                        <a:rPr lang="en-US" sz="2400" dirty="0" smtClean="0"/>
                        <a:t>a</a:t>
                      </a:r>
                      <a:r>
                        <a:rPr lang="en-US" sz="2400" baseline="30000" dirty="0" smtClean="0"/>
                        <a:t>6</a:t>
                      </a:r>
                      <a:r>
                        <a:rPr lang="en-US" sz="2400" dirty="0" smtClean="0"/>
                        <a:t>b</a:t>
                      </a:r>
                      <a:endParaRPr lang="ru-RU" sz="24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/>
                        <a:t>n</a:t>
                      </a:r>
                      <a:r>
                        <a:rPr lang="ru-RU" sz="2400" dirty="0"/>
                        <a:t>(</a:t>
                      </a:r>
                      <a:r>
                        <a:rPr lang="en-US" sz="2400" dirty="0"/>
                        <a:t>m</a:t>
                      </a:r>
                      <a:r>
                        <a:rPr lang="ru-RU" sz="2400" dirty="0"/>
                        <a:t>-</a:t>
                      </a:r>
                      <a:r>
                        <a:rPr lang="en-US" sz="2400" dirty="0"/>
                        <a:t>n</a:t>
                      </a:r>
                      <a:r>
                        <a:rPr lang="ru-RU" sz="2400" dirty="0"/>
                        <a:t>)</a:t>
                      </a:r>
                      <a:endParaRPr lang="ru-RU" sz="24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/>
                        <a:t>-4x</a:t>
                      </a:r>
                      <a:r>
                        <a:rPr lang="en-US" sz="2400" baseline="30000" dirty="0"/>
                        <a:t>3</a:t>
                      </a:r>
                      <a:r>
                        <a:rPr lang="en-US" sz="2400" dirty="0"/>
                        <a:t>+3</a:t>
                      </a:r>
                      <a:endParaRPr lang="ru-RU" sz="24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455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/>
                        <a:t>-</a:t>
                      </a:r>
                      <a:r>
                        <a:rPr lang="en-US" sz="2400" b="0" dirty="0" smtClean="0"/>
                        <a:t>27m</a:t>
                      </a:r>
                      <a:r>
                        <a:rPr lang="en-US" sz="2400" b="0" baseline="30000" dirty="0" smtClean="0"/>
                        <a:t>12</a:t>
                      </a:r>
                      <a:r>
                        <a:rPr lang="en-US" sz="2400" b="0" dirty="0" smtClean="0"/>
                        <a:t>n</a:t>
                      </a:r>
                      <a:r>
                        <a:rPr lang="en-US" sz="2400" b="0" baseline="30000" dirty="0" smtClean="0"/>
                        <a:t>9</a:t>
                      </a:r>
                      <a:endParaRPr lang="ru-RU" sz="2400" b="0" baseline="300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0" baseline="300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dirty="0"/>
                        <a:t>4а</a:t>
                      </a:r>
                      <a:r>
                        <a:rPr lang="en-US" sz="2400" b="0" baseline="30000" dirty="0"/>
                        <a:t>5</a:t>
                      </a:r>
                      <a:r>
                        <a:rPr lang="en-US" sz="2400" b="0" dirty="0"/>
                        <a:t>+</a:t>
                      </a:r>
                      <a:r>
                        <a:rPr lang="ru-RU" sz="2400" b="0" dirty="0"/>
                        <a:t>4а</a:t>
                      </a:r>
                      <a:r>
                        <a:rPr lang="ru-RU" sz="2400" b="0" baseline="30000" dirty="0"/>
                        <a:t>2</a:t>
                      </a:r>
                      <a:endParaRPr lang="ru-RU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/>
                        <a:t>-</a:t>
                      </a:r>
                      <a:r>
                        <a:rPr lang="ru-RU" sz="2400" b="0" dirty="0" err="1"/>
                        <a:t>х</a:t>
                      </a:r>
                      <a:r>
                        <a:rPr lang="en-US" sz="2400" b="0" baseline="30000" dirty="0"/>
                        <a:t>2</a:t>
                      </a:r>
                      <a:r>
                        <a:rPr lang="en-US" sz="2400" b="0" dirty="0"/>
                        <a:t>-18</a:t>
                      </a:r>
                      <a:r>
                        <a:rPr lang="ru-RU" sz="2400" b="0" dirty="0" err="1"/>
                        <a:t>х</a:t>
                      </a:r>
                      <a:r>
                        <a:rPr lang="ru-RU" sz="2400" b="0" dirty="0"/>
                        <a:t> </a:t>
                      </a:r>
                      <a:endParaRPr lang="ru-RU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865567"/>
          </a:xfrm>
        </p:spPr>
        <p:txBody>
          <a:bodyPr/>
          <a:lstStyle/>
          <a:p>
            <a:r>
              <a:rPr lang="ru-RU" sz="15000" u="sng" dirty="0" smtClean="0"/>
              <a:t>Спорт</a:t>
            </a:r>
            <a:br>
              <a:rPr lang="ru-RU" sz="15000" u="sng" dirty="0" smtClean="0"/>
            </a:br>
            <a:r>
              <a:rPr lang="ru-RU" sz="9600" u="sng" dirty="0" smtClean="0"/>
              <a:t> </a:t>
            </a:r>
            <a:endParaRPr lang="ru-RU" sz="9600" u="sng" dirty="0"/>
          </a:p>
        </p:txBody>
      </p:sp>
      <p:pic>
        <p:nvPicPr>
          <p:cNvPr id="3" name="Рисунок 2" descr="telpics_ru_835071362_119x119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3000372"/>
            <a:ext cx="3071834" cy="285752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u="sng" dirty="0" smtClean="0"/>
              <a:t/>
            </a:r>
            <a:br>
              <a:rPr lang="ru-RU" sz="8000" u="sng" dirty="0" smtClean="0"/>
            </a:br>
            <a:r>
              <a:rPr lang="ru-RU" sz="8000" u="sng" dirty="0" smtClean="0"/>
              <a:t>Курение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telpics_ru_351228222_119x119[1]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1868" y="2714620"/>
            <a:ext cx="1857388" cy="2143140"/>
          </a:xfrm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u="sng" dirty="0" smtClean="0"/>
              <a:t/>
            </a:r>
            <a:br>
              <a:rPr lang="ru-RU" sz="8000" u="sng" dirty="0" smtClean="0"/>
            </a:br>
            <a:r>
              <a:rPr lang="ru-RU" sz="8000" u="sng" dirty="0" smtClean="0"/>
              <a:t>Алкоголь </a:t>
            </a:r>
            <a:endParaRPr lang="ru-RU" sz="8000" u="sng" dirty="0"/>
          </a:p>
        </p:txBody>
      </p:sp>
      <p:pic>
        <p:nvPicPr>
          <p:cNvPr id="4" name="Содержимое 3" descr="telpics_ru_139187191_119x119[1]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57554" y="2571744"/>
            <a:ext cx="2500330" cy="34290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u="sng" dirty="0" smtClean="0"/>
              <a:t/>
            </a:r>
            <a:br>
              <a:rPr lang="ru-RU" sz="8000" u="sng" dirty="0" smtClean="0"/>
            </a:br>
            <a:r>
              <a:rPr lang="ru-RU" sz="8000" u="sng" dirty="0" smtClean="0"/>
              <a:t>Наркотики </a:t>
            </a:r>
            <a:endParaRPr lang="ru-RU" sz="8000" u="sng" dirty="0"/>
          </a:p>
        </p:txBody>
      </p:sp>
      <p:pic>
        <p:nvPicPr>
          <p:cNvPr id="4" name="Picture 4" descr="наркотикам - нет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b="5902"/>
          <a:stretch>
            <a:fillRect/>
          </a:stretch>
        </p:blipFill>
        <p:spPr bwMode="auto">
          <a:xfrm>
            <a:off x="2957512" y="2571744"/>
            <a:ext cx="3228975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429000"/>
            <a:ext cx="7772400" cy="2339975"/>
          </a:xfrm>
        </p:spPr>
        <p:txBody>
          <a:bodyPr/>
          <a:lstStyle/>
          <a:p>
            <a:r>
              <a:rPr lang="ru-RU" u="sng" dirty="0" smtClean="0"/>
              <a:t/>
            </a:r>
            <a:br>
              <a:rPr lang="ru-RU" u="sng" dirty="0" smtClean="0"/>
            </a:br>
            <a:endParaRPr lang="ru-RU" b="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85729"/>
            <a:ext cx="7772400" cy="3000395"/>
          </a:xfrm>
        </p:spPr>
        <p:txBody>
          <a:bodyPr/>
          <a:lstStyle/>
          <a:p>
            <a:r>
              <a:rPr lang="ru-RU" sz="4000" dirty="0" smtClean="0"/>
              <a:t>    Решив это уравнение, вы   </a:t>
            </a:r>
          </a:p>
          <a:p>
            <a:r>
              <a:rPr lang="ru-RU" sz="4000" dirty="0" smtClean="0"/>
              <a:t>   узнаете, какая доза никотина </a:t>
            </a:r>
          </a:p>
          <a:p>
            <a:r>
              <a:rPr lang="ru-RU" sz="4000" dirty="0" smtClean="0"/>
              <a:t>    является смертельной для  </a:t>
            </a:r>
          </a:p>
          <a:p>
            <a:r>
              <a:rPr lang="ru-RU" sz="4000" dirty="0" smtClean="0"/>
              <a:t>               человека.</a:t>
            </a:r>
          </a:p>
          <a:p>
            <a:endParaRPr lang="ru-RU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lum bright="-71000" contrast="20000"/>
          </a:blip>
          <a:stretch>
            <a:fillRect/>
          </a:stretch>
        </p:blipFill>
        <p:spPr bwMode="auto">
          <a:xfrm>
            <a:off x="1285852" y="3214686"/>
            <a:ext cx="6786610" cy="242889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722955"/>
          </a:xfrm>
        </p:spPr>
        <p:txBody>
          <a:bodyPr/>
          <a:lstStyle/>
          <a:p>
            <a:r>
              <a:rPr lang="ru-RU" sz="8000" dirty="0" smtClean="0"/>
              <a:t>Ответ: с=2  </a:t>
            </a:r>
            <a:br>
              <a:rPr lang="ru-RU" sz="8000" dirty="0" smtClean="0"/>
            </a:br>
            <a:r>
              <a:rPr lang="ru-RU" sz="8000" dirty="0" smtClean="0"/>
              <a:t>(2 капли)</a:t>
            </a:r>
            <a:br>
              <a:rPr lang="ru-RU" sz="8000" dirty="0" smtClean="0"/>
            </a:br>
            <a:endParaRPr lang="ru-RU" sz="8000" dirty="0"/>
          </a:p>
        </p:txBody>
      </p:sp>
    </p:spTree>
  </p:cSld>
  <p:clrMapOvr>
    <a:masterClrMapping/>
  </p:clrMapOvr>
  <p:transition spd="slow">
    <p:wheel spokes="8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437071"/>
          </a:xfrm>
        </p:spPr>
        <p:txBody>
          <a:bodyPr/>
          <a:lstStyle/>
          <a:p>
            <a:r>
              <a:rPr lang="ru-RU" sz="8000" b="1" u="sng" dirty="0" smtClean="0"/>
              <a:t>Хорошее настроение</a:t>
            </a:r>
            <a:endParaRPr lang="ru-RU" sz="8000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Цели  урока: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i="1" dirty="0" smtClean="0"/>
              <a:t>Образовательная:  </a:t>
            </a:r>
            <a:r>
              <a:rPr lang="ru-RU" sz="2400" dirty="0" smtClean="0"/>
              <a:t>проверить знания, умения и навыки учащихся по теме «Действия с многочленами»</a:t>
            </a:r>
            <a:endParaRPr lang="ru-RU" sz="2400" i="1" dirty="0" smtClean="0"/>
          </a:p>
          <a:p>
            <a:pPr eaLnBrk="1" hangingPunct="1">
              <a:defRPr/>
            </a:pPr>
            <a:r>
              <a:rPr lang="ru-RU" sz="2400" i="1" dirty="0" smtClean="0"/>
              <a:t>Воспитательная:</a:t>
            </a:r>
            <a:r>
              <a:rPr lang="ru-RU" sz="2400" b="1" dirty="0" smtClean="0"/>
              <a:t>: </a:t>
            </a:r>
            <a:r>
              <a:rPr lang="ru-RU" sz="2400" dirty="0" smtClean="0"/>
              <a:t>дать учащимся представление о здоровом образе жизни;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   добиться формирования у учащихся активной жизненной позиции по данной проблеме; сделать вывод, что способствует здоровью, а что приносит вред;</a:t>
            </a:r>
            <a:endParaRPr lang="ru-RU" sz="24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i="1" dirty="0" smtClean="0"/>
              <a:t>Развивающая: </a:t>
            </a:r>
            <a:r>
              <a:rPr lang="ru-RU" sz="2400" dirty="0" smtClean="0"/>
              <a:t>развивать навыки самостоятельной работы, творческие способности, память, внимание, познавательный интерес.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2625727"/>
          </a:xfrm>
        </p:spPr>
        <p:txBody>
          <a:bodyPr/>
          <a:lstStyle/>
          <a:p>
            <a:r>
              <a:rPr lang="ru-RU" sz="3200" dirty="0" smtClean="0"/>
              <a:t>Ответы:   -5 – грусть</a:t>
            </a:r>
            <a:br>
              <a:rPr lang="ru-RU" sz="3200" dirty="0" smtClean="0"/>
            </a:br>
            <a:r>
              <a:rPr lang="ru-RU" sz="3200" dirty="0" smtClean="0"/>
              <a:t>                     2 – спокойствие</a:t>
            </a:r>
            <a:br>
              <a:rPr lang="ru-RU" sz="3200" dirty="0" smtClean="0"/>
            </a:br>
            <a:r>
              <a:rPr lang="ru-RU" sz="3200" dirty="0" smtClean="0"/>
              <a:t>                     3 – активность и    </a:t>
            </a:r>
            <a:br>
              <a:rPr lang="ru-RU" sz="3200" dirty="0" smtClean="0"/>
            </a:br>
            <a:r>
              <a:rPr lang="ru-RU" sz="3200" dirty="0" smtClean="0"/>
              <a:t>                        оптимизм</a:t>
            </a:r>
            <a:br>
              <a:rPr lang="ru-RU" sz="3200" dirty="0" smtClean="0"/>
            </a:br>
            <a:r>
              <a:rPr lang="ru-RU" sz="3200" dirty="0" smtClean="0"/>
              <a:t>                  0,5 – собранность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42853"/>
            <a:ext cx="7772400" cy="2571768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200" dirty="0" smtClean="0"/>
              <a:t>Решив это уравнение, вы узнаете, как влияет красный цвет на состояние человека:</a:t>
            </a:r>
          </a:p>
          <a:p>
            <a:r>
              <a:rPr lang="ru-RU" sz="3200" dirty="0" smtClean="0"/>
              <a:t>               2х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-х(2х-5)-2(2х-1)-5=0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151319"/>
          </a:xfrm>
        </p:spPr>
        <p:txBody>
          <a:bodyPr/>
          <a:lstStyle/>
          <a:p>
            <a:r>
              <a:rPr lang="ru-RU" dirty="0" smtClean="0"/>
              <a:t>Что называется многочленом?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1260462255_ovoch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2266950"/>
            <a:ext cx="3643338" cy="3376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00831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Как умножить одночлен на многочлен?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vkusnosti-20[1]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1" y="1998122"/>
            <a:ext cx="4368708" cy="3645983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079749"/>
          </a:xfrm>
        </p:spPr>
        <p:txBody>
          <a:bodyPr/>
          <a:lstStyle/>
          <a:p>
            <a:r>
              <a:rPr lang="ru-RU" dirty="0" smtClean="0"/>
              <a:t>Как раскрыть скобки, перед которыми стоит знак «+» или « - »?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edaa-663[1]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071810"/>
            <a:ext cx="2500330" cy="252414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437071"/>
          </a:xfrm>
        </p:spPr>
        <p:txBody>
          <a:bodyPr/>
          <a:lstStyle/>
          <a:p>
            <a:pPr lvl="0"/>
            <a:r>
              <a:rPr lang="ru-RU" dirty="0" smtClean="0"/>
              <a:t>Сформулируйте правило умножения степеней с одинаковыми основаниями</a:t>
            </a:r>
            <a:br>
              <a:rPr lang="ru-RU" dirty="0" smtClean="0"/>
            </a:br>
            <a:r>
              <a:rPr lang="ru-RU" dirty="0" smtClean="0"/>
              <a:t>  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edaa-1039[1]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143248"/>
            <a:ext cx="2643206" cy="2581291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008443"/>
          </a:xfrm>
        </p:spPr>
        <p:txBody>
          <a:bodyPr/>
          <a:lstStyle/>
          <a:p>
            <a:pPr lvl="0"/>
            <a:r>
              <a:rPr lang="ru-RU" dirty="0" smtClean="0"/>
              <a:t>Сформулируйте правило деления степеней с одинаковыми основаниями.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1260462240_dary-mory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3000372"/>
            <a:ext cx="3714776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365633"/>
          </a:xfrm>
        </p:spPr>
        <p:txBody>
          <a:bodyPr/>
          <a:lstStyle/>
          <a:p>
            <a:r>
              <a:rPr lang="ru-RU" dirty="0" smtClean="0"/>
              <a:t>Сформулируйте правило возведения степени в степень.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1260462208_izdelie-iz-muk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3571876"/>
            <a:ext cx="3357586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651253"/>
          </a:xfrm>
        </p:spPr>
        <p:txBody>
          <a:bodyPr/>
          <a:lstStyle/>
          <a:p>
            <a:pPr lvl="0"/>
            <a:r>
              <a:rPr lang="ru-RU" dirty="0" smtClean="0"/>
              <a:t>Сформулируйте правило возведения в степень произведения. </a:t>
            </a:r>
            <a:br>
              <a:rPr lang="ru-RU" dirty="0" smtClean="0"/>
            </a:br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telpics_ru_596663652_185x240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2786058"/>
            <a:ext cx="3000396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telpics_ru_116950143_119x119[1]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2928934"/>
            <a:ext cx="3071834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079749"/>
          </a:xfrm>
        </p:spPr>
        <p:txBody>
          <a:bodyPr/>
          <a:lstStyle/>
          <a:p>
            <a:r>
              <a:rPr lang="ru-RU" sz="5400" b="1" u="sng" dirty="0" smtClean="0"/>
              <a:t>Рациональное питание</a:t>
            </a:r>
            <a:br>
              <a:rPr lang="ru-RU" sz="5400" b="1" u="sng" dirty="0" smtClean="0"/>
            </a:br>
            <a:endParaRPr lang="ru-RU" sz="5400" dirty="0"/>
          </a:p>
        </p:txBody>
      </p:sp>
      <p:pic>
        <p:nvPicPr>
          <p:cNvPr id="4" name="Рисунок 3" descr="edaa-852[1]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2857500"/>
            <a:ext cx="2643206" cy="2857516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Подведение итогов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Какие были трудности? </a:t>
            </a:r>
          </a:p>
          <a:p>
            <a:pPr eaLnBrk="1" hangingPunct="1">
              <a:defRPr/>
            </a:pPr>
            <a:r>
              <a:rPr lang="ru-RU" dirty="0" smtClean="0"/>
              <a:t>Что было интересно?</a:t>
            </a:r>
          </a:p>
          <a:p>
            <a:pPr eaLnBrk="1" hangingPunct="1">
              <a:defRPr/>
            </a:pPr>
            <a:r>
              <a:rPr lang="ru-RU" dirty="0" smtClean="0"/>
              <a:t>Кто считает, что тему усвоил?</a:t>
            </a:r>
          </a:p>
          <a:p>
            <a:pPr eaLnBrk="1" hangingPunct="1">
              <a:defRPr/>
            </a:pPr>
            <a:r>
              <a:rPr lang="ru-RU" dirty="0" smtClean="0"/>
              <a:t>Кому требуется помощь?</a:t>
            </a:r>
          </a:p>
          <a:p>
            <a:pPr eaLnBrk="1" hangingPunct="1">
              <a:defRPr/>
            </a:pPr>
            <a:r>
              <a:rPr lang="ru-RU" dirty="0" smtClean="0"/>
              <a:t>Выставим оценки в карточке учёта знаний.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Эпиграф: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«Здоровье – не всё,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но всё без здоровья ничто»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Сократ.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Домашнее задание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1.Составить кроссворд по теме «Многочлены и одночлены» (15-20 слов).</a:t>
            </a:r>
          </a:p>
          <a:p>
            <a:r>
              <a:rPr lang="ru-RU" dirty="0" smtClean="0"/>
              <a:t>2. Написать сочинение-интервью «Интервью с многочленом (или одночленом)» или сказку на эту же тему.</a:t>
            </a:r>
          </a:p>
          <a:p>
            <a:pPr eaLnBrk="1" hangingPunct="1"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651517"/>
          </a:xfrm>
        </p:spPr>
        <p:txBody>
          <a:bodyPr/>
          <a:lstStyle/>
          <a:p>
            <a:r>
              <a:rPr lang="ru-RU" sz="4800" dirty="0" smtClean="0"/>
              <a:t> Мы открыли вам секреты,</a:t>
            </a:r>
            <a:br>
              <a:rPr lang="ru-RU" sz="4800" dirty="0" smtClean="0"/>
            </a:br>
            <a:r>
              <a:rPr lang="ru-RU" sz="4800" dirty="0" smtClean="0"/>
              <a:t>Как здоровье сохранить.</a:t>
            </a:r>
            <a:br>
              <a:rPr lang="ru-RU" sz="4800" dirty="0" smtClean="0"/>
            </a:br>
            <a:r>
              <a:rPr lang="ru-RU" sz="4800" dirty="0" smtClean="0"/>
              <a:t>Выполняйте все советы,</a:t>
            </a:r>
            <a:br>
              <a:rPr lang="ru-RU" sz="4800" dirty="0" smtClean="0"/>
            </a:br>
            <a:r>
              <a:rPr lang="ru-RU" sz="4800" dirty="0" smtClean="0"/>
              <a:t>И легко вам будет жить!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" name="Рисунок 2" descr="telpics_ru_285319360_119x119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3714752"/>
            <a:ext cx="3714776" cy="3143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4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8800" smtClean="0"/>
              <a:t>Спасибо за урок!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5083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1)Выполните действия: </a:t>
            </a:r>
            <a:br>
              <a:rPr lang="ru-RU" sz="4000" dirty="0" smtClean="0"/>
            </a:br>
            <a:r>
              <a:rPr lang="ru-RU" sz="4000" dirty="0" smtClean="0"/>
              <a:t>(3а-4ах+2)-(11а-14ах)</a:t>
            </a:r>
            <a:br>
              <a:rPr lang="ru-RU" sz="4000" dirty="0" smtClean="0"/>
            </a:br>
            <a:r>
              <a:rPr lang="ru-RU" sz="4000" dirty="0" smtClean="0"/>
              <a:t>2)Вынесите общий множитель за скобки: 10ав-15в²</a:t>
            </a:r>
            <a:br>
              <a:rPr lang="ru-RU" sz="4000" dirty="0" smtClean="0"/>
            </a:br>
            <a:r>
              <a:rPr lang="ru-RU" sz="4000" dirty="0" smtClean="0"/>
              <a:t>3)Выполните умножение: </a:t>
            </a:r>
            <a:br>
              <a:rPr lang="ru-RU" sz="4000" dirty="0" smtClean="0"/>
            </a:br>
            <a:r>
              <a:rPr lang="ru-RU" sz="4000" dirty="0" smtClean="0"/>
              <a:t>2с·( с²+3с-1)</a:t>
            </a:r>
            <a:br>
              <a:rPr lang="ru-RU" sz="4000" dirty="0" smtClean="0"/>
            </a:br>
            <a:endParaRPr lang="ru-RU" sz="4000" dirty="0" smtClean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36937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Ответы:</a:t>
            </a:r>
            <a:br>
              <a:rPr lang="ru-RU" sz="4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10ах-8а+2</a:t>
            </a:r>
            <a:br>
              <a:rPr lang="ru-RU" sz="6000" dirty="0" smtClean="0"/>
            </a:br>
            <a:r>
              <a:rPr lang="ru-RU" sz="6000" dirty="0" smtClean="0"/>
              <a:t>5в·(2а-3в)</a:t>
            </a:r>
            <a:br>
              <a:rPr lang="ru-RU" sz="6000" dirty="0" smtClean="0"/>
            </a:br>
            <a:r>
              <a:rPr lang="ru-RU" sz="6000" dirty="0" smtClean="0"/>
              <a:t>2с³+6с²-2с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sz="7200" b="1" u="sng" dirty="0" smtClean="0"/>
              <a:t>Активный образ жизни</a:t>
            </a:r>
            <a:br>
              <a:rPr lang="ru-RU" sz="7200" b="1" u="sng" dirty="0" smtClean="0"/>
            </a:br>
            <a:endParaRPr lang="ru-RU" sz="7200" dirty="0" smtClean="0"/>
          </a:p>
        </p:txBody>
      </p:sp>
      <p:pic>
        <p:nvPicPr>
          <p:cNvPr id="3" name="Рисунок 2" descr="sporta-1343[1]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3357562"/>
            <a:ext cx="1785950" cy="3000396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937000"/>
          </a:xfrm>
        </p:spPr>
        <p:txBody>
          <a:bodyPr/>
          <a:lstStyle/>
          <a:p>
            <a:pPr>
              <a:defRPr/>
            </a:pP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Решите уравнение:</a:t>
            </a:r>
            <a:br>
              <a:rPr lang="ru-RU" sz="6000" dirty="0" smtClean="0"/>
            </a:br>
            <a:r>
              <a:rPr lang="ru-RU" sz="6000" dirty="0" smtClean="0"/>
              <a:t> </a:t>
            </a:r>
            <a:br>
              <a:rPr lang="ru-RU" sz="6000" dirty="0" smtClean="0"/>
            </a:br>
            <a:r>
              <a:rPr lang="ru-RU" sz="6000" dirty="0" smtClean="0"/>
              <a:t>9х-6(х-1)=5(х+2)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294062"/>
          </a:xfrm>
        </p:spPr>
        <p:txBody>
          <a:bodyPr/>
          <a:lstStyle/>
          <a:p>
            <a:pPr>
              <a:defRPr/>
            </a:pP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Ответ:</a:t>
            </a:r>
            <a:br>
              <a:rPr lang="ru-RU" sz="8000" dirty="0" smtClean="0"/>
            </a:br>
            <a:r>
              <a:rPr lang="ru-RU" sz="8000" dirty="0" err="1" smtClean="0"/>
              <a:t>х</a:t>
            </a:r>
            <a:r>
              <a:rPr lang="ru-RU" sz="8000" dirty="0" smtClean="0"/>
              <a:t> = -2</a:t>
            </a:r>
            <a:endParaRPr lang="ru-RU" sz="8000" dirty="0"/>
          </a:p>
        </p:txBody>
      </p:sp>
    </p:spTree>
  </p:cSld>
  <p:clrMapOvr>
    <a:masterClrMapping/>
  </p:clrMapOvr>
  <p:transition spd="slow">
    <p:push dir="u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794125"/>
          </a:xfrm>
        </p:spPr>
        <p:txBody>
          <a:bodyPr/>
          <a:lstStyle/>
          <a:p>
            <a:pPr>
              <a:defRPr/>
            </a:pPr>
            <a:r>
              <a:rPr lang="ru-RU" sz="8000" b="1" u="sng" dirty="0" smtClean="0"/>
              <a:t>Закаливание</a:t>
            </a:r>
            <a:br>
              <a:rPr lang="ru-RU" sz="8000" b="1" u="sng" dirty="0" smtClean="0"/>
            </a:br>
            <a:endParaRPr lang="ru-RU" sz="8000" dirty="0"/>
          </a:p>
        </p:txBody>
      </p:sp>
      <p:pic>
        <p:nvPicPr>
          <p:cNvPr id="3" name="Рисунок 2" descr="zak2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716" y="2571744"/>
            <a:ext cx="4544568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472</TotalTime>
  <Words>391</Words>
  <Application>Microsoft Office PowerPoint</Application>
  <PresentationFormat>Экран (4:3)</PresentationFormat>
  <Paragraphs>115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Круги</vt:lpstr>
      <vt:lpstr>Слайд 1</vt:lpstr>
      <vt:lpstr>Цели  урока:</vt:lpstr>
      <vt:lpstr>         Эпиграф: «Здоровье – не всё,  но всё без здоровья ничто» Сократ.   </vt:lpstr>
      <vt:lpstr>      1)Выполните действия:  (3а-4ах+2)-(11а-14ах) 2)Вынесите общий множитель за скобки: 10ав-15в² 3)Выполните умножение:  2с·( с²+3с-1) </vt:lpstr>
      <vt:lpstr>   Ответы:  10ах-8а+2 5в·(2а-3в) 2с³+6с²-2с</vt:lpstr>
      <vt:lpstr>     Активный образ жизни </vt:lpstr>
      <vt:lpstr> Решите уравнение:   9х-6(х-1)=5(х+2) </vt:lpstr>
      <vt:lpstr> Ответ: х = -2</vt:lpstr>
      <vt:lpstr>Закаливание </vt:lpstr>
      <vt:lpstr>                 Движение – это здоровье,                  Движение – это жизнь.                  Не ленись – подтянись,                  Руки в боки, ноги врозь,                  Три наклона вниз,                  На четвёртый поднимись.                  Раз – направо, два –  налево,                                       Приседанья каждый день                  Прогоняют сон и лень.  </vt:lpstr>
      <vt:lpstr>Игра «Математическое лото»</vt:lpstr>
      <vt:lpstr>Ответы:</vt:lpstr>
      <vt:lpstr>Спорт  </vt:lpstr>
      <vt:lpstr> Курение </vt:lpstr>
      <vt:lpstr> Алкоголь </vt:lpstr>
      <vt:lpstr> Наркотики </vt:lpstr>
      <vt:lpstr> </vt:lpstr>
      <vt:lpstr>Ответ: с=2   (2 капли) </vt:lpstr>
      <vt:lpstr>Хорошее настроение</vt:lpstr>
      <vt:lpstr>Ответы:   -5 – грусть                      2 – спокойствие                      3 – активность и                             оптимизм                   0,5 – собранность </vt:lpstr>
      <vt:lpstr>Что называется многочленом?    </vt:lpstr>
      <vt:lpstr>Как умножить одночлен на многочлен?   </vt:lpstr>
      <vt:lpstr>Как раскрыть скобки, перед которыми стоит знак «+» или « - »?  </vt:lpstr>
      <vt:lpstr>Сформулируйте правило умножения степеней с одинаковыми основаниями     </vt:lpstr>
      <vt:lpstr>Сформулируйте правило деления степеней с одинаковыми основаниями.     </vt:lpstr>
      <vt:lpstr>Сформулируйте правило возведения степени в степень. </vt:lpstr>
      <vt:lpstr>Сформулируйте правило возведения в степень произведения.             </vt:lpstr>
      <vt:lpstr>Рациональное питание </vt:lpstr>
      <vt:lpstr>Подведение итогов</vt:lpstr>
      <vt:lpstr>Домашнее задание</vt:lpstr>
      <vt:lpstr> Мы открыли вам секреты, Как здоровье сохранить. Выполняйте все советы, И легко вам будет жить!     </vt:lpstr>
      <vt:lpstr>Слайд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Владелец</cp:lastModifiedBy>
  <cp:revision>50</cp:revision>
  <dcterms:created xsi:type="dcterms:W3CDTF">2009-01-26T11:25:39Z</dcterms:created>
  <dcterms:modified xsi:type="dcterms:W3CDTF">2011-11-24T04:28:02Z</dcterms:modified>
</cp:coreProperties>
</file>