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0" r:id="rId1"/>
    <p:sldMasterId id="2147484163" r:id="rId2"/>
  </p:sldMasterIdLst>
  <p:notesMasterIdLst>
    <p:notesMasterId r:id="rId45"/>
  </p:notesMasterIdLst>
  <p:sldIdLst>
    <p:sldId id="328" r:id="rId3"/>
    <p:sldId id="327" r:id="rId4"/>
    <p:sldId id="265" r:id="rId5"/>
    <p:sldId id="266" r:id="rId6"/>
    <p:sldId id="267" r:id="rId7"/>
    <p:sldId id="268" r:id="rId8"/>
    <p:sldId id="329" r:id="rId9"/>
    <p:sldId id="269" r:id="rId10"/>
    <p:sldId id="404" r:id="rId11"/>
    <p:sldId id="270" r:id="rId12"/>
    <p:sldId id="271" r:id="rId13"/>
    <p:sldId id="272" r:id="rId14"/>
    <p:sldId id="273" r:id="rId15"/>
    <p:sldId id="276" r:id="rId16"/>
    <p:sldId id="277" r:id="rId17"/>
    <p:sldId id="278" r:id="rId18"/>
    <p:sldId id="405" r:id="rId19"/>
    <p:sldId id="282" r:id="rId20"/>
    <p:sldId id="283" r:id="rId21"/>
    <p:sldId id="333" r:id="rId22"/>
    <p:sldId id="302" r:id="rId23"/>
    <p:sldId id="303" r:id="rId24"/>
    <p:sldId id="304" r:id="rId25"/>
    <p:sldId id="305" r:id="rId26"/>
    <p:sldId id="306" r:id="rId27"/>
    <p:sldId id="363" r:id="rId28"/>
    <p:sldId id="300" r:id="rId29"/>
    <p:sldId id="387" r:id="rId30"/>
    <p:sldId id="407" r:id="rId31"/>
    <p:sldId id="388" r:id="rId32"/>
    <p:sldId id="316" r:id="rId33"/>
    <p:sldId id="317" r:id="rId34"/>
    <p:sldId id="323" r:id="rId35"/>
    <p:sldId id="325" r:id="rId36"/>
    <p:sldId id="392" r:id="rId37"/>
    <p:sldId id="395" r:id="rId38"/>
    <p:sldId id="372" r:id="rId39"/>
    <p:sldId id="357" r:id="rId40"/>
    <p:sldId id="262" r:id="rId41"/>
    <p:sldId id="366" r:id="rId42"/>
    <p:sldId id="406" r:id="rId43"/>
    <p:sldId id="307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D CL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D CL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D CL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D CL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D CL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ivaldiD CL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ivaldiD CL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ivaldiD CL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ivaldiD CL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0B8"/>
    <a:srgbClr val="9900FF"/>
    <a:srgbClr val="FF9999"/>
    <a:srgbClr val="FF3300"/>
    <a:srgbClr val="00CC00"/>
    <a:srgbClr val="0000FF"/>
    <a:srgbClr val="F2F735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98" autoAdjust="0"/>
  </p:normalViewPr>
  <p:slideViewPr>
    <p:cSldViewPr>
      <p:cViewPr varScale="1">
        <p:scale>
          <a:sx n="64" d="100"/>
          <a:sy n="6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участников олимпиад в 2012-2013</c:v>
                </c:pt>
                <c:pt idx="1">
                  <c:v>участников олимпиад в 2013-2014</c:v>
                </c:pt>
                <c:pt idx="2">
                  <c:v>победителей 2012-2013</c:v>
                </c:pt>
                <c:pt idx="3">
                  <c:v>победителей 2013-2014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79</c:v>
                </c:pt>
                <c:pt idx="2">
                  <c:v>36</c:v>
                </c:pt>
                <c:pt idx="3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7884928"/>
        <c:axId val="197890816"/>
      </c:barChart>
      <c:catAx>
        <c:axId val="197884928"/>
        <c:scaling>
          <c:orientation val="minMax"/>
        </c:scaling>
        <c:delete val="0"/>
        <c:axPos val="l"/>
        <c:majorTickMark val="out"/>
        <c:minorTickMark val="none"/>
        <c:tickLblPos val="nextTo"/>
        <c:crossAx val="197890816"/>
        <c:crosses val="autoZero"/>
        <c:auto val="1"/>
        <c:lblAlgn val="ctr"/>
        <c:lblOffset val="100"/>
        <c:noMultiLvlLbl val="0"/>
      </c:catAx>
      <c:valAx>
        <c:axId val="1978908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97884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5E6F9-FD95-49F7-B9ED-7EE9CC99BD43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66278-6C10-4294-9994-5A7E38A74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877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66278-6C10-4294-9994-5A7E38A746B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2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A5C19572-53C8-45D5-A237-79924DB437EF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99A3FBE-BE8B-4DEF-A1C4-D4FE72B1B0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D023F4-6B42-4F0D-92DA-06CFA12B445E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32C23-AC53-4D58-A387-24801F03A6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348009-F0BD-477C-B94E-9BABD2BDC365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289F1-F51E-489F-AAB0-FE846C31F7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447800"/>
            <a:ext cx="38100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447800"/>
            <a:ext cx="38100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5E17-B71E-4024-9496-4CF736B4829F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51BF-06FE-4F07-B52F-595DCDF93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50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6FBB-B412-4E3A-86C4-CD872E1121A0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9D4-7B63-4CE9-B30C-6E7A2599F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590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2360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67200" y="1600200"/>
            <a:ext cx="3657600" cy="2360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3213"/>
            <a:ext cx="3657600" cy="2360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67200" y="4113213"/>
            <a:ext cx="3657600" cy="2360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2DE07-65D9-4C64-AE29-FE6ED9E66FEF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6699-4CA8-4507-AE21-DBFAF51ED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115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E5C13A-7D99-4627-B52F-1F1E3EE0CEFC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C3B81-B6AE-465E-A3A5-F2433DB29F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344CD4-6DDA-4573-A3A7-CD2642CB120E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85C51-C32F-44DA-95C2-9E0BB23474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940DD3-2FAF-4AFA-9BDB-2F4623CE869D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A99038-5DA3-4B24-B339-CA6E7E40A2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FF28A6-0011-439C-9CA4-B8469C05D7A3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43CEE-995A-4C42-B7DB-34C73D6A85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ECBDD6-53A9-4418-94D6-13578434AB4C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66981-B7B3-4FBA-9ADB-3D003D2065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59CAB9D7-F1CB-46BC-858F-236E322F45D1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9ED30-7E0F-45F2-BF85-2D824CCC88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7A9985-973C-4F81-9622-04232EFCC405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556A20-6E58-47FE-B4E0-2A24BF1074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C15E78-D73E-46E2-9800-5079A1241D6C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D5633-E41C-487A-9AA7-2882FA720E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3AA8B-E180-4BF4-9331-7C02B1DE35FD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972A5-A413-46C9-A609-F372310EB7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3ADD4B-C1EB-44AA-872E-ED7C5FC6F89A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3DE3E-610B-4D25-9359-DA88562958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B05512-3A27-47CE-BCDC-9F592F39F659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B759A-7926-44DB-B03C-DEDA73EA80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3964E4-D298-4FF4-B148-59113324DB75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A1CEED-8D85-4A27-BCF5-6456A0FC46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7F5E0F81-2D7B-46C3-9753-EDDABDCB157F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5322C32F-3859-4D7D-947F-E56A346FD5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4FF2BAB7-0124-465A-80A7-1940403DC878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4D6A9D54-64CB-456A-B3F4-499932FB3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0B416CC6-9688-4FBE-BED5-DFB8A34A815F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A554770-A0E3-46A2-95A4-6C2B99FFD2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CFBCB1-3D8F-4776-84D7-F415CB327E42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EF86F-5F77-4DAC-B109-9F056AD345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ADBE9B59-20A5-436A-941C-2831EDEE4E75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04074C17-E8D0-4D95-84A8-6D4B26578F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D1FBD6A-D5E0-4C32-AE59-A4E8D625A6E7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D30C98F-4DDF-41CE-AA73-08A2608715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F3F28CBD-5F65-4BED-8EF4-D1655298485C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04F83947-932D-43D8-ABD6-2B1E9D66AC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5498FD1-3BA4-4B8D-93F4-F22C0C08CE3A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5DAE003-755B-415F-B6D6-1F6E800938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  <p:sldLayoutId id="2147484114" r:id="rId14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498FD1-3BA4-4B8D-93F4-F22C0C08CE3A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5DAE003-755B-415F-B6D6-1F6E800938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/>
          </p:cNvSpPr>
          <p:nvPr>
            <p:ph type="ctrTitle"/>
          </p:nvPr>
        </p:nvSpPr>
        <p:spPr bwMode="auto">
          <a:xfrm>
            <a:off x="3022600" y="764704"/>
            <a:ext cx="6121400" cy="5832648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5400" cap="none" dirty="0" smtClean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  <a:t>Педсовет «Система работы школы с одаренными детьми»</a:t>
            </a:r>
            <a:br>
              <a:rPr lang="ru-RU" sz="5400" cap="none" dirty="0" smtClean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</a:br>
            <a:r>
              <a:rPr lang="ru-RU" sz="5400" cap="none" dirty="0" smtClean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  <a:t/>
            </a:r>
            <a:br>
              <a:rPr lang="ru-RU" sz="5400" cap="none" dirty="0" smtClean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</a:br>
            <a:r>
              <a:rPr lang="ru-RU" sz="4800" dirty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  <a:t>д</a:t>
            </a:r>
            <a:r>
              <a:rPr lang="ru-RU" sz="4800" dirty="0" smtClean="0">
                <a:ln>
                  <a:noFill/>
                </a:ln>
                <a:solidFill>
                  <a:schemeClr val="bg1"/>
                </a:solidFill>
                <a:latin typeface="VivaldiD CL" pitchFamily="66" charset="0"/>
              </a:rPr>
              <a:t>екабрь, 2014</a:t>
            </a:r>
            <a:endParaRPr lang="ru-RU" sz="4800" cap="none" dirty="0" smtClean="0">
              <a:ln>
                <a:noFill/>
              </a:ln>
              <a:solidFill>
                <a:schemeClr val="bg1"/>
              </a:solidFill>
              <a:latin typeface="VivaldiD CL" pitchFamily="66" charset="0"/>
            </a:endParaRPr>
          </a:p>
        </p:txBody>
      </p:sp>
      <p:pic>
        <p:nvPicPr>
          <p:cNvPr id="35843" name="Picture 3" descr="ребёнок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00438"/>
            <a:ext cx="3203575" cy="3038475"/>
          </a:xfrm>
          <a:ln w="76200" cmpd="tri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0" name="AutoShape 6"/>
          <p:cNvSpPr>
            <a:spLocks noChangeArrowheads="1"/>
          </p:cNvSpPr>
          <p:nvPr/>
        </p:nvSpPr>
        <p:spPr bwMode="auto">
          <a:xfrm rot="10800000">
            <a:off x="5148064" y="3573016"/>
            <a:ext cx="3671887" cy="2520726"/>
          </a:xfrm>
          <a:prstGeom prst="wedgeRoundRectCallout">
            <a:avLst>
              <a:gd name="adj1" fmla="val 41134"/>
              <a:gd name="adj2" fmla="val 101722"/>
              <a:gd name="adj3" fmla="val 16667"/>
            </a:avLst>
          </a:prstGeom>
          <a:gradFill rotWithShape="1">
            <a:gsLst>
              <a:gs pos="0">
                <a:srgbClr val="FF9999"/>
              </a:gs>
              <a:gs pos="50000">
                <a:srgbClr val="FFFFFF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400" b="1" i="1" dirty="0">
                <a:solidFill>
                  <a:schemeClr val="bg1"/>
                </a:solidFill>
                <a:latin typeface="+mj-lt"/>
              </a:rPr>
              <a:t>Инструментальный </a:t>
            </a:r>
            <a:r>
              <a:rPr lang="ru-RU" sz="2400" i="1" dirty="0">
                <a:solidFill>
                  <a:schemeClr val="bg1"/>
                </a:solidFill>
                <a:latin typeface="+mj-lt"/>
              </a:rPr>
              <a:t>(характеризует способы его деятельности)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 </a:t>
            </a:r>
          </a:p>
        </p:txBody>
      </p:sp>
      <p:sp>
        <p:nvSpPr>
          <p:cNvPr id="134151" name="AutoShape 7"/>
          <p:cNvSpPr>
            <a:spLocks noChangeArrowheads="1"/>
          </p:cNvSpPr>
          <p:nvPr/>
        </p:nvSpPr>
        <p:spPr bwMode="auto">
          <a:xfrm rot="10800000">
            <a:off x="179512" y="3284984"/>
            <a:ext cx="3743325" cy="3312120"/>
          </a:xfrm>
          <a:prstGeom prst="wedgeRoundRectCallout">
            <a:avLst>
              <a:gd name="adj1" fmla="val -43384"/>
              <a:gd name="adj2" fmla="val 80130"/>
              <a:gd name="adj3" fmla="val 16667"/>
            </a:avLst>
          </a:prstGeom>
          <a:gradFill rotWithShape="1">
            <a:gsLst>
              <a:gs pos="0">
                <a:srgbClr val="FF9999"/>
              </a:gs>
              <a:gs pos="50000">
                <a:srgbClr val="FFFFFF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r>
              <a:rPr lang="ru-RU" sz="2400" b="1" i="1" dirty="0">
                <a:solidFill>
                  <a:schemeClr val="bg1"/>
                </a:solidFill>
                <a:latin typeface="+mj-lt"/>
              </a:rPr>
              <a:t>Мотивационный</a:t>
            </a:r>
          </a:p>
          <a:p>
            <a:r>
              <a:rPr lang="ru-RU" sz="2000" i="1" dirty="0">
                <a:solidFill>
                  <a:schemeClr val="bg1"/>
                </a:solidFill>
                <a:latin typeface="+mj-lt"/>
              </a:rPr>
              <a:t>   </a:t>
            </a:r>
            <a:r>
              <a:rPr lang="ru-RU" sz="2400" i="1" dirty="0">
                <a:solidFill>
                  <a:schemeClr val="bg1"/>
                </a:solidFill>
                <a:latin typeface="+mj-lt"/>
              </a:rPr>
              <a:t>(характеризует отношение ребенка к той или иной стороне действительности, а также к своей деятельности)</a:t>
            </a:r>
          </a:p>
        </p:txBody>
      </p:sp>
      <p:sp>
        <p:nvSpPr>
          <p:cNvPr id="134152" name="WordArt 8"/>
          <p:cNvSpPr>
            <a:spLocks noChangeArrowheads="1" noChangeShapeType="1" noTextEdit="1"/>
          </p:cNvSpPr>
          <p:nvPr/>
        </p:nvSpPr>
        <p:spPr bwMode="auto">
          <a:xfrm>
            <a:off x="900113" y="260350"/>
            <a:ext cx="7129462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Признаки одаренности охватывают </a:t>
            </a:r>
          </a:p>
          <a:p>
            <a:pPr algn="ctr"/>
            <a:r>
              <a:rPr lang="ru-RU" sz="28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два аспекта поведения </a:t>
            </a:r>
          </a:p>
          <a:p>
            <a:pPr algn="ctr"/>
            <a:r>
              <a:rPr lang="ru-RU" sz="28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одаренного ребенка: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animBg="1"/>
      <p:bldP spid="134151" grpId="0" animBg="1"/>
      <p:bldP spid="1341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/>
          </p:cNvSpPr>
          <p:nvPr>
            <p:ph type="title"/>
          </p:nvPr>
        </p:nvSpPr>
        <p:spPr bwMode="auto">
          <a:xfrm>
            <a:off x="251519" y="404665"/>
            <a:ext cx="8228905" cy="136815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b="1" cap="none" dirty="0" smtClean="0">
                <a:solidFill>
                  <a:srgbClr val="FF0000"/>
                </a:solidFill>
                <a:latin typeface="VivaldiD CL"/>
              </a:rPr>
              <a:t>Инструментальный аспект поведения одаренного ребенка может быть охарактеризован следующими признаками:</a:t>
            </a:r>
            <a:r>
              <a:rPr lang="ru-RU" sz="2800" b="1" i="1" cap="none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b="1" i="1" cap="none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2800" b="1" i="1" cap="none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35171" name="Rectangle 3"/>
          <p:cNvSpPr>
            <a:spLocks noGrp="1"/>
          </p:cNvSpPr>
          <p:nvPr>
            <p:ph idx="1"/>
          </p:nvPr>
        </p:nvSpPr>
        <p:spPr>
          <a:xfrm>
            <a:off x="468313" y="1556793"/>
            <a:ext cx="8229600" cy="530120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AutoNum type="arabicPeriod"/>
            </a:pPr>
            <a:r>
              <a:rPr lang="ru-RU" sz="2100" dirty="0" smtClean="0"/>
              <a:t>Наличие специфических стратегий деятельности.</a:t>
            </a:r>
          </a:p>
          <a:p>
            <a:pPr eaLnBrk="1" hangingPunct="1">
              <a:buFont typeface="Wingdings" pitchFamily="2" charset="2"/>
              <a:buAutoNum type="arabicPeriod"/>
            </a:pPr>
            <a:r>
              <a:rPr lang="ru-RU" sz="2100" dirty="0" smtClean="0"/>
              <a:t>Своеобразный индивидуальный стиль деятельности, выражающегося в склонности </a:t>
            </a:r>
            <a:r>
              <a:rPr lang="ru-RU" sz="2100" b="1" i="1" dirty="0" smtClean="0">
                <a:solidFill>
                  <a:srgbClr val="FF3300"/>
                </a:solidFill>
              </a:rPr>
              <a:t>“все делать по-своему”</a:t>
            </a:r>
            <a:r>
              <a:rPr lang="ru-RU" sz="2100" dirty="0" smtClean="0"/>
              <a:t>. </a:t>
            </a:r>
          </a:p>
          <a:p>
            <a:pPr marL="457200" lvl="0" indent="-457200">
              <a:buClr>
                <a:srgbClr val="FF388C"/>
              </a:buClr>
              <a:buFont typeface="Wingdings" pitchFamily="2" charset="2"/>
              <a:buAutoNum type="arabicPeriod" startAt="3"/>
            </a:pPr>
            <a:r>
              <a:rPr lang="ru-RU" sz="2100" dirty="0" smtClean="0">
                <a:solidFill>
                  <a:prstClr val="white"/>
                </a:solidFill>
              </a:rPr>
              <a:t>Высокая структурированность знаний, умение видеть изучаемый предмет в системе, свернутость способов действий в соответствующей предметной области. Иными словами, своеобразие способов деятельности одаренного ребенка проявляется в его способности </a:t>
            </a:r>
            <a:r>
              <a:rPr lang="ru-RU" sz="2100" b="1" i="1" dirty="0" smtClean="0">
                <a:solidFill>
                  <a:srgbClr val="FF3300"/>
                </a:solidFill>
              </a:rPr>
              <a:t>видеть в сложном простое, а в простом - сложное</a:t>
            </a:r>
            <a:r>
              <a:rPr lang="ru-RU" sz="2100" dirty="0" smtClean="0">
                <a:solidFill>
                  <a:prstClr val="white"/>
                </a:solidFill>
              </a:rPr>
              <a:t>.</a:t>
            </a:r>
            <a:endParaRPr lang="ru-RU" sz="2100" dirty="0"/>
          </a:p>
          <a:p>
            <a:pPr marL="457200" lvl="0" indent="-457200">
              <a:buClr>
                <a:srgbClr val="FF388C"/>
              </a:buClr>
              <a:buFont typeface="Wingdings" pitchFamily="2" charset="2"/>
              <a:buAutoNum type="arabicPeriod" startAt="3"/>
            </a:pPr>
            <a:r>
              <a:rPr lang="ru-RU" sz="2100" dirty="0" smtClean="0"/>
              <a:t>Особый тип обучаемости. Он может проявляться как в высокой скорости и легкости обучения, так и в замедленном темпе обучения, но с последующим резким изменением структуры знаний, представлений и умений.</a:t>
            </a:r>
          </a:p>
          <a:p>
            <a:pPr>
              <a:buFont typeface="Wingdings" pitchFamily="2" charset="2"/>
              <a:buAutoNum type="arabicPeriod"/>
            </a:pPr>
            <a:endParaRPr lang="ru-RU" sz="24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AutoNum type="arabicPeriod"/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AutoNum type="arabicPeriod"/>
            </a:pPr>
            <a:endParaRPr lang="ru-RU" sz="3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AutoNum type="arabicPeriod"/>
            </a:pPr>
            <a:endParaRPr lang="ru-RU" sz="3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 bwMode="auto">
          <a:xfrm>
            <a:off x="684213" y="116633"/>
            <a:ext cx="7777162" cy="151216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b="1" i="1" cap="none" dirty="0" smtClean="0">
                <a:solidFill>
                  <a:schemeClr val="accent1"/>
                </a:solidFill>
                <a:latin typeface="Georgia" pitchFamily="18" charset="0"/>
              </a:rPr>
              <a:t>Мотивационный аспект поведения одаренного ребенка характеризуется следующими признаками</a:t>
            </a:r>
            <a:r>
              <a:rPr lang="ru-RU" sz="2800" b="1" i="1" cap="none" dirty="0" smtClean="0">
                <a:solidFill>
                  <a:schemeClr val="accent1"/>
                </a:solidFill>
                <a:latin typeface="Times New Roman" pitchFamily="18" charset="0"/>
              </a:rPr>
              <a:t>:</a:t>
            </a:r>
            <a:r>
              <a:rPr lang="ru-RU" sz="2400" b="1" i="1" cap="none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400" b="1" i="1" cap="none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2400" b="1" i="1" cap="none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6195" name="Rectangle 3"/>
          <p:cNvSpPr>
            <a:spLocks noGrp="1"/>
          </p:cNvSpPr>
          <p:nvPr>
            <p:ph idx="1"/>
          </p:nvPr>
        </p:nvSpPr>
        <p:spPr>
          <a:xfrm>
            <a:off x="250825" y="1484784"/>
            <a:ext cx="8245475" cy="5373217"/>
          </a:xfrm>
        </p:spPr>
        <p:txBody>
          <a:bodyPr>
            <a:normAutofit fontScale="85000" lnSpcReduction="20000"/>
          </a:bodyPr>
          <a:lstStyle/>
          <a:p>
            <a:pPr marL="361950" indent="-361950" eaLnBrk="1" hangingPunct="1">
              <a:buFont typeface="Wingdings" pitchFamily="2" charset="2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Повышенная, избирательная чувствительность к определенным сторонам предметной действительности либо к определенным формам собственной активности.</a:t>
            </a:r>
          </a:p>
          <a:p>
            <a:pPr marL="361950" indent="-361950">
              <a:buFont typeface="Wingdings" pitchFamily="2" charset="2"/>
              <a:buAutoNum type="arabicPeriod"/>
            </a:pPr>
            <a:r>
              <a:rPr lang="ru-RU" sz="2800" dirty="0">
                <a:latin typeface="Times New Roman" pitchFamily="18" charset="0"/>
              </a:rPr>
              <a:t>Ярко выраженный интерес, чрезвычайно высокая увлеченность предметом. Поразительное упорство и трудолюбие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marL="361950" indent="-361950">
              <a:buFont typeface="Wingdings" pitchFamily="2" charset="2"/>
              <a:buAutoNum type="arabicPeriod"/>
            </a:pPr>
            <a:r>
              <a:rPr lang="ru-RU" sz="2800" dirty="0">
                <a:latin typeface="Times New Roman" pitchFamily="18" charset="0"/>
              </a:rPr>
              <a:t>Повышенная познавательная потребность, которая проявляется в любознательности, готовность по собственной инициативе выходить за пределы исходных требований деятельности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marL="361950" indent="-361950">
              <a:buFont typeface="Wingdings" pitchFamily="2" charset="2"/>
              <a:buAutoNum type="arabicPeriod"/>
            </a:pPr>
            <a:r>
              <a:rPr lang="ru-RU" sz="2800" dirty="0">
                <a:latin typeface="Times New Roman" pitchFamily="18" charset="0"/>
              </a:rPr>
              <a:t>Предпочтение парадоксальной, противоречивой и неопределенной информации, неприятие стандартных, типичных заданий и готовых ответов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marL="361950" indent="-361950">
              <a:buFont typeface="Wingdings" pitchFamily="2" charset="2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Высокая критичность к результатам собственного труда, склонность ставить сверхтрудные цели, стремление к совершенству</a:t>
            </a:r>
          </a:p>
          <a:p>
            <a:pPr marL="361950" indent="-361950">
              <a:buFont typeface="Wingdings" pitchFamily="2" charset="2"/>
              <a:buAutoNum type="arabicPeriod"/>
            </a:pPr>
            <a:endParaRPr lang="ru-RU" sz="2800" dirty="0">
              <a:latin typeface="Times New Roman" pitchFamily="18" charset="0"/>
            </a:endParaRPr>
          </a:p>
          <a:p>
            <a:pPr marL="361950" indent="-361950">
              <a:buFont typeface="Wingdings" pitchFamily="2" charset="2"/>
              <a:buAutoNum type="arabicPeriod"/>
            </a:pPr>
            <a:endParaRPr lang="ru-RU" sz="2800" dirty="0">
              <a:latin typeface="Times New Roman" pitchFamily="18" charset="0"/>
            </a:endParaRPr>
          </a:p>
          <a:p>
            <a:pPr marL="361950" indent="-361950" eaLnBrk="1" hangingPunct="1">
              <a:buFont typeface="Wingdings" pitchFamily="2" charset="2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AutoShape 5"/>
          <p:cNvSpPr>
            <a:spLocks noChangeArrowheads="1"/>
          </p:cNvSpPr>
          <p:nvPr/>
        </p:nvSpPr>
        <p:spPr bwMode="auto">
          <a:xfrm>
            <a:off x="2987824" y="333375"/>
            <a:ext cx="3960440" cy="1439441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 i="1" u="sng" dirty="0">
                <a:solidFill>
                  <a:schemeClr val="bg1"/>
                </a:solidFill>
                <a:latin typeface="+mj-lt"/>
              </a:rPr>
              <a:t>Критерии, положенные</a:t>
            </a:r>
          </a:p>
          <a:p>
            <a:pPr algn="ctr">
              <a:defRPr/>
            </a:pPr>
            <a:r>
              <a:rPr lang="ru-RU" sz="2000" b="1" i="1" u="sng" dirty="0">
                <a:solidFill>
                  <a:schemeClr val="bg1"/>
                </a:solidFill>
                <a:latin typeface="+mj-lt"/>
              </a:rPr>
              <a:t> в основу классификации </a:t>
            </a:r>
          </a:p>
          <a:p>
            <a:pPr algn="ctr">
              <a:defRPr/>
            </a:pPr>
            <a:r>
              <a:rPr lang="ru-RU" sz="2000" b="1" i="1" u="sng" dirty="0">
                <a:solidFill>
                  <a:schemeClr val="bg1"/>
                </a:solidFill>
                <a:latin typeface="+mj-lt"/>
              </a:rPr>
              <a:t>видов одаренности</a:t>
            </a:r>
            <a:r>
              <a:rPr lang="ru-RU" sz="1600" b="1" i="1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37222" name="AutoShape 6"/>
          <p:cNvSpPr>
            <a:spLocks noChangeArrowheads="1"/>
          </p:cNvSpPr>
          <p:nvPr/>
        </p:nvSpPr>
        <p:spPr bwMode="auto">
          <a:xfrm flipV="1">
            <a:off x="0" y="1268413"/>
            <a:ext cx="2484438" cy="1655762"/>
          </a:xfrm>
          <a:prstGeom prst="wedgeRoundRectCallout">
            <a:avLst>
              <a:gd name="adj1" fmla="val 61690"/>
              <a:gd name="adj2" fmla="val 4060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+mj-lt"/>
              </a:rPr>
              <a:t>“вид деятельности и обеспечивающие ее сферы психики”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37223" name="AutoShape 7"/>
          <p:cNvSpPr>
            <a:spLocks noChangeArrowheads="1"/>
          </p:cNvSpPr>
          <p:nvPr/>
        </p:nvSpPr>
        <p:spPr bwMode="auto">
          <a:xfrm flipV="1">
            <a:off x="395288" y="4148434"/>
            <a:ext cx="2089150" cy="1512887"/>
          </a:xfrm>
          <a:prstGeom prst="wedgeRoundRectCallout">
            <a:avLst>
              <a:gd name="adj1" fmla="val 75227"/>
              <a:gd name="adj2" fmla="val 159546"/>
              <a:gd name="adj3" fmla="val 16667"/>
            </a:avLst>
          </a:prstGeom>
          <a:gradFill rotWithShape="1">
            <a:gsLst>
              <a:gs pos="0">
                <a:srgbClr val="FF9999"/>
              </a:gs>
              <a:gs pos="50000">
                <a:srgbClr val="FFFFFF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charset="0"/>
              </a:rPr>
              <a:t>“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степень сформирован-</a:t>
            </a:r>
            <a:r>
              <a:rPr lang="ru-RU" b="1" dirty="0" err="1">
                <a:solidFill>
                  <a:schemeClr val="bg1"/>
                </a:solidFill>
                <a:latin typeface="+mj-lt"/>
              </a:rPr>
              <a:t>ности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 одаренности” </a:t>
            </a:r>
          </a:p>
        </p:txBody>
      </p:sp>
      <p:sp>
        <p:nvSpPr>
          <p:cNvPr id="137224" name="AutoShape 8"/>
          <p:cNvSpPr>
            <a:spLocks noChangeArrowheads="1"/>
          </p:cNvSpPr>
          <p:nvPr/>
        </p:nvSpPr>
        <p:spPr bwMode="auto">
          <a:xfrm flipV="1">
            <a:off x="2700338" y="4362747"/>
            <a:ext cx="1922462" cy="1441450"/>
          </a:xfrm>
          <a:prstGeom prst="wedgeRoundRectCallout">
            <a:avLst>
              <a:gd name="adj1" fmla="val -6748"/>
              <a:gd name="adj2" fmla="val 173960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endParaRPr lang="ru-RU" b="1" dirty="0">
              <a:latin typeface="Arial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+mj-lt"/>
              </a:rPr>
              <a:t>“форма проявления”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37225" name="AutoShape 9"/>
          <p:cNvSpPr>
            <a:spLocks noChangeArrowheads="1"/>
          </p:cNvSpPr>
          <p:nvPr/>
        </p:nvSpPr>
        <p:spPr bwMode="auto">
          <a:xfrm flipV="1">
            <a:off x="5045189" y="4362747"/>
            <a:ext cx="2089150" cy="1584325"/>
          </a:xfrm>
          <a:prstGeom prst="wedgeRoundRectCallout">
            <a:avLst>
              <a:gd name="adj1" fmla="val -62542"/>
              <a:gd name="adj2" fmla="val 189278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+mj-lt"/>
              </a:rPr>
              <a:t>“широта проявлений в различных видах деятельности”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37226" name="AutoShape 10"/>
          <p:cNvSpPr>
            <a:spLocks noChangeArrowheads="1"/>
          </p:cNvSpPr>
          <p:nvPr/>
        </p:nvSpPr>
        <p:spPr bwMode="auto">
          <a:xfrm flipV="1">
            <a:off x="7127875" y="3599456"/>
            <a:ext cx="2016125" cy="1584325"/>
          </a:xfrm>
          <a:prstGeom prst="wedgeRoundRectCallout">
            <a:avLst>
              <a:gd name="adj1" fmla="val -112602"/>
              <a:gd name="adj2" fmla="val 147394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>
              <a:defRPr/>
            </a:pPr>
            <a:endParaRPr lang="ru-RU" b="1" dirty="0">
              <a:latin typeface="+mj-lt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+mj-lt"/>
              </a:rPr>
              <a:t>“особенности возрастного развития”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37227" name="AutoShape 11"/>
          <p:cNvSpPr>
            <a:spLocks noChangeArrowheads="1"/>
          </p:cNvSpPr>
          <p:nvPr/>
        </p:nvSpPr>
        <p:spPr bwMode="auto">
          <a:xfrm flipV="1">
            <a:off x="8316416" y="1555750"/>
            <a:ext cx="1979612" cy="1368425"/>
          </a:xfrm>
          <a:prstGeom prst="wedgeRoundRectCallout">
            <a:avLst>
              <a:gd name="adj1" fmla="val -105977"/>
              <a:gd name="adj2" fmla="val 57653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endParaRPr lang="ru-RU" dirty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+mj-lt"/>
              </a:rPr>
              <a:t>«уровень достижений»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 animBg="1"/>
      <p:bldP spid="137222" grpId="0" animBg="1"/>
      <p:bldP spid="137223" grpId="0" animBg="1"/>
      <p:bldP spid="137224" grpId="0" animBg="1"/>
      <p:bldP spid="137225" grpId="0" animBg="1"/>
      <p:bldP spid="137226" grpId="0" animBg="1"/>
      <p:bldP spid="1372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2" name="Rectangle 25"/>
          <p:cNvSpPr>
            <a:spLocks noGrp="1"/>
          </p:cNvSpPr>
          <p:nvPr>
            <p:ph type="title"/>
          </p:nvPr>
        </p:nvSpPr>
        <p:spPr>
          <a:xfrm>
            <a:off x="900113" y="692150"/>
            <a:ext cx="77724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accent1"/>
                </a:solidFill>
              </a:rPr>
              <a:t>Виды одарённости по критерию «Виды деятельности и обеспечивающие её сферы»</a:t>
            </a:r>
          </a:p>
        </p:txBody>
      </p:sp>
      <p:graphicFrame>
        <p:nvGraphicFramePr>
          <p:cNvPr id="140316" name="Group 2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9154895"/>
              </p:ext>
            </p:extLst>
          </p:nvPr>
        </p:nvGraphicFramePr>
        <p:xfrm>
          <a:off x="179388" y="2205038"/>
          <a:ext cx="8713787" cy="4173537"/>
        </p:xfrm>
        <a:graphic>
          <a:graphicData uri="http://schemas.openxmlformats.org/drawingml/2006/table">
            <a:tbl>
              <a:tblPr/>
              <a:tblGrid>
                <a:gridCol w="1800225"/>
                <a:gridCol w="1728787"/>
                <a:gridCol w="1727200"/>
                <a:gridCol w="1728788"/>
                <a:gridCol w="1728787"/>
              </a:tblGrid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Практическая деятельность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Познаватель-ная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 деятельность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Художествен-но-эстетическая деятельность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Коммуникативная деятельность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Духовно-ценностная деятельность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984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одаренность в ремеслах,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спортивная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организацион-ная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интеллек-туальная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одаренность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хореографическая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сценическая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литературно-поэтическая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изобразитель-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музыкальная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лидерская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аттрактивная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одаренность в создании новых духовных ценностей и смыслов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одаренность в служении людям.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935163"/>
            <a:ext cx="4186238" cy="4662487"/>
          </a:xfrm>
        </p:spPr>
        <p:txBody>
          <a:bodyPr/>
          <a:lstStyle/>
          <a:p>
            <a:pPr eaLnBrk="1" hangingPunct="1"/>
            <a:r>
              <a:rPr lang="ru-RU" sz="2400" b="1" u="sng" dirty="0" smtClean="0">
                <a:solidFill>
                  <a:schemeClr val="accent1"/>
                </a:solidFill>
                <a:latin typeface="Georgia" pitchFamily="18" charset="0"/>
              </a:rPr>
              <a:t>Актуальная одаренность</a:t>
            </a:r>
            <a:r>
              <a:rPr lang="ru-RU" sz="2000" u="sng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0000FF"/>
                </a:solidFill>
              </a:rPr>
              <a:t>–</a:t>
            </a:r>
            <a:r>
              <a:rPr lang="ru-RU" sz="1800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latin typeface="Georgia" pitchFamily="18" charset="0"/>
              </a:rPr>
              <a:t>     психологическая характеристика ребенка с такими наличными (уже достигнутыми) показателями психического развития, которые проявляются в более высоком уровне выполнения деятельности в конкретной предметной области по сравнению с возрастной и социальной нормой. </a:t>
            </a:r>
          </a:p>
        </p:txBody>
      </p:sp>
      <p:sp>
        <p:nvSpPr>
          <p:cNvPr id="14131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5329238" y="1989138"/>
            <a:ext cx="3814762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u="sng" dirty="0" smtClean="0">
                <a:solidFill>
                  <a:schemeClr val="accent1"/>
                </a:solidFill>
                <a:latin typeface="Georgia" pitchFamily="18" charset="0"/>
              </a:rPr>
              <a:t>Потенциальная одаренность </a:t>
            </a:r>
            <a:r>
              <a:rPr lang="ru-RU" sz="2400" b="1" dirty="0" smtClean="0">
                <a:solidFill>
                  <a:schemeClr val="accent1"/>
                </a:solidFill>
              </a:rPr>
              <a:t>–</a:t>
            </a:r>
            <a:endParaRPr lang="ru-RU" sz="2400" b="1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dirty="0" smtClean="0">
                <a:latin typeface="Georgia" pitchFamily="18" charset="0"/>
              </a:rPr>
              <a:t>     </a:t>
            </a:r>
            <a:r>
              <a:rPr lang="ru-RU" sz="2000" dirty="0" smtClean="0">
                <a:latin typeface="Georgia" pitchFamily="18" charset="0"/>
              </a:rPr>
              <a:t>это психологическая характеристика ребенка, который имеет лишь определенные психические возможности (потенциал) для высоких достижений в том или ином виде деятельности, но не может реализовать свои возможности в данный момент времени в силу их функциональной недостаточности. </a:t>
            </a:r>
          </a:p>
        </p:txBody>
      </p:sp>
      <p:sp>
        <p:nvSpPr>
          <p:cNvPr id="141318" name="Rectangle 6"/>
          <p:cNvSpPr>
            <a:spLocks/>
          </p:cNvSpPr>
          <p:nvPr/>
        </p:nvSpPr>
        <p:spPr bwMode="auto">
          <a:xfrm>
            <a:off x="755650" y="404812"/>
            <a:ext cx="7772400" cy="136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91440" anchor="b"/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+mj-lt"/>
              </a:rPr>
              <a:t>Виды одарённости по критерию </a:t>
            </a:r>
            <a:br>
              <a:rPr lang="ru-RU" sz="3200" b="1" dirty="0">
                <a:solidFill>
                  <a:schemeClr val="accent1"/>
                </a:solidFill>
                <a:latin typeface="+mj-lt"/>
              </a:rPr>
            </a:br>
            <a:r>
              <a:rPr lang="ru-RU" sz="3200" b="1" dirty="0">
                <a:solidFill>
                  <a:schemeClr val="accent1"/>
                </a:solidFill>
                <a:latin typeface="+mj-lt"/>
              </a:rPr>
              <a:t>«степень </a:t>
            </a:r>
            <a:r>
              <a:rPr lang="ru-RU" sz="3200" b="1" dirty="0" err="1">
                <a:solidFill>
                  <a:schemeClr val="accent1"/>
                </a:solidFill>
                <a:latin typeface="+mj-lt"/>
              </a:rPr>
              <a:t>сформированности</a:t>
            </a:r>
            <a:r>
              <a:rPr lang="ru-RU" sz="3200" b="1" dirty="0">
                <a:solidFill>
                  <a:schemeClr val="accent1"/>
                </a:solidFill>
                <a:latin typeface="+mj-lt"/>
              </a:rPr>
              <a:t> одарённости»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4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6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6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/>
          </p:cNvSpPr>
          <p:nvPr>
            <p:ph sz="quarter" idx="1"/>
          </p:nvPr>
        </p:nvSpPr>
        <p:spPr>
          <a:xfrm>
            <a:off x="457200" y="2871788"/>
            <a:ext cx="3663950" cy="36020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dirty="0" smtClean="0"/>
              <a:t>    </a:t>
            </a:r>
            <a:r>
              <a:rPr lang="ru-RU" sz="1800" b="1" dirty="0" smtClean="0">
                <a:latin typeface="Georgia" pitchFamily="18" charset="0"/>
              </a:rPr>
              <a:t>проявляется в деятельности ребенка достаточно ярко и отчетливо (как бы </a:t>
            </a:r>
            <a:r>
              <a:rPr lang="ru-RU" sz="1800" b="1" dirty="0" smtClean="0"/>
              <a:t>“</a:t>
            </a:r>
            <a:r>
              <a:rPr lang="ru-RU" sz="1800" b="1" dirty="0" smtClean="0">
                <a:latin typeface="Georgia" pitchFamily="18" charset="0"/>
              </a:rPr>
              <a:t>сама по себе</a:t>
            </a:r>
            <a:r>
              <a:rPr lang="ru-RU" sz="1800" b="1" dirty="0" smtClean="0"/>
              <a:t>”</a:t>
            </a:r>
            <a:r>
              <a:rPr lang="ru-RU" sz="1800" b="1" dirty="0" smtClean="0">
                <a:latin typeface="Georgia" pitchFamily="18" charset="0"/>
              </a:rPr>
              <a:t>), в том числе и при неблагоприятных условиях. Достижения ребенка столь очевидны, что его одаренность не вызывает сомнения. </a:t>
            </a:r>
          </a:p>
        </p:txBody>
      </p:sp>
      <p:sp>
        <p:nvSpPr>
          <p:cNvPr id="142340" name="Rectangle 4"/>
          <p:cNvSpPr>
            <a:spLocks noGrp="1"/>
          </p:cNvSpPr>
          <p:nvPr>
            <p:ph sz="quarter" idx="2"/>
          </p:nvPr>
        </p:nvSpPr>
        <p:spPr>
          <a:xfrm>
            <a:off x="4260850" y="2871788"/>
            <a:ext cx="3663950" cy="36020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dirty="0" smtClean="0"/>
              <a:t>    </a:t>
            </a:r>
            <a:r>
              <a:rPr lang="ru-RU" sz="1800" b="1" dirty="0" smtClean="0">
                <a:latin typeface="Georgia" pitchFamily="18" charset="0"/>
              </a:rPr>
              <a:t>проявляется в деятельности ребенка в менее выраженной, замаскированной форме. </a:t>
            </a:r>
          </a:p>
        </p:txBody>
      </p:sp>
      <p:sp>
        <p:nvSpPr>
          <p:cNvPr id="142341" name="Rectangle 5"/>
          <p:cNvSpPr>
            <a:spLocks noGrp="1"/>
          </p:cNvSpPr>
          <p:nvPr>
            <p:ph sz="quarter" idx="3"/>
          </p:nvPr>
        </p:nvSpPr>
        <p:spPr>
          <a:xfrm>
            <a:off x="673557" y="1916832"/>
            <a:ext cx="3311525" cy="649287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u="sng" dirty="0" smtClean="0">
                <a:solidFill>
                  <a:schemeClr val="accent1"/>
                </a:solidFill>
                <a:latin typeface="Georgia" pitchFamily="18" charset="0"/>
              </a:rPr>
              <a:t>Явная</a:t>
            </a:r>
            <a:r>
              <a:rPr lang="ru-RU" sz="2400" b="1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ru-RU" sz="2400" b="1" u="sng" dirty="0" smtClean="0">
                <a:solidFill>
                  <a:schemeClr val="accent1"/>
                </a:solidFill>
                <a:latin typeface="Georgia" pitchFamily="18" charset="0"/>
              </a:rPr>
              <a:t>одаренность</a:t>
            </a:r>
            <a:r>
              <a:rPr lang="ru-RU" sz="24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42342" name="Rectangle 6"/>
          <p:cNvSpPr>
            <a:spLocks noGrp="1"/>
          </p:cNvSpPr>
          <p:nvPr>
            <p:ph sz="quarter" idx="4"/>
          </p:nvPr>
        </p:nvSpPr>
        <p:spPr>
          <a:xfrm>
            <a:off x="4284663" y="1916113"/>
            <a:ext cx="3700462" cy="641350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u="sng" dirty="0" smtClean="0">
                <a:solidFill>
                  <a:schemeClr val="accent1"/>
                </a:solidFill>
                <a:latin typeface="Georgia" pitchFamily="18" charset="0"/>
              </a:rPr>
              <a:t>Скрытая одаренность</a:t>
            </a:r>
            <a:r>
              <a:rPr lang="ru-RU" sz="2400" u="sng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42344" name="Rectangle 8"/>
          <p:cNvSpPr>
            <a:spLocks/>
          </p:cNvSpPr>
          <p:nvPr/>
        </p:nvSpPr>
        <p:spPr bwMode="auto">
          <a:xfrm>
            <a:off x="684213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91440" anchor="b"/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+mj-lt"/>
              </a:rPr>
              <a:t>Виды одарённости по критерию «форма проявления»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2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7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1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3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Виды одаренности по критерию «широта проявления в различных ситуациях деятельности»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b="1" dirty="0"/>
              <a:t>Общая </a:t>
            </a:r>
            <a:endParaRPr lang="ru-RU" b="1" dirty="0" smtClean="0"/>
          </a:p>
          <a:p>
            <a:pPr marL="64008" indent="0">
              <a:buNone/>
            </a:pPr>
            <a:r>
              <a:rPr lang="ru-RU" dirty="0" smtClean="0"/>
              <a:t>(проявляется </a:t>
            </a:r>
            <a:r>
              <a:rPr lang="ru-RU" dirty="0"/>
              <a:t>по отношению к различным видам деятельности и выступает в качестве основы их продуктивности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b="1" dirty="0"/>
              <a:t>Специальная  </a:t>
            </a:r>
            <a:r>
              <a:rPr lang="ru-RU" dirty="0" smtClean="0"/>
              <a:t>(обнаруживает </a:t>
            </a:r>
            <a:r>
              <a:rPr lang="ru-RU" dirty="0"/>
              <a:t>себя в конкретных видах деятельности и может быть определена лишь в отношении отдельных областей деятельности (музыка, живопись, спорт и т. д</a:t>
            </a:r>
            <a:r>
              <a:rPr lang="ru-RU" dirty="0" smtClean="0"/>
              <a:t>.)).</a:t>
            </a:r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31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Виды одаренности по критерию </a:t>
            </a:r>
            <a:br>
              <a:rPr lang="ru-RU" sz="3600" b="1" dirty="0"/>
            </a:br>
            <a:r>
              <a:rPr lang="ru-RU" sz="3600" b="1" dirty="0"/>
              <a:t>“особенности возрастного</a:t>
            </a:r>
            <a:br>
              <a:rPr lang="ru-RU" sz="3600" b="1" dirty="0"/>
            </a:br>
            <a:r>
              <a:rPr lang="ru-RU" sz="3600" b="1" dirty="0"/>
              <a:t> развития”: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Ранняя одаренность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Поздняя одаренность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7467600" cy="1426170"/>
          </a:xfrm>
        </p:spPr>
        <p:txBody>
          <a:bodyPr>
            <a:noAutofit/>
          </a:bodyPr>
          <a:lstStyle/>
          <a:p>
            <a:r>
              <a:rPr lang="ru-RU" sz="3200" dirty="0"/>
              <a:t>Виды одарённости по критерию «уровень достижений ребёнка»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147459" name="Rectangle 3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3657600" cy="276490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3600" dirty="0" smtClean="0">
                <a:latin typeface="Times New Roman" pitchFamily="18" charset="0"/>
              </a:rPr>
              <a:t>      </a:t>
            </a:r>
            <a:r>
              <a:rPr lang="ru-RU" sz="3400" dirty="0" smtClean="0"/>
              <a:t>Способности</a:t>
            </a:r>
            <a:r>
              <a:rPr lang="ru-RU" sz="3400" dirty="0"/>
              <a:t>, </a:t>
            </a:r>
            <a:r>
              <a:rPr lang="ru-RU" sz="3400" dirty="0" smtClean="0">
                <a:solidFill>
                  <a:schemeClr val="accent1"/>
                </a:solidFill>
              </a:rPr>
              <a:t>выше среднего уровня </a:t>
            </a:r>
            <a:r>
              <a:rPr lang="ru-RU" sz="3400" dirty="0"/>
              <a:t>способностей их сверстников, в незначительной мере. </a:t>
            </a:r>
          </a:p>
          <a:p>
            <a:pPr>
              <a:lnSpc>
                <a:spcPct val="80000"/>
              </a:lnSpc>
              <a:buNone/>
            </a:pPr>
            <a:r>
              <a:rPr lang="ru-RU" sz="3400" dirty="0" smtClean="0"/>
              <a:t>      (дети </a:t>
            </a:r>
            <a:r>
              <a:rPr lang="ru-RU" sz="3400" dirty="0"/>
              <a:t>с такой одаренностью </a:t>
            </a:r>
            <a:r>
              <a:rPr lang="ru-RU" sz="3400" dirty="0" smtClean="0"/>
              <a:t>имеют основные </a:t>
            </a:r>
            <a:r>
              <a:rPr lang="ru-RU" sz="3400" dirty="0"/>
              <a:t>отличительные признаки одаренности и должны соответственно оцениваться учителями и школьными психологами</a:t>
            </a:r>
            <a:endParaRPr lang="ru-RU" sz="3400" dirty="0" smtClean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267200" y="1600200"/>
            <a:ext cx="3657600" cy="2764904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Яркие</a:t>
            </a:r>
            <a:r>
              <a:rPr lang="ru-RU" sz="1800" dirty="0" smtClean="0"/>
              <a:t> </a:t>
            </a:r>
            <a:r>
              <a:rPr lang="ru-RU" sz="1800" dirty="0"/>
              <a:t>интеллектуальные, художественные, коммуникативные или какие-то другие </a:t>
            </a:r>
            <a:r>
              <a:rPr lang="ru-RU" sz="1800" dirty="0">
                <a:solidFill>
                  <a:schemeClr val="accent1"/>
                </a:solidFill>
              </a:rPr>
              <a:t>способности</a:t>
            </a:r>
            <a:r>
              <a:rPr lang="ru-RU" sz="1800" dirty="0"/>
              <a:t> и склонности. </a:t>
            </a:r>
            <a:r>
              <a:rPr lang="ru-RU" sz="1800" dirty="0" smtClean="0"/>
              <a:t> Одаренность</a:t>
            </a:r>
            <a:r>
              <a:rPr lang="ru-RU" sz="1800" dirty="0"/>
              <a:t>, как правило, является очевидной для окружающих, за исключением случаев так называемой скрытой одаренности.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3"/>
          </p:nvPr>
        </p:nvSpPr>
        <p:spPr>
          <a:xfrm>
            <a:off x="2123728" y="4509119"/>
            <a:ext cx="5112568" cy="1964705"/>
          </a:xfrm>
        </p:spPr>
        <p:txBody>
          <a:bodyPr>
            <a:normAutofit fontScale="55000" lnSpcReduction="20000"/>
          </a:bodyPr>
          <a:lstStyle/>
          <a:p>
            <a:pPr marL="64008" indent="0">
              <a:buNone/>
            </a:pPr>
            <a:r>
              <a:rPr lang="ru-RU" sz="3300" dirty="0">
                <a:solidFill>
                  <a:schemeClr val="accent1"/>
                </a:solidFill>
              </a:rPr>
              <a:t>Способности</a:t>
            </a:r>
            <a:r>
              <a:rPr lang="ru-RU" sz="3300" dirty="0"/>
              <a:t>, настолько </a:t>
            </a:r>
            <a:r>
              <a:rPr lang="ru-RU" sz="3300" dirty="0">
                <a:solidFill>
                  <a:schemeClr val="accent1"/>
                </a:solidFill>
              </a:rPr>
              <a:t>превосходящие</a:t>
            </a:r>
            <a:r>
              <a:rPr lang="ru-RU" sz="3300" dirty="0"/>
              <a:t> среднюю возрастную </a:t>
            </a:r>
            <a:r>
              <a:rPr lang="ru-RU" sz="3300" dirty="0">
                <a:solidFill>
                  <a:schemeClr val="accent1"/>
                </a:solidFill>
              </a:rPr>
              <a:t>норму</a:t>
            </a:r>
            <a:r>
              <a:rPr lang="ru-RU" sz="3300" dirty="0"/>
              <a:t>, что это позволяет говорить о таких детях, </a:t>
            </a:r>
            <a:r>
              <a:rPr lang="ru-RU" sz="2900" dirty="0"/>
              <a:t>как</a:t>
            </a:r>
            <a:r>
              <a:rPr lang="ru-RU" sz="3300" dirty="0"/>
              <a:t> о детях с исключительной, особой одаренностью. </a:t>
            </a:r>
            <a:r>
              <a:rPr lang="ru-RU" sz="3300" dirty="0" smtClean="0"/>
              <a:t>  Успешность </a:t>
            </a:r>
            <a:r>
              <a:rPr lang="ru-RU" sz="3300" dirty="0"/>
              <a:t>выполняемой </a:t>
            </a:r>
            <a:r>
              <a:rPr lang="ru-RU" sz="3300" dirty="0" smtClean="0"/>
              <a:t>деятельности </a:t>
            </a:r>
            <a:r>
              <a:rPr lang="ru-RU" sz="3300" dirty="0"/>
              <a:t>может быть необычно высокой.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ctrTitle"/>
          </p:nvPr>
        </p:nvSpPr>
        <p:spPr bwMode="auto">
          <a:xfrm>
            <a:off x="1691680" y="332656"/>
            <a:ext cx="598011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algn="l" eaLnBrk="1" hangingPunct="1"/>
            <a:r>
              <a:rPr lang="ru-RU" sz="6000" b="1" cap="none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</a:rPr>
              <a:t>Повестка   дня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subTitle" idx="1"/>
          </p:nvPr>
        </p:nvSpPr>
        <p:spPr>
          <a:xfrm>
            <a:off x="755576" y="1844823"/>
            <a:ext cx="8388425" cy="4611539"/>
          </a:xfrm>
        </p:spPr>
        <p:txBody>
          <a:bodyPr>
            <a:noAutofit/>
          </a:bodyPr>
          <a:lstStyle/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Понятия «одарённость», «одарённый ребёнок».</a:t>
            </a:r>
          </a:p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Виды классификаций одарённости детей.</a:t>
            </a:r>
          </a:p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Научно-методические основы обновления содержания работы с одаренными детьми.</a:t>
            </a:r>
            <a:endParaRPr lang="ru-RU" sz="28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Проблемы.</a:t>
            </a:r>
          </a:p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Перспективы.</a:t>
            </a:r>
          </a:p>
          <a:p>
            <a:pPr marL="495300" indent="-495300" algn="l" eaLnBrk="1" hangingPunct="1">
              <a:buFont typeface="Wingdings 2" pitchFamily="18" charset="2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Trebuchet MS" pitchFamily="34" charset="0"/>
              </a:rPr>
              <a:t>Решение педсовета.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body" idx="2"/>
          </p:nvPr>
        </p:nvSpPr>
        <p:spPr>
          <a:xfrm>
            <a:off x="0" y="476250"/>
            <a:ext cx="6372225" cy="638175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i="1" dirty="0">
              <a:solidFill>
                <a:srgbClr val="FF00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i="1" dirty="0" smtClean="0">
              <a:solidFill>
                <a:schemeClr val="accent1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solidFill>
                  <a:schemeClr val="accent1"/>
                </a:solidFill>
                <a:latin typeface="+mj-lt"/>
              </a:rPr>
              <a:t>Любой индивидуальный случай детской одаренности может быть оценен с точки зрения всех вышеперечисленных критериев классификации видов одаренности.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solidFill>
                  <a:schemeClr val="accent1"/>
                </a:solidFill>
                <a:latin typeface="+mj-lt"/>
              </a:rPr>
              <a:t>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i="1" dirty="0">
              <a:solidFill>
                <a:schemeClr val="accent1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solidFill>
                  <a:schemeClr val="accent1"/>
                </a:solidFill>
                <a:latin typeface="+mj-lt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solidFill>
                  <a:schemeClr val="accent1"/>
                </a:solidFill>
                <a:latin typeface="+mj-lt"/>
              </a:rPr>
              <a:t>Таким образом, одаренность оказывается многомерным по своему характеру явлением.</a:t>
            </a:r>
            <a:r>
              <a:rPr lang="ru-RU" sz="2400" dirty="0" smtClean="0">
                <a:solidFill>
                  <a:schemeClr val="accent1"/>
                </a:solidFill>
                <a:latin typeface="+mj-lt"/>
              </a:rPr>
              <a:t> </a:t>
            </a:r>
          </a:p>
        </p:txBody>
      </p:sp>
      <p:pic>
        <p:nvPicPr>
          <p:cNvPr id="66563" name="Picture 3" descr="00019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84467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1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1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1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51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51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51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1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51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69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51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40"/>
                            </p:stCondLst>
                            <p:childTnLst>
                              <p:par>
                                <p:cTn id="3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51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Grp="1"/>
          </p:cNvSpPr>
          <p:nvPr>
            <p:ph type="title"/>
          </p:nvPr>
        </p:nvSpPr>
        <p:spPr>
          <a:xfrm>
            <a:off x="2051050" y="3716338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  <a:t>Цели и задачи</a:t>
            </a:r>
            <a:b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</a:br>
            <a: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  <a:t>школы </a:t>
            </a:r>
            <a:b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</a:br>
            <a: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  <a:t>в работе с </a:t>
            </a:r>
            <a:b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</a:br>
            <a:r>
              <a:rPr lang="ru-RU" sz="5400" b="1" dirty="0" smtClean="0">
                <a:solidFill>
                  <a:srgbClr val="E010B8"/>
                </a:solidFill>
                <a:latin typeface="Century Gothic" pitchFamily="34" charset="0"/>
              </a:rPr>
              <a:t> одарённостью</a:t>
            </a:r>
            <a:r>
              <a:rPr lang="ru-RU" sz="4600" dirty="0" smtClean="0">
                <a:solidFill>
                  <a:srgbClr val="E010B8"/>
                </a:solidFill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/>
          </p:cNvSpPr>
          <p:nvPr>
            <p:ph type="body" sz="half" idx="2"/>
          </p:nvPr>
        </p:nvSpPr>
        <p:spPr>
          <a:xfrm>
            <a:off x="1835696" y="836712"/>
            <a:ext cx="6774904" cy="525658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b="1" dirty="0" smtClean="0">
                <a:solidFill>
                  <a:srgbClr val="E010B8"/>
                </a:solidFill>
                <a:latin typeface="Arial" charset="0"/>
              </a:rPr>
              <a:t>Стратегическая цель школы – </a:t>
            </a:r>
          </a:p>
          <a:p>
            <a:pPr eaLnBrk="1" hangingPunct="1"/>
            <a:r>
              <a:rPr lang="ru-RU" sz="3600" dirty="0" smtClean="0">
                <a:latin typeface="Century Gothic" pitchFamily="34" charset="0"/>
              </a:rPr>
              <a:t>переход системы педагогического содействия развитию одаренности из режима управления в режим самоуправления.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7931224" cy="503564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b="1" dirty="0" smtClean="0">
                <a:solidFill>
                  <a:srgbClr val="E010B8"/>
                </a:solidFill>
                <a:latin typeface="Century Gothic" pitchFamily="34" charset="0"/>
              </a:rPr>
              <a:t>Воспитательная цель – </a:t>
            </a:r>
            <a:r>
              <a:rPr lang="ru-RU" sz="3600" dirty="0" smtClean="0">
                <a:latin typeface="Century Gothic" pitchFamily="34" charset="0"/>
              </a:rPr>
              <a:t>воспитание личности, обладающей интерактивными, коммуникативными навыками и высокими адаптивными возможностями на фоне высоконравственных убеждений.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8147248" cy="546769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>
                <a:solidFill>
                  <a:srgbClr val="E010B8"/>
                </a:solidFill>
                <a:latin typeface="Arial" charset="0"/>
              </a:rPr>
              <a:t>Образовательная цель </a:t>
            </a:r>
            <a:r>
              <a:rPr lang="ru-RU" sz="4800" dirty="0" smtClean="0">
                <a:solidFill>
                  <a:srgbClr val="E010B8"/>
                </a:solidFill>
                <a:latin typeface="Arial" charset="0"/>
              </a:rPr>
              <a:t>–</a:t>
            </a:r>
            <a:r>
              <a:rPr lang="ru-RU" sz="4800" b="1" dirty="0" smtClean="0">
                <a:solidFill>
                  <a:srgbClr val="E010B8"/>
                </a:solidFill>
                <a:latin typeface="Arial" charset="0"/>
              </a:rPr>
              <a:t> </a:t>
            </a:r>
            <a:r>
              <a:rPr lang="ru-RU" sz="3600" dirty="0" smtClean="0">
                <a:latin typeface="Century Gothic" pitchFamily="34" charset="0"/>
              </a:rPr>
              <a:t>расширение единого образовательного пространства школы для социально- значимой реализации индивидуальной образовательной стратегии одаренных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7283152" cy="525167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400" b="1" dirty="0" smtClean="0">
                <a:solidFill>
                  <a:srgbClr val="E010B8"/>
                </a:solidFill>
                <a:latin typeface="Arial" charset="0"/>
              </a:rPr>
              <a:t>Развивающая цель </a:t>
            </a:r>
          </a:p>
          <a:p>
            <a:pPr eaLnBrk="1" hangingPunct="1"/>
            <a:r>
              <a:rPr lang="ru-RU" sz="3600" dirty="0" smtClean="0">
                <a:solidFill>
                  <a:srgbClr val="0000FF"/>
                </a:solidFill>
                <a:latin typeface="Arial" charset="0"/>
              </a:rPr>
              <a:t>-</a:t>
            </a:r>
            <a:r>
              <a:rPr lang="ru-RU" sz="3600" b="1" dirty="0" smtClean="0">
                <a:latin typeface="Arial" charset="0"/>
              </a:rPr>
              <a:t> </a:t>
            </a:r>
            <a:r>
              <a:rPr lang="ru-RU" sz="3600" dirty="0" smtClean="0">
                <a:latin typeface="Century Gothic" pitchFamily="34" charset="0"/>
              </a:rPr>
              <a:t>развитие способности одаренных детей к включению в любую духовно-практическую деятельность в зависимости от реальных потребностей нашего региона, нашей страны и самой личности</a:t>
            </a:r>
            <a:r>
              <a:rPr lang="ru-RU" sz="3600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/>
          </p:cNvSpPr>
          <p:nvPr>
            <p:ph type="title"/>
          </p:nvPr>
        </p:nvSpPr>
        <p:spPr>
          <a:xfrm>
            <a:off x="457200" y="792480"/>
            <a:ext cx="8075240" cy="162840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E010B8"/>
                </a:solidFill>
                <a:latin typeface="Century Gothic" pitchFamily="34" charset="0"/>
              </a:rPr>
              <a:t>Целями работы учителей с одаренными детьми являются:</a:t>
            </a:r>
          </a:p>
        </p:txBody>
      </p:sp>
      <p:sp>
        <p:nvSpPr>
          <p:cNvPr id="419843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2349500"/>
            <a:ext cx="8229600" cy="3975100"/>
          </a:xfrm>
        </p:spPr>
        <p:txBody>
          <a:bodyPr/>
          <a:lstStyle/>
          <a:p>
            <a:pPr eaLnBrk="1" hangingPunct="1"/>
            <a:endParaRPr lang="ru-RU" sz="3600" dirty="0" smtClean="0">
              <a:latin typeface="Century Gothic" pitchFamily="34" charset="0"/>
            </a:endParaRPr>
          </a:p>
          <a:p>
            <a:pPr eaLnBrk="1" hangingPunct="1"/>
            <a:r>
              <a:rPr lang="ru-RU" sz="3600" dirty="0" smtClean="0">
                <a:latin typeface="Century Gothic" pitchFamily="34" charset="0"/>
              </a:rPr>
              <a:t>выявление одаренных детей; </a:t>
            </a:r>
          </a:p>
          <a:p>
            <a:pPr eaLnBrk="1" hangingPunct="1"/>
            <a:r>
              <a:rPr lang="ru-RU" sz="3600" dirty="0" smtClean="0">
                <a:latin typeface="Century Gothic" pitchFamily="34" charset="0"/>
              </a:rPr>
              <a:t>создание условий, способствующих их оптимальному развитию.</a:t>
            </a:r>
          </a:p>
          <a:p>
            <a:pPr eaLnBrk="1" hangingPunct="1"/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3"/>
          <p:cNvSpPr>
            <a:spLocks noGrp="1"/>
          </p:cNvSpPr>
          <p:nvPr>
            <p:ph type="subTitle" idx="1"/>
          </p:nvPr>
        </p:nvSpPr>
        <p:spPr>
          <a:xfrm>
            <a:off x="1907704" y="908050"/>
            <a:ext cx="6985471" cy="5565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latin typeface="Monotype Corsiva" pitchFamily="66" charset="0"/>
              </a:rPr>
              <a:t>Работа с одарёнными детьми </a:t>
            </a:r>
            <a:r>
              <a:rPr lang="ru-RU" sz="4000" b="1" smtClean="0">
                <a:latin typeface="Monotype Corsiva" pitchFamily="66" charset="0"/>
              </a:rPr>
              <a:t>в школе </a:t>
            </a:r>
            <a:r>
              <a:rPr lang="ru-RU" sz="4000" b="1" dirty="0" smtClean="0">
                <a:latin typeface="Monotype Corsiva" pitchFamily="66" charset="0"/>
              </a:rPr>
              <a:t>должна включать в себя ряд подпрограмм  и мероприятий, призванных всесторонне раскрывать весь спектр природного потенциала детей</a:t>
            </a:r>
            <a:r>
              <a:rPr lang="ru-RU" sz="4000" dirty="0" smtClean="0"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/>
          </p:cNvSpPr>
          <p:nvPr>
            <p:ph type="subTitle" idx="1"/>
          </p:nvPr>
        </p:nvSpPr>
        <p:spPr>
          <a:xfrm>
            <a:off x="-180528" y="404664"/>
            <a:ext cx="8820150" cy="61928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Arial" charset="0"/>
              </a:rPr>
              <a:t>        </a:t>
            </a:r>
            <a:r>
              <a:rPr lang="ru-RU" sz="3200" b="1" dirty="0">
                <a:solidFill>
                  <a:schemeClr val="accent2"/>
                </a:solidFill>
                <a:latin typeface="+mj-lt"/>
              </a:rPr>
              <a:t>В</a:t>
            </a:r>
            <a:r>
              <a:rPr lang="ru-RU" sz="3200" b="1" dirty="0" smtClean="0">
                <a:solidFill>
                  <a:schemeClr val="accent2"/>
                </a:solidFill>
                <a:latin typeface="+mj-lt"/>
              </a:rPr>
              <a:t> школе на данный момент</a:t>
            </a:r>
            <a:r>
              <a:rPr lang="ru-RU" dirty="0" smtClean="0">
                <a:solidFill>
                  <a:schemeClr val="accent2"/>
                </a:solidFill>
                <a:latin typeface="Arial" charset="0"/>
              </a:rPr>
              <a:t>: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latin typeface="Arial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Преподаются  6 элективных курсов.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Осуществляется кружковая деятельность.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Осуществляется внеурочная деятельность.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Осуществляется вовлечение учащихся в олимпиадную и конкурсную деятельность.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.</a:t>
            </a:r>
            <a:r>
              <a:rPr lang="ru-RU" b="1" dirty="0" smtClean="0">
                <a:solidFill>
                  <a:schemeClr val="accent2"/>
                </a:solidFill>
                <a:latin typeface="Century Gothic" pitchFamily="34" charset="0"/>
              </a:rPr>
              <a:t>Для реализации познавательных возможностей учащихся </a:t>
            </a:r>
            <a:r>
              <a:rPr lang="ru-RU" b="1" dirty="0" smtClean="0">
                <a:solidFill>
                  <a:schemeClr val="bg1"/>
                </a:solidFill>
              </a:rPr>
              <a:t>предусматривается: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 обновление содержания образования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 использование инновационных технологий, предоставляющих возможности развития одаренности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76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76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76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76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76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76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76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76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76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8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76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76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76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76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76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76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80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76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76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76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участия в олимпиадах, конкурсах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218052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244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/>
          </p:cNvSpPr>
          <p:nvPr>
            <p:ph type="subTitle" idx="1"/>
          </p:nvPr>
        </p:nvSpPr>
        <p:spPr>
          <a:xfrm>
            <a:off x="-18604" y="2204864"/>
            <a:ext cx="8893175" cy="3529012"/>
          </a:xfrm>
        </p:spPr>
        <p:txBody>
          <a:bodyPr>
            <a:normAutofit lnSpcReduction="10000"/>
          </a:bodyPr>
          <a:lstStyle/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500" b="1" dirty="0" smtClean="0">
                <a:solidFill>
                  <a:schemeClr val="bg1"/>
                </a:solidFill>
              </a:rPr>
              <a:t>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людьми.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107504" y="692696"/>
            <a:ext cx="86409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Одарённость</a:t>
            </a:r>
            <a:r>
              <a:rPr lang="en-US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72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7200" b="1" i="1" dirty="0" smtClean="0">
                <a:solidFill>
                  <a:schemeClr val="bg1"/>
                </a:solidFill>
              </a:rPr>
              <a:t> </a:t>
            </a:r>
            <a:endParaRPr lang="ru-RU" sz="7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3059113" y="764704"/>
            <a:ext cx="5565775" cy="373585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600" b="1" dirty="0" smtClean="0">
                <a:solidFill>
                  <a:srgbClr val="E010B8"/>
                </a:solidFill>
                <a:latin typeface="Century Gothic" pitchFamily="34" charset="0"/>
              </a:rPr>
              <a:t>Научно – методические основы обновления </a:t>
            </a:r>
            <a:br>
              <a:rPr lang="ru-RU" sz="4600" b="1" dirty="0" smtClean="0">
                <a:solidFill>
                  <a:srgbClr val="E010B8"/>
                </a:solidFill>
                <a:latin typeface="Century Gothic" pitchFamily="34" charset="0"/>
              </a:rPr>
            </a:br>
            <a:r>
              <a:rPr lang="ru-RU" sz="4600" b="1" dirty="0" smtClean="0">
                <a:solidFill>
                  <a:srgbClr val="E010B8"/>
                </a:solidFill>
                <a:latin typeface="Century Gothic" pitchFamily="34" charset="0"/>
              </a:rPr>
              <a:t>содержания работы с одаренными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3" name="Rectangle 3"/>
          <p:cNvSpPr>
            <a:spLocks noGrp="1"/>
          </p:cNvSpPr>
          <p:nvPr>
            <p:ph type="body" sz="half" idx="2"/>
          </p:nvPr>
        </p:nvSpPr>
        <p:spPr>
          <a:xfrm>
            <a:off x="323850" y="549275"/>
            <a:ext cx="8229600" cy="66214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Arial" charset="0"/>
              </a:rPr>
              <a:t>       </a:t>
            </a:r>
            <a:r>
              <a:rPr lang="ru-RU" sz="3700" smtClean="0">
                <a:latin typeface="Times New Roman" pitchFamily="18" charset="0"/>
              </a:rPr>
              <a:t>Самовоспитание способностей, самораскрытие природных задатков является важным условием реализации индивидуальности одаренного ребенка.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700" smtClean="0">
                <a:latin typeface="Times New Roman" pitchFamily="18" charset="0"/>
              </a:rPr>
              <a:t>       В реализации своей индивидуальности ребенок должен быть главным, рассматриваться как самый заинтересованный участник этого процесса, как деятель самореализации.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Rectangle 3"/>
          <p:cNvSpPr>
            <a:spLocks noGrp="1"/>
          </p:cNvSpPr>
          <p:nvPr>
            <p:ph idx="1"/>
          </p:nvPr>
        </p:nvSpPr>
        <p:spPr>
          <a:xfrm>
            <a:off x="250825" y="333375"/>
            <a:ext cx="8435975" cy="6191250"/>
          </a:xfrm>
        </p:spPr>
        <p:txBody>
          <a:bodyPr>
            <a:normAutofit/>
          </a:bodyPr>
          <a:lstStyle/>
          <a:p>
            <a:pPr marL="64008" indent="0" eaLnBrk="1" hangingPunct="1">
              <a:buNone/>
            </a:pPr>
            <a:r>
              <a:rPr lang="ru-RU" sz="2800" b="1" dirty="0" smtClean="0">
                <a:latin typeface="Times New Roman" pitchFamily="18" charset="0"/>
              </a:rPr>
              <a:t>С этих педагогических позиций в нашей школе  рассматривается  проблема развития способностей одаренных детей - как реализация их  индивидуальности. </a:t>
            </a:r>
          </a:p>
          <a:p>
            <a:pPr marL="64008" indent="0" eaLnBrk="1" hangingPunct="1">
              <a:buNone/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Принцип педагогики индивидуализации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стал </a:t>
            </a:r>
            <a:r>
              <a:rPr lang="ru-RU" sz="2800" b="1" dirty="0" smtClean="0">
                <a:latin typeface="Times New Roman" pitchFamily="18" charset="0"/>
              </a:rPr>
              <a:t>концептуальным обоснованием работы с одарёнными детьми. Исходя из этого, одним из приоритетных направлений работы  школы является совершенствование уровня компетентности педагогов, который позволяет приспосабливать массовое обучение к индивидуальным свойствам каждого ребенка, предварительно изучив особенности его поведения.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/>
          </p:cNvSpPr>
          <p:nvPr>
            <p:ph type="ctrTitle"/>
          </p:nvPr>
        </p:nvSpPr>
        <p:spPr bwMode="auto">
          <a:xfrm>
            <a:off x="2411413" y="1557338"/>
            <a:ext cx="6046787" cy="3671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6000" b="1" cap="none" dirty="0" smtClean="0">
                <a:solidFill>
                  <a:srgbClr val="E010B8"/>
                </a:solidFill>
              </a:rPr>
              <a:t>Принципы обучения</a:t>
            </a:r>
            <a:br>
              <a:rPr lang="ru-RU" sz="6000" b="1" cap="none" dirty="0" smtClean="0">
                <a:solidFill>
                  <a:srgbClr val="E010B8"/>
                </a:solidFill>
              </a:rPr>
            </a:br>
            <a:r>
              <a:rPr lang="ru-RU" sz="6000" b="1" cap="none" dirty="0" smtClean="0">
                <a:solidFill>
                  <a:srgbClr val="E010B8"/>
                </a:solidFill>
              </a:rPr>
              <a:t> одаренных детей</a:t>
            </a:r>
            <a:r>
              <a:rPr lang="ru-RU" sz="4800" b="1" cap="none" dirty="0" smtClean="0">
                <a:solidFill>
                  <a:srgbClr val="E010B8"/>
                </a:solidFill>
              </a:rPr>
              <a:t> </a:t>
            </a:r>
            <a:r>
              <a:rPr lang="ru-RU" sz="4800" b="1" cap="none" dirty="0" smtClean="0">
                <a:solidFill>
                  <a:srgbClr val="FF3300"/>
                </a:solidFill>
                <a:latin typeface="VivaldiD CL" pitchFamily="66" charset="0"/>
              </a:rPr>
              <a:t/>
            </a:r>
            <a:br>
              <a:rPr lang="ru-RU" sz="4800" b="1" cap="none" dirty="0" smtClean="0">
                <a:solidFill>
                  <a:srgbClr val="FF3300"/>
                </a:solidFill>
                <a:latin typeface="VivaldiD CL" pitchFamily="66" charset="0"/>
              </a:rPr>
            </a:br>
            <a:endParaRPr lang="ru-RU" sz="4800" b="1" cap="none" dirty="0" smtClean="0">
              <a:solidFill>
                <a:srgbClr val="FF3300"/>
              </a:solidFill>
              <a:latin typeface="VivaldiD CL" pitchFamily="66" charset="0"/>
            </a:endParaRPr>
          </a:p>
        </p:txBody>
      </p:sp>
      <p:sp>
        <p:nvSpPr>
          <p:cNvPr id="90115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ru-RU" b="1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/>
          </p:cNvSpPr>
          <p:nvPr>
            <p:ph idx="1"/>
          </p:nvPr>
        </p:nvSpPr>
        <p:spPr>
          <a:xfrm>
            <a:off x="457200" y="260350"/>
            <a:ext cx="7643813" cy="6213475"/>
          </a:xfrm>
        </p:spPr>
        <p:txBody>
          <a:bodyPr/>
          <a:lstStyle/>
          <a:p>
            <a:pPr marL="457200" indent="-457200" eaLnBrk="1" hangingPunct="1"/>
            <a:r>
              <a:rPr lang="ru-RU" smtClean="0">
                <a:latin typeface="Times New Roman" pitchFamily="18" charset="0"/>
              </a:rPr>
              <a:t>применение междисциплинарного подхода; </a:t>
            </a:r>
          </a:p>
          <a:p>
            <a:pPr marL="457200" indent="-457200" eaLnBrk="1" hangingPunct="1"/>
            <a:r>
              <a:rPr lang="ru-RU" smtClean="0">
                <a:latin typeface="Times New Roman" pitchFamily="18" charset="0"/>
              </a:rPr>
              <a:t>углубленное изучение тех проблем, которые выбраны самими учащимися; </a:t>
            </a:r>
          </a:p>
          <a:p>
            <a:pPr marL="457200" indent="-457200" eaLnBrk="1" hangingPunct="1"/>
            <a:r>
              <a:rPr lang="ru-RU" smtClean="0">
                <a:latin typeface="Times New Roman" pitchFamily="18" charset="0"/>
              </a:rPr>
              <a:t>насыщенность учебного материала заданиями открытого типа; </a:t>
            </a:r>
          </a:p>
          <a:p>
            <a:pPr marL="457200" indent="-457200" eaLnBrk="1" hangingPunct="1"/>
            <a:r>
              <a:rPr lang="ru-RU" smtClean="0">
                <a:latin typeface="Times New Roman" pitchFamily="18" charset="0"/>
              </a:rPr>
              <a:t>поощрение результатов, которые бросают вызов существующим взглядам и содержат новые идеи; </a:t>
            </a:r>
          </a:p>
          <a:p>
            <a:pPr marL="457200" indent="-457200" eaLnBrk="1" hangingPunct="1"/>
            <a:r>
              <a:rPr lang="ru-RU" smtClean="0">
                <a:latin typeface="Times New Roman" pitchFamily="18" charset="0"/>
              </a:rPr>
              <a:t>поощрение использования разнообразных форм предъявления и внедрения в жизнь результатов работы;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/>
          </p:cNvSpPr>
          <p:nvPr>
            <p:ph idx="1"/>
          </p:nvPr>
        </p:nvSpPr>
        <p:spPr>
          <a:xfrm>
            <a:off x="457200" y="260350"/>
            <a:ext cx="7859713" cy="6213475"/>
          </a:xfrm>
        </p:spPr>
        <p:txBody>
          <a:bodyPr/>
          <a:lstStyle/>
          <a:p>
            <a:pPr marL="457200" indent="-457200" eaLnBrk="1" hangingPunct="1"/>
            <a:r>
              <a:rPr lang="ru-RU" sz="2800" smtClean="0">
                <a:latin typeface="Times New Roman" pitchFamily="18" charset="0"/>
              </a:rPr>
              <a:t>поощрение движения к пониманию самих себя, сходства и различия с другими, признанию своих способностей; </a:t>
            </a:r>
          </a:p>
          <a:p>
            <a:pPr marL="457200" indent="-457200" eaLnBrk="1" hangingPunct="1"/>
            <a:r>
              <a:rPr lang="ru-RU" sz="2800" smtClean="0">
                <a:latin typeface="Times New Roman" pitchFamily="18" charset="0"/>
              </a:rPr>
              <a:t>оценка результатов работы на основе критериев, связанных с конкретной областью интересов, </a:t>
            </a:r>
          </a:p>
          <a:p>
            <a:pPr marL="457200" indent="-457200" eaLnBrk="1" hangingPunct="1"/>
            <a:r>
              <a:rPr lang="ru-RU" sz="2800" smtClean="0">
                <a:latin typeface="Times New Roman" pitchFamily="18" charset="0"/>
              </a:rPr>
              <a:t> установка на самоценность познавательной деятельности при изучении научных дисциплин,</a:t>
            </a:r>
          </a:p>
          <a:p>
            <a:pPr marL="457200" indent="-457200" eaLnBrk="1" hangingPunct="1"/>
            <a:r>
              <a:rPr lang="ru-RU" sz="2800" smtClean="0">
                <a:latin typeface="Times New Roman" pitchFamily="18" charset="0"/>
              </a:rPr>
              <a:t> установка на готовность к риску в неординарных ситуациях жизни, возможности сохранения приоритета духовных, идеальных ценностей при любых обстоятельствах.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WordArt 2"/>
          <p:cNvSpPr>
            <a:spLocks noChangeArrowheads="1" noChangeShapeType="1" noTextEdit="1"/>
          </p:cNvSpPr>
          <p:nvPr/>
        </p:nvSpPr>
        <p:spPr bwMode="auto">
          <a:xfrm>
            <a:off x="755650" y="2060575"/>
            <a:ext cx="3887788" cy="29527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6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Monotype Corsiva"/>
              </a:rPr>
              <a:t>Проблемы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/>
          </p:cNvSpPr>
          <p:nvPr>
            <p:ph type="title"/>
          </p:nvPr>
        </p:nvSpPr>
        <p:spPr bwMode="auto">
          <a:xfrm>
            <a:off x="611188" y="1340769"/>
            <a:ext cx="7092950" cy="46091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4800" cap="none" dirty="0" smtClean="0">
                <a:ln>
                  <a:noFill/>
                </a:ln>
                <a:solidFill>
                  <a:schemeClr val="tx1"/>
                </a:solidFill>
              </a:rPr>
              <a:t>Проблема одаренности представляет собой комплексную проблему, в которой пересекаются интересы разных научных дисциплин</a:t>
            </a:r>
            <a:r>
              <a:rPr lang="ru-RU" sz="4800" cap="none" dirty="0" smtClean="0">
                <a:ln>
                  <a:noFill/>
                </a:ln>
                <a:solidFill>
                  <a:schemeClr val="tx1"/>
                </a:solidFill>
                <a:latin typeface="VivaldiD CL" pitchFamily="66" charset="0"/>
              </a:rPr>
              <a:t>.</a:t>
            </a:r>
            <a:r>
              <a:rPr lang="ru-RU" sz="1400" cap="none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ru-RU" sz="1400" cap="none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29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29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29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/>
          </p:cNvSpPr>
          <p:nvPr>
            <p:ph type="ctrTitle"/>
          </p:nvPr>
        </p:nvSpPr>
        <p:spPr bwMode="auto">
          <a:xfrm>
            <a:off x="2987675" y="320675"/>
            <a:ext cx="470852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5400" b="1" cap="none" dirty="0" smtClean="0">
                <a:ln>
                  <a:noFill/>
                </a:ln>
                <a:solidFill>
                  <a:srgbClr val="E010B8"/>
                </a:solidFill>
                <a:latin typeface="+mn-lt"/>
              </a:rPr>
              <a:t>Проблемы:</a:t>
            </a:r>
          </a:p>
        </p:txBody>
      </p:sp>
      <p:sp>
        <p:nvSpPr>
          <p:cNvPr id="412675" name="Rectangle 3"/>
          <p:cNvSpPr>
            <a:spLocks noGrp="1"/>
          </p:cNvSpPr>
          <p:nvPr>
            <p:ph type="subTitle" idx="1"/>
          </p:nvPr>
        </p:nvSpPr>
        <p:spPr>
          <a:xfrm>
            <a:off x="683569" y="1628775"/>
            <a:ext cx="7704782" cy="4846638"/>
          </a:xfrm>
        </p:spPr>
        <p:txBody>
          <a:bodyPr>
            <a:normAutofit lnSpcReduction="10000"/>
          </a:bodyPr>
          <a:lstStyle/>
          <a:p>
            <a:pPr marL="495300" indent="-495300" eaLnBrk="1" hangingPunct="1">
              <a:buFont typeface="Wingdings 2" pitchFamily="18" charset="2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Незнание особенностей, присущих  одарённому ребёнку. </a:t>
            </a:r>
          </a:p>
          <a:p>
            <a:pPr marL="495300" indent="-495300" eaLnBrk="1" hangingPunct="1">
              <a:buFont typeface="Wingdings 2" pitchFamily="18" charset="2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Методы, способы выявления  одарённых детей.</a:t>
            </a:r>
          </a:p>
          <a:p>
            <a:pPr marL="495300" indent="-495300" eaLnBrk="1" hangingPunct="1">
              <a:buFont typeface="Wingdings 2" pitchFamily="18" charset="2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Разработка программ обучения для одарённых детей.</a:t>
            </a:r>
          </a:p>
          <a:p>
            <a:pPr marL="495300" indent="-495300" eaLnBrk="1" hangingPunct="1">
              <a:buFont typeface="Wingdings 2" pitchFamily="18" charset="2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Слабая материально-техническая база для создания условий для работы с  одарённым ребёнком.</a:t>
            </a:r>
          </a:p>
          <a:p>
            <a:pPr marL="495300" indent="-495300" eaLnBrk="1" hangingPunct="1">
              <a:buFont typeface="Wingdings 2" pitchFamily="18" charset="2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Формы и методы  работы с одарёнными детьми</a:t>
            </a:r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  <a:p>
            <a:pPr marL="495300" indent="-495300" eaLnBrk="1" hangingPunct="1">
              <a:buFont typeface="Wingdings 2" pitchFamily="18" charset="2"/>
              <a:buAutoNum type="arabicPeriod"/>
            </a:pPr>
            <a:endParaRPr lang="ru-RU" dirty="0" smtClean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6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12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12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12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WordArt 5"/>
          <p:cNvSpPr>
            <a:spLocks noChangeArrowheads="1" noChangeShapeType="1" noTextEdit="1"/>
          </p:cNvSpPr>
          <p:nvPr/>
        </p:nvSpPr>
        <p:spPr bwMode="auto">
          <a:xfrm>
            <a:off x="611188" y="1700213"/>
            <a:ext cx="6625108" cy="35290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8435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E010B8"/>
                </a:solidFill>
                <a:latin typeface="Monotype Corsiva"/>
              </a:rPr>
              <a:t>Перспективы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/>
          </p:cNvSpPr>
          <p:nvPr>
            <p:ph idx="1"/>
          </p:nvPr>
        </p:nvSpPr>
        <p:spPr>
          <a:xfrm>
            <a:off x="395288" y="3141663"/>
            <a:ext cx="8229600" cy="31480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3200" b="1" dirty="0" smtClean="0">
                <a:solidFill>
                  <a:schemeClr val="bg1"/>
                </a:solidFill>
              </a:rPr>
              <a:t>это ребенок, который выделяется яркими, очевидными, иногда выдающимися достижениями (или имеет внутренние </a:t>
            </a:r>
            <a:r>
              <a:rPr lang="ru-RU" sz="3600" b="1" dirty="0" smtClean="0">
                <a:solidFill>
                  <a:schemeClr val="bg1"/>
                </a:solidFill>
              </a:rPr>
              <a:t>предпосылки</a:t>
            </a:r>
            <a:r>
              <a:rPr lang="ru-RU" sz="3200" b="1" dirty="0" smtClean="0">
                <a:solidFill>
                  <a:schemeClr val="bg1"/>
                </a:solidFill>
              </a:rPr>
              <a:t> для таких достижений) в том или ином виде деятельности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30052" name="Picture 4" descr="000360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522537" cy="2513013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3132138" y="381636"/>
            <a:ext cx="54721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Одарённый ребенок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-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Grp="1"/>
          </p:cNvSpPr>
          <p:nvPr>
            <p:ph idx="1"/>
          </p:nvPr>
        </p:nvSpPr>
        <p:spPr>
          <a:xfrm>
            <a:off x="323850" y="260350"/>
            <a:ext cx="8424863" cy="638175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dirty="0">
                <a:latin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</a:rPr>
              <a:t>бсуждение критериев, позволяющих судить о наличии одаренности;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знакомство с приемами целенаправленного педагогического наблюдения;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выявление мнения родителей о склонностях, круг</a:t>
            </a:r>
            <a:r>
              <a:rPr lang="ru-RU" dirty="0" smtClean="0">
                <a:latin typeface="Arial" charset="0"/>
              </a:rPr>
              <a:t>е</a:t>
            </a:r>
            <a:r>
              <a:rPr lang="ru-RU" dirty="0" smtClean="0">
                <a:latin typeface="Times New Roman" pitchFamily="18" charset="0"/>
              </a:rPr>
              <a:t> интересов, особенност</a:t>
            </a:r>
            <a:r>
              <a:rPr lang="ru-RU" dirty="0" smtClean="0">
                <a:latin typeface="Arial" charset="0"/>
              </a:rPr>
              <a:t>ях</a:t>
            </a:r>
            <a:r>
              <a:rPr lang="ru-RU" dirty="0" smtClean="0">
                <a:latin typeface="Times New Roman" pitchFamily="18" charset="0"/>
              </a:rPr>
              <a:t> личностного развития их ребенка;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периодический сбор сведений среди учителей – предметников и классных руководителей о наличии одаренных учеников;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подбор материалов и проведение специальных тестов, позволяющих определить наличие одаренности;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длительное наблюдение за корреляцией между результативностью по итогам тестирования и успехами в реальной деятельности;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проведение различных внеурочных конкурсов, олимпиад, позволяющих ребенку проявить свои способности.</a:t>
            </a:r>
          </a:p>
          <a:p>
            <a:pPr eaLnBrk="1" hangingPunct="1"/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8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60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3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39903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Решение педсовета: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9914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8532813" cy="6120680"/>
          </a:xfrm>
        </p:spPr>
        <p:txBody>
          <a:bodyPr>
            <a:normAutofit fontScale="92500" lnSpcReduction="20000"/>
          </a:bodyPr>
          <a:lstStyle/>
          <a:p>
            <a:pPr marL="514350" indent="-514350" algn="l" eaLnBrk="1" hangingPunct="1">
              <a:buFont typeface="+mj-lt"/>
              <a:buAutoNum type="arabicPeriod"/>
            </a:pPr>
            <a:r>
              <a:rPr lang="ru-RU" sz="2600" b="1" dirty="0" smtClean="0"/>
              <a:t>Развивать одаренность обучающихся через оптимальное сочетание основного, дополнительного и индивидуального образования</a:t>
            </a:r>
            <a:r>
              <a:rPr lang="ru-RU" sz="2600" b="1" dirty="0"/>
              <a:t>.</a:t>
            </a:r>
            <a:endParaRPr lang="ru-RU" sz="2600" b="1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2600" b="1" dirty="0"/>
              <a:t>Продолжать внедрять в образовательное пространство школы альтернативный вариант оценивания обучающихся в форме «портфолио</a:t>
            </a:r>
            <a:r>
              <a:rPr lang="ru-RU" sz="2600" b="1" dirty="0" smtClean="0"/>
              <a:t>».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600" b="1" dirty="0"/>
              <a:t> Стимулировать творческую деятельность педагогического коллектива и создать условия для удовлетворения потребности педагогов в продуктивном  </a:t>
            </a:r>
            <a:r>
              <a:rPr lang="ru-RU" sz="2600" b="1" dirty="0" smtClean="0"/>
              <a:t>самовыражении</a:t>
            </a:r>
            <a:r>
              <a:rPr lang="ru-RU" sz="2600" b="1" dirty="0"/>
              <a:t>.</a:t>
            </a:r>
            <a:endParaRPr lang="ru-RU" sz="2600" b="1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2600" b="1" dirty="0"/>
              <a:t>Совершенствовать </a:t>
            </a:r>
            <a:r>
              <a:rPr lang="ru-RU" sz="2600" b="1" dirty="0" err="1"/>
              <a:t>здоровьесберегающие</a:t>
            </a:r>
            <a:r>
              <a:rPr lang="ru-RU" sz="2600" b="1" dirty="0"/>
              <a:t> </a:t>
            </a:r>
            <a:r>
              <a:rPr lang="ru-RU" sz="2600" b="1" dirty="0" smtClean="0"/>
              <a:t> компоненты </a:t>
            </a:r>
            <a:r>
              <a:rPr lang="ru-RU" sz="2600" b="1" dirty="0"/>
              <a:t>образовательного пространства </a:t>
            </a:r>
            <a:r>
              <a:rPr lang="ru-RU" sz="2600" b="1" dirty="0" smtClean="0"/>
              <a:t>школы</a:t>
            </a:r>
            <a:r>
              <a:rPr lang="ru-RU" sz="2600" b="1" dirty="0"/>
              <a:t>.</a:t>
            </a:r>
            <a:endParaRPr lang="ru-RU" sz="2600" b="1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2600" b="1" dirty="0" smtClean="0"/>
              <a:t>Создать </a:t>
            </a:r>
            <a:r>
              <a:rPr lang="ru-RU" sz="2600" b="1" dirty="0"/>
              <a:t>базу данных способностей и результатов деятельности одарённых </a:t>
            </a:r>
            <a:r>
              <a:rPr lang="ru-RU" sz="2600" b="1" dirty="0" smtClean="0"/>
              <a:t>детей</a:t>
            </a:r>
            <a:r>
              <a:rPr lang="ru-RU" sz="2600" b="1" dirty="0"/>
              <a:t>.</a:t>
            </a:r>
            <a:endParaRPr lang="ru-RU" sz="2600" b="1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2600" b="1" dirty="0"/>
              <a:t>Повышать уровень и качество школьного образования через идеи гуманной и личностно- ориентированной педагогики.</a:t>
            </a:r>
          </a:p>
          <a:p>
            <a:pPr marL="514350" indent="-514350" algn="l">
              <a:buFont typeface="+mj-lt"/>
              <a:buAutoNum type="arabicPeriod"/>
            </a:pPr>
            <a:endParaRPr lang="ru-RU" sz="2400" dirty="0"/>
          </a:p>
          <a:p>
            <a:pPr marL="514350" indent="-514350" algn="l">
              <a:buFont typeface="+mj-lt"/>
              <a:buAutoNum type="arabicPeriod"/>
            </a:pPr>
            <a:endParaRPr lang="ru-RU" sz="2400" dirty="0"/>
          </a:p>
          <a:p>
            <a:pPr marL="514350" indent="-514350" algn="l" eaLnBrk="1" hangingPunct="1">
              <a:buFont typeface="+mj-lt"/>
              <a:buAutoNum type="arabicPeriod"/>
            </a:pPr>
            <a:endParaRPr lang="ru-RU" sz="2400" dirty="0" smtClean="0"/>
          </a:p>
          <a:p>
            <a:pPr marL="514350" indent="-514350" algn="l" eaLnBrk="1" hangingPunct="1">
              <a:buFont typeface="+mj-lt"/>
              <a:buAutoNum type="arabicPeriod"/>
            </a:pPr>
            <a:endParaRPr lang="ru-RU" sz="2400" dirty="0" smtClean="0"/>
          </a:p>
          <a:p>
            <a:pPr marL="514350" indent="-514350" algn="l" eaLnBrk="1" hangingPunct="1">
              <a:buFont typeface="+mj-lt"/>
              <a:buAutoNum type="arabicPeriod"/>
            </a:pPr>
            <a:endParaRPr lang="ru-RU" sz="2400" dirty="0" smtClean="0"/>
          </a:p>
          <a:p>
            <a:pPr algn="l"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body" idx="2"/>
          </p:nvPr>
        </p:nvSpPr>
        <p:spPr>
          <a:xfrm>
            <a:off x="250825" y="476250"/>
            <a:ext cx="5834063" cy="584835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</a:rPr>
              <a:t>Признаки одаренности</a:t>
            </a:r>
            <a:r>
              <a:rPr lang="ru-RU" sz="4400" dirty="0" smtClean="0">
                <a:solidFill>
                  <a:schemeClr val="accent1"/>
                </a:solidFill>
                <a:latin typeface="VivaldiD CL" pitchFamily="66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</a:rPr>
              <a:t>-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это те особенности одаренного ребенка, которые проявляются в его реальной деятельности и могут быть оценены на уровне наблюдения за характером его действий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9939" name="Picture 8" descr="00019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84467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/>
          </p:cNvSpPr>
          <p:nvPr>
            <p:ph type="subTitle" idx="1"/>
          </p:nvPr>
        </p:nvSpPr>
        <p:spPr>
          <a:xfrm>
            <a:off x="2051050" y="908050"/>
            <a:ext cx="6718300" cy="43894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   Одним из наиболее дискуссионных вопросов, касающихся проблемы одаренных детей, является</a:t>
            </a:r>
            <a:r>
              <a:rPr lang="ru-RU" sz="4400" dirty="0" smtClean="0"/>
              <a:t> </a:t>
            </a:r>
            <a:r>
              <a:rPr lang="ru-RU" sz="4400" b="1" u="sng" dirty="0" smtClean="0">
                <a:solidFill>
                  <a:schemeClr val="accent1"/>
                </a:solidFill>
              </a:rPr>
              <a:t>вопрос о частоте проявления детской одаренности</a:t>
            </a:r>
            <a:r>
              <a:rPr lang="ru-RU" sz="4400" dirty="0" smtClean="0"/>
              <a:t>. </a:t>
            </a:r>
          </a:p>
          <a:p>
            <a:pPr eaLnBrk="1" hangingPunct="1"/>
            <a:endParaRPr lang="ru-RU" sz="4400" dirty="0" smtClean="0"/>
          </a:p>
        </p:txBody>
      </p:sp>
      <p:sp>
        <p:nvSpPr>
          <p:cNvPr id="132100" name="WordArt 4"/>
          <p:cNvSpPr>
            <a:spLocks noChangeArrowheads="1" noChangeShapeType="1" noTextEdit="1"/>
          </p:cNvSpPr>
          <p:nvPr/>
        </p:nvSpPr>
        <p:spPr bwMode="auto">
          <a:xfrm>
            <a:off x="1042988" y="765175"/>
            <a:ext cx="719137" cy="2159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882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9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VivaldiD C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/>
          </p:cNvSpPr>
          <p:nvPr>
            <p:ph type="ctrTitle"/>
          </p:nvPr>
        </p:nvSpPr>
        <p:spPr bwMode="auto">
          <a:xfrm>
            <a:off x="1403350" y="69215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3600" b="1" cap="none" dirty="0" smtClean="0">
                <a:solidFill>
                  <a:schemeClr val="accent1"/>
                </a:solidFill>
              </a:rPr>
              <a:t>Существуют</a:t>
            </a:r>
            <a:br>
              <a:rPr lang="ru-RU" sz="3600" b="1" cap="none" dirty="0" smtClean="0">
                <a:solidFill>
                  <a:schemeClr val="accent1"/>
                </a:solidFill>
              </a:rPr>
            </a:br>
            <a:r>
              <a:rPr lang="ru-RU" sz="3600" b="1" cap="none" dirty="0" smtClean="0">
                <a:solidFill>
                  <a:schemeClr val="accent1"/>
                </a:solidFill>
              </a:rPr>
              <a:t> две крайние точки зрения:</a:t>
            </a:r>
          </a:p>
        </p:txBody>
      </p:sp>
      <p:sp>
        <p:nvSpPr>
          <p:cNvPr id="306194" name="AutoShape 18"/>
          <p:cNvSpPr>
            <a:spLocks noChangeArrowheads="1"/>
          </p:cNvSpPr>
          <p:nvPr/>
        </p:nvSpPr>
        <p:spPr bwMode="auto">
          <a:xfrm>
            <a:off x="467544" y="2851309"/>
            <a:ext cx="3888036" cy="1582738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76200" cmpd="tri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“</a:t>
            </a:r>
            <a:r>
              <a:rPr lang="ru-RU" sz="3200" dirty="0">
                <a:solidFill>
                  <a:schemeClr val="bg1"/>
                </a:solidFill>
                <a:latin typeface="+mn-lt"/>
              </a:rPr>
              <a:t>все дети являются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+mn-lt"/>
              </a:rPr>
              <a:t>одаренными”</a:t>
            </a:r>
          </a:p>
        </p:txBody>
      </p:sp>
      <p:sp>
        <p:nvSpPr>
          <p:cNvPr id="306195" name="AutoShape 19"/>
          <p:cNvSpPr>
            <a:spLocks noChangeArrowheads="1"/>
          </p:cNvSpPr>
          <p:nvPr/>
        </p:nvSpPr>
        <p:spPr bwMode="auto">
          <a:xfrm>
            <a:off x="4932040" y="4221163"/>
            <a:ext cx="3743648" cy="1655762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76200" cmpd="tri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“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одаренные дети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встречаются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крайне редко”</a:t>
            </a:r>
          </a:p>
        </p:txBody>
      </p:sp>
      <p:sp>
        <p:nvSpPr>
          <p:cNvPr id="306196" name="Line 20"/>
          <p:cNvSpPr>
            <a:spLocks noChangeShapeType="1"/>
          </p:cNvSpPr>
          <p:nvPr/>
        </p:nvSpPr>
        <p:spPr bwMode="auto">
          <a:xfrm flipH="1">
            <a:off x="3275856" y="1974681"/>
            <a:ext cx="1223963" cy="72072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6197" name="Line 21"/>
          <p:cNvSpPr>
            <a:spLocks noChangeShapeType="1"/>
          </p:cNvSpPr>
          <p:nvPr/>
        </p:nvSpPr>
        <p:spPr bwMode="auto">
          <a:xfrm>
            <a:off x="5868145" y="1974681"/>
            <a:ext cx="1079550" cy="203038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6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8" grpId="0"/>
      <p:bldP spid="306194" grpId="0" animBg="1"/>
      <p:bldP spid="306195" grpId="0" animBg="1"/>
      <p:bldP spid="306196" grpId="0" animBg="1"/>
      <p:bldP spid="3061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idx="1"/>
          </p:nvPr>
        </p:nvSpPr>
        <p:spPr>
          <a:xfrm>
            <a:off x="468313" y="260350"/>
            <a:ext cx="7848600" cy="6408738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</a:rPr>
              <a:t>    </a:t>
            </a:r>
            <a:r>
              <a:rPr lang="ru-RU" sz="4000" smtClean="0">
                <a:latin typeface="Times New Roman" pitchFamily="18" charset="0"/>
              </a:rPr>
              <a:t>Указанная альтернатива снимается в рамках следующей позиции: </a:t>
            </a:r>
            <a:r>
              <a:rPr lang="ru-RU" sz="4000" b="1" i="1" smtClean="0">
                <a:solidFill>
                  <a:srgbClr val="FF3300"/>
                </a:solidFill>
                <a:latin typeface="Times New Roman" pitchFamily="18" charset="0"/>
              </a:rPr>
              <a:t>потенциальная одаренность</a:t>
            </a:r>
            <a:r>
              <a:rPr lang="ru-RU" sz="4000" smtClean="0">
                <a:latin typeface="Times New Roman" pitchFamily="18" charset="0"/>
              </a:rPr>
              <a:t> по отношению к разным видам деятельности присуща многим детям, тогда как </a:t>
            </a:r>
            <a:r>
              <a:rPr lang="ru-RU" sz="4000" b="1" i="1" smtClean="0">
                <a:solidFill>
                  <a:srgbClr val="FF3300"/>
                </a:solidFill>
                <a:latin typeface="Times New Roman" pitchFamily="18" charset="0"/>
              </a:rPr>
              <a:t>актуальную одаренность</a:t>
            </a:r>
            <a:r>
              <a:rPr lang="ru-RU" sz="4000" smtClean="0">
                <a:latin typeface="Times New Roman" pitchFamily="18" charset="0"/>
              </a:rPr>
              <a:t> демонстрирует незначительная часть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r>
              <a:rPr lang="ru-RU" dirty="0" smtClean="0"/>
              <a:t>Школьный срез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963393"/>
              </p:ext>
            </p:extLst>
          </p:nvPr>
        </p:nvGraphicFramePr>
        <p:xfrm>
          <a:off x="395536" y="1412776"/>
          <a:ext cx="8229601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1429816"/>
                <a:gridCol w="2047123"/>
                <a:gridCol w="2047123"/>
                <a:gridCol w="204712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детей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</a:t>
                      </a:r>
                      <a:r>
                        <a:rPr lang="ru-RU" baseline="0" dirty="0" smtClean="0"/>
                        <a:t> уровень интеллекта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Ниже нормы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41%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43%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16%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12%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63%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25%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21%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72%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56%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44%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83%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17%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28%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72%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Ср.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17,7 %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14,4%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5% отличников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5% </a:t>
                      </a:r>
                      <a:r>
                        <a:rPr lang="ru-RU" sz="1400" b="1" dirty="0" smtClean="0"/>
                        <a:t>неуспевающих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6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1780</TotalTime>
  <Words>1606</Words>
  <Application>Microsoft Office PowerPoint</Application>
  <PresentationFormat>Экран (4:3)</PresentationFormat>
  <Paragraphs>232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Яркая</vt:lpstr>
      <vt:lpstr>Ясность</vt:lpstr>
      <vt:lpstr>Педсовет «Система работы школы с одаренными детьми»  декабрь, 2014</vt:lpstr>
      <vt:lpstr>Повестка   дня</vt:lpstr>
      <vt:lpstr>Презентация PowerPoint</vt:lpstr>
      <vt:lpstr>Презентация PowerPoint</vt:lpstr>
      <vt:lpstr>Презентация PowerPoint</vt:lpstr>
      <vt:lpstr>Презентация PowerPoint</vt:lpstr>
      <vt:lpstr>Существуют  две крайние точки зрения:</vt:lpstr>
      <vt:lpstr>Презентация PowerPoint</vt:lpstr>
      <vt:lpstr>Школьный срез</vt:lpstr>
      <vt:lpstr>Презентация PowerPoint</vt:lpstr>
      <vt:lpstr>Инструментальный аспект поведения одаренного ребенка может быть охарактеризован следующими признаками: </vt:lpstr>
      <vt:lpstr>Мотивационный аспект поведения одаренного ребенка характеризуется следующими признаками: </vt:lpstr>
      <vt:lpstr>Презентация PowerPoint</vt:lpstr>
      <vt:lpstr>Виды одарённости по критерию «Виды деятельности и обеспечивающие её сферы»</vt:lpstr>
      <vt:lpstr>Презентация PowerPoint</vt:lpstr>
      <vt:lpstr>Презентация PowerPoint</vt:lpstr>
      <vt:lpstr>Виды одаренности по критерию «широта проявления в различных ситуациях деятельности»</vt:lpstr>
      <vt:lpstr>Виды одаренности по критерию  “особенности возрастного  развития”: </vt:lpstr>
      <vt:lpstr>Виды одарённости по критерию «уровень достижений ребёнка» </vt:lpstr>
      <vt:lpstr>Презентация PowerPoint</vt:lpstr>
      <vt:lpstr>Цели и задачи школы  в работе с   одарённостью </vt:lpstr>
      <vt:lpstr>Презентация PowerPoint</vt:lpstr>
      <vt:lpstr>Презентация PowerPoint</vt:lpstr>
      <vt:lpstr>Презентация PowerPoint</vt:lpstr>
      <vt:lpstr>Презентация PowerPoint</vt:lpstr>
      <vt:lpstr>Целями работы учителей с одаренными детьми являются:</vt:lpstr>
      <vt:lpstr>Презентация PowerPoint</vt:lpstr>
      <vt:lpstr>Презентация PowerPoint</vt:lpstr>
      <vt:lpstr>Динамика участия в олимпиадах, конкурсах </vt:lpstr>
      <vt:lpstr>Научно – методические основы обновления  содержания работы с одаренными детьми</vt:lpstr>
      <vt:lpstr>Презентация PowerPoint</vt:lpstr>
      <vt:lpstr>Презентация PowerPoint</vt:lpstr>
      <vt:lpstr>Принципы обучения  одаренных детей  </vt:lpstr>
      <vt:lpstr>Презентация PowerPoint</vt:lpstr>
      <vt:lpstr>Презентация PowerPoint</vt:lpstr>
      <vt:lpstr>Презентация PowerPoint</vt:lpstr>
      <vt:lpstr>Проблема одаренности представляет собой комплексную проблему, в которой пересекаются интересы разных научных дисциплин. </vt:lpstr>
      <vt:lpstr>Проблемы:</vt:lpstr>
      <vt:lpstr>Презентация PowerPoint</vt:lpstr>
      <vt:lpstr>Презентация PowerPoint</vt:lpstr>
      <vt:lpstr>Решение педсовета: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Admin</cp:lastModifiedBy>
  <cp:revision>81</cp:revision>
  <dcterms:created xsi:type="dcterms:W3CDTF">2006-12-25T07:31:17Z</dcterms:created>
  <dcterms:modified xsi:type="dcterms:W3CDTF">2014-12-15T09:33:18Z</dcterms:modified>
</cp:coreProperties>
</file>