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77" r:id="rId7"/>
    <p:sldId id="278" r:id="rId8"/>
    <p:sldId id="267" r:id="rId9"/>
    <p:sldId id="261" r:id="rId10"/>
    <p:sldId id="262" r:id="rId11"/>
    <p:sldId id="263" r:id="rId12"/>
    <p:sldId id="273" r:id="rId13"/>
    <p:sldId id="274" r:id="rId14"/>
    <p:sldId id="276" r:id="rId15"/>
    <p:sldId id="27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16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16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838200"/>
            <a:ext cx="77724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63" r:id="rId6"/>
    <p:sldLayoutId id="2147483657" r:id="rId7"/>
    <p:sldLayoutId id="2147483664" r:id="rId8"/>
    <p:sldLayoutId id="2147483665" r:id="rId9"/>
    <p:sldLayoutId id="2147483656" r:id="rId10"/>
    <p:sldLayoutId id="2147483655" r:id="rId11"/>
    <p:sldLayoutId id="2147483654" r:id="rId12"/>
    <p:sldLayoutId id="214748365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429000"/>
            <a:ext cx="8382000" cy="1143000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Умножение десятичных дробей</a:t>
            </a: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066800" y="685800"/>
            <a:ext cx="7620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chemeClr val="bg1"/>
                </a:solidFill>
              </a:rPr>
              <a:t>Девиз урока: «Знания имей отличные</a:t>
            </a:r>
          </a:p>
          <a:p>
            <a:pPr>
              <a:spcBef>
                <a:spcPct val="50000"/>
              </a:spcBef>
            </a:pPr>
            <a:r>
              <a:rPr lang="ru-RU" sz="3200">
                <a:solidFill>
                  <a:schemeClr val="bg1"/>
                </a:solidFill>
              </a:rPr>
              <a:t>		 по теме дроби десятичные»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Списал…</a:t>
            </a:r>
          </a:p>
        </p:txBody>
      </p:sp>
      <p:pic>
        <p:nvPicPr>
          <p:cNvPr id="44034" name="Picture 5" descr="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8400"/>
            <a:ext cx="1857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6" descr="th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685800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79" name="Group 31"/>
          <p:cNvGraphicFramePr>
            <a:graphicFrameLocks noGrp="1"/>
          </p:cNvGraphicFramePr>
          <p:nvPr>
            <p:ph idx="1"/>
          </p:nvPr>
        </p:nvGraphicFramePr>
        <p:xfrm>
          <a:off x="2514600" y="2514600"/>
          <a:ext cx="5486400" cy="3200401"/>
        </p:xfrm>
        <a:graphic>
          <a:graphicData uri="http://schemas.openxmlformats.org/drawingml/2006/table">
            <a:tbl>
              <a:tblPr/>
              <a:tblGrid>
                <a:gridCol w="2590800"/>
                <a:gridCol w="28956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 * 0,011=     88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0,247 * 3=               741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 * 0,11=     88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2,47 * 0,03=            741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* 0,11=          88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24,7 * 0,3=              741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 * 1,1=         88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0,247 * 0,003=        741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0,008 * 0,11=      88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24,7 * 0,0003=        741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56" name="Picture 32" descr="th (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77215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35" name="Rectangle 263"/>
          <p:cNvSpPr>
            <a:spLocks noChangeArrowheads="1"/>
          </p:cNvSpPr>
          <p:nvPr/>
        </p:nvSpPr>
        <p:spPr bwMode="auto">
          <a:xfrm>
            <a:off x="838200" y="2057400"/>
            <a:ext cx="2871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0,8 * 0,011=    0,0088</a:t>
            </a:r>
          </a:p>
        </p:txBody>
      </p:sp>
      <p:sp>
        <p:nvSpPr>
          <p:cNvPr id="28936" name="Rectangle 264"/>
          <p:cNvSpPr>
            <a:spLocks noChangeArrowheads="1"/>
          </p:cNvSpPr>
          <p:nvPr/>
        </p:nvSpPr>
        <p:spPr bwMode="auto">
          <a:xfrm>
            <a:off x="990600" y="2590800"/>
            <a:ext cx="294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0,08 * 0,11=     0,0088</a:t>
            </a:r>
          </a:p>
        </p:txBody>
      </p:sp>
      <p:sp>
        <p:nvSpPr>
          <p:cNvPr id="28937" name="Rectangle 265"/>
          <p:cNvSpPr>
            <a:spLocks noChangeArrowheads="1"/>
          </p:cNvSpPr>
          <p:nvPr/>
        </p:nvSpPr>
        <p:spPr bwMode="auto">
          <a:xfrm>
            <a:off x="914400" y="3200400"/>
            <a:ext cx="2033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8 * 0,11=  0,88</a:t>
            </a:r>
          </a:p>
        </p:txBody>
      </p:sp>
      <p:sp>
        <p:nvSpPr>
          <p:cNvPr id="28939" name="Rectangle 267"/>
          <p:cNvSpPr>
            <a:spLocks noChangeArrowheads="1"/>
          </p:cNvSpPr>
          <p:nvPr/>
        </p:nvSpPr>
        <p:spPr bwMode="auto">
          <a:xfrm>
            <a:off x="838200" y="3733800"/>
            <a:ext cx="2109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0,8 * 1,1=  0,88</a:t>
            </a:r>
          </a:p>
        </p:txBody>
      </p:sp>
      <p:sp>
        <p:nvSpPr>
          <p:cNvPr id="28940" name="Rectangle 268"/>
          <p:cNvSpPr>
            <a:spLocks noChangeArrowheads="1"/>
          </p:cNvSpPr>
          <p:nvPr/>
        </p:nvSpPr>
        <p:spPr bwMode="auto">
          <a:xfrm>
            <a:off x="914400" y="4267200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0,008 * 0,11=  0,00088</a:t>
            </a:r>
          </a:p>
        </p:txBody>
      </p:sp>
      <p:sp>
        <p:nvSpPr>
          <p:cNvPr id="28992" name="Rectangle 320"/>
          <p:cNvSpPr>
            <a:spLocks noChangeArrowheads="1"/>
          </p:cNvSpPr>
          <p:nvPr/>
        </p:nvSpPr>
        <p:spPr bwMode="auto">
          <a:xfrm>
            <a:off x="5257800" y="2133600"/>
            <a:ext cx="233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0,247 * 3=  0,741</a:t>
            </a:r>
          </a:p>
        </p:txBody>
      </p:sp>
      <p:sp>
        <p:nvSpPr>
          <p:cNvPr id="28993" name="Rectangle 321"/>
          <p:cNvSpPr>
            <a:spLocks noChangeArrowheads="1"/>
          </p:cNvSpPr>
          <p:nvPr/>
        </p:nvSpPr>
        <p:spPr bwMode="auto">
          <a:xfrm>
            <a:off x="5257800" y="2590800"/>
            <a:ext cx="2719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2,47 * 0,03=  0,0741</a:t>
            </a:r>
          </a:p>
        </p:txBody>
      </p:sp>
      <p:sp>
        <p:nvSpPr>
          <p:cNvPr id="28994" name="Rectangle 322"/>
          <p:cNvSpPr>
            <a:spLocks noChangeArrowheads="1"/>
          </p:cNvSpPr>
          <p:nvPr/>
        </p:nvSpPr>
        <p:spPr bwMode="auto">
          <a:xfrm>
            <a:off x="5334000" y="3200400"/>
            <a:ext cx="233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24,7 * 0,3=   7,41</a:t>
            </a:r>
          </a:p>
        </p:txBody>
      </p:sp>
      <p:sp>
        <p:nvSpPr>
          <p:cNvPr id="28995" name="Rectangle 323"/>
          <p:cNvSpPr>
            <a:spLocks noChangeArrowheads="1"/>
          </p:cNvSpPr>
          <p:nvPr/>
        </p:nvSpPr>
        <p:spPr bwMode="auto">
          <a:xfrm>
            <a:off x="5410200" y="3886200"/>
            <a:ext cx="325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0,247 * 0,003= 0,000741</a:t>
            </a:r>
          </a:p>
        </p:txBody>
      </p:sp>
      <p:sp>
        <p:nvSpPr>
          <p:cNvPr id="28996" name="Rectangle 324"/>
          <p:cNvSpPr>
            <a:spLocks noChangeArrowheads="1"/>
          </p:cNvSpPr>
          <p:nvPr/>
        </p:nvSpPr>
        <p:spPr bwMode="auto">
          <a:xfrm>
            <a:off x="5181600" y="4419600"/>
            <a:ext cx="317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24,7 * 0,0003=  0,00741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8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8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36" grpId="0"/>
      <p:bldP spid="28937" grpId="0"/>
      <p:bldP spid="28939" grpId="0"/>
      <p:bldP spid="28940" grpId="0"/>
      <p:bldP spid="28992" grpId="0"/>
      <p:bldP spid="28993" grpId="0"/>
      <p:bldP spid="28994" grpId="0"/>
      <p:bldP spid="289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Физминутка </a:t>
            </a:r>
          </a:p>
        </p:txBody>
      </p:sp>
      <p:pic>
        <p:nvPicPr>
          <p:cNvPr id="46082" name="Picture 4" descr="J0076194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>
            <a:lum bright="-24000" contrast="18000"/>
          </a:blip>
          <a:srcRect/>
          <a:stretch>
            <a:fillRect/>
          </a:stretch>
        </p:blipFill>
        <p:spPr>
          <a:xfrm>
            <a:off x="1447800" y="2590800"/>
            <a:ext cx="1765300" cy="2819400"/>
          </a:xfrm>
        </p:spPr>
      </p:pic>
      <p:pic>
        <p:nvPicPr>
          <p:cNvPr id="46083" name="Picture 5" descr="J007619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514600"/>
            <a:ext cx="1854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Самостоятельная работа</a:t>
            </a:r>
          </a:p>
        </p:txBody>
      </p:sp>
      <p:pic>
        <p:nvPicPr>
          <p:cNvPr id="47106" name="Picture 4" descr="i_2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33289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5" descr="1191269027_c411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1828800"/>
            <a:ext cx="3502025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mtClean="0"/>
              <a:t>12,699</a:t>
            </a:r>
          </a:p>
          <a:p>
            <a:pPr marL="609600" indent="-609600">
              <a:buFontTx/>
              <a:buAutoNum type="arabicPeriod"/>
            </a:pPr>
            <a:r>
              <a:rPr lang="ru-RU" smtClean="0"/>
              <a:t>4,824</a:t>
            </a:r>
          </a:p>
          <a:p>
            <a:pPr marL="609600" indent="-609600">
              <a:buFontTx/>
              <a:buAutoNum type="arabicPeriod"/>
            </a:pPr>
            <a:r>
              <a:rPr lang="ru-RU" smtClean="0"/>
              <a:t>59,5</a:t>
            </a:r>
          </a:p>
          <a:p>
            <a:pPr marL="609600" indent="-609600">
              <a:buFontTx/>
              <a:buAutoNum type="arabicPeriod"/>
            </a:pPr>
            <a:r>
              <a:rPr lang="ru-RU" smtClean="0"/>
              <a:t>14,7685</a:t>
            </a:r>
          </a:p>
          <a:p>
            <a:pPr marL="609600" indent="-609600">
              <a:buFontTx/>
              <a:buAutoNum type="arabicPeriod"/>
            </a:pPr>
            <a:r>
              <a:rPr lang="ru-RU" smtClean="0"/>
              <a:t>19,08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задание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Повторить правила умножения десятичных дробей</a:t>
            </a:r>
          </a:p>
          <a:p>
            <a:r>
              <a:rPr lang="ru-RU" smtClean="0"/>
              <a:t>№1433,1432 (</a:t>
            </a:r>
            <a:r>
              <a:rPr lang="ru-RU" dirty="0" err="1" smtClean="0"/>
              <a:t>ж,з,и,к,л,м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Дополнительно №1424.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6962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Верю –не верю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Из двух десятичных дробей больше та, у которой целая часть больше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Чтобы умножить десятичную дробь на 10, 100, 1000,…нужно перенести запятую влево соответственно на 1,2,3,…знака.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12,02+10,5=22,07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23,148≈23,15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Верю –не верю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 startAt="5"/>
            </a:pPr>
            <a:r>
              <a:rPr lang="ru-RU" smtClean="0"/>
              <a:t>Чтобы умножить десятичную дробь на десятичную дробь, нужно записать дроби так, чтобы запятая была под запятой, выполнить умножение, а в результате – запятую поставить под запятыми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5"/>
            </a:pPr>
            <a:r>
              <a:rPr lang="ru-RU" smtClean="0"/>
              <a:t>151,32*10=15,132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5"/>
            </a:pPr>
            <a:r>
              <a:rPr lang="ru-RU" smtClean="0"/>
              <a:t>15см4мм=15,4см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Верю –не верю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 startAt="8"/>
            </a:pPr>
            <a:r>
              <a:rPr lang="ru-RU" smtClean="0"/>
              <a:t>Если у десятичной дроби справа после запятой приписать или убрать нули, получится дробь, равная исходной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8"/>
            </a:pPr>
            <a:r>
              <a:rPr lang="ru-RU" smtClean="0"/>
              <a:t>У десятичной дроби в дробной части на первом месте после запятой идёт разряд сотых.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8"/>
            </a:pPr>
            <a:r>
              <a:rPr lang="ru-RU" smtClean="0"/>
              <a:t>2,0987</a:t>
            </a:r>
            <a:r>
              <a:rPr lang="en-US" smtClean="0"/>
              <a:t>&gt;</a:t>
            </a:r>
            <a:r>
              <a:rPr lang="ru-RU" smtClean="0"/>
              <a:t>2,1897</a:t>
            </a:r>
            <a:endParaRPr lang="en-US" smtClean="0"/>
          </a:p>
          <a:p>
            <a:pPr marL="609600" indent="-609600">
              <a:lnSpc>
                <a:spcPct val="90000"/>
              </a:lnSpc>
            </a:pPr>
            <a:endParaRPr lang="ru-RU" smtClean="0"/>
          </a:p>
        </p:txBody>
      </p:sp>
      <p:sp>
        <p:nvSpPr>
          <p:cNvPr id="3073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0" y="0"/>
          <a:ext cx="438150" cy="390525"/>
        </p:xfrm>
        <a:graphic>
          <a:graphicData uri="http://schemas.openxmlformats.org/presentationml/2006/ole">
            <p:oleObj spid="_x0000_s30727" name="Формула" r:id="rId3" imgW="444307" imgH="393529" progId="Equation.3">
              <p:embed/>
            </p:oleObj>
          </a:graphicData>
        </a:graphic>
      </p:graphicFrame>
      <p:sp>
        <p:nvSpPr>
          <p:cNvPr id="30731" name="Rectangle 9"/>
          <p:cNvSpPr>
            <a:spLocks noChangeArrowheads="1"/>
          </p:cNvSpPr>
          <p:nvPr/>
        </p:nvSpPr>
        <p:spPr bwMode="auto">
          <a:xfrm>
            <a:off x="-34290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Верю –не верю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sz="4000" dirty="0" smtClean="0"/>
          </a:p>
          <a:p>
            <a:pPr algn="ctr">
              <a:buFontTx/>
              <a:buNone/>
            </a:pPr>
            <a:r>
              <a:rPr lang="ru-RU" sz="4000" dirty="0" smtClean="0"/>
              <a:t>ответы!!!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2057400"/>
          <a:ext cx="77724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вопроса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вопроса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парах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42910" y="2857494"/>
          <a:ext cx="7786742" cy="3413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299"/>
                <a:gridCol w="7042443"/>
              </a:tblGrid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№1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Увеличьте  в 0,3 раза число 47,7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№2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Вычислите  5,8*2,5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№3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Чему равна площадь прямоугольника со сторонами 3 см и 5,01 см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№4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Найдите значение выражения а*в, если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а=43,2;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в=0,8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№5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Найдите значение произведения 7418,2*0,2*0,01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57224" y="1928802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/>
                </a:solidFill>
              </a:rPr>
              <a:t>Выполните задания на карточках, записывая вычисления в тетрадь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парах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7772400" cy="2667000"/>
          </a:xfrm>
        </p:spPr>
        <p:txBody>
          <a:bodyPr/>
          <a:lstStyle/>
          <a:p>
            <a:r>
              <a:rPr lang="ru-RU" sz="2800" dirty="0" smtClean="0"/>
              <a:t>Найдите в таблице букву, соответствующую вашему ответу</a:t>
            </a:r>
          </a:p>
          <a:p>
            <a:r>
              <a:rPr lang="ru-RU" sz="2800" dirty="0" smtClean="0"/>
              <a:t>Впишите эту букву в нужные ячейки</a:t>
            </a:r>
          </a:p>
        </p:txBody>
      </p:sp>
      <p:graphicFrame>
        <p:nvGraphicFramePr>
          <p:cNvPr id="32828" name="Group 60"/>
          <p:cNvGraphicFramePr>
            <a:graphicFrameLocks noGrp="1"/>
          </p:cNvGraphicFramePr>
          <p:nvPr>
            <p:ph sz="half" idx="2"/>
          </p:nvPr>
        </p:nvGraphicFramePr>
        <p:xfrm>
          <a:off x="357158" y="3714752"/>
          <a:ext cx="8372476" cy="2071702"/>
        </p:xfrm>
        <a:graphic>
          <a:graphicData uri="http://schemas.openxmlformats.org/drawingml/2006/table">
            <a:tbl>
              <a:tblPr/>
              <a:tblGrid>
                <a:gridCol w="785818"/>
                <a:gridCol w="785818"/>
                <a:gridCol w="785818"/>
                <a:gridCol w="714380"/>
                <a:gridCol w="785818"/>
                <a:gridCol w="1071570"/>
                <a:gridCol w="933450"/>
                <a:gridCol w="959346"/>
                <a:gridCol w="852752"/>
                <a:gridCol w="697706"/>
              </a:tblGrid>
              <a:tr h="10358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ad Bold"/>
                        </a:rPr>
                        <a:t>Б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ad Bold"/>
                        </a:rPr>
                        <a:t>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ad Bold"/>
                        </a:rPr>
                        <a:t>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ad Bold"/>
                        </a:rPr>
                        <a:t>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ad Bold"/>
                        </a:rPr>
                        <a:t>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ad Bold"/>
                        </a:rPr>
                        <a:t>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ad Bold"/>
                        </a:rPr>
                        <a:t>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ad Bold"/>
                        </a:rPr>
                        <a:t>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ad Bold"/>
                        </a:rPr>
                        <a:t>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ad Bold"/>
                        </a:rPr>
                        <a:t>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8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ad Bold"/>
                        </a:rPr>
                        <a:t>35,86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ad Bold"/>
                        </a:rPr>
                        <a:t>14,31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ad Bold"/>
                        </a:rPr>
                        <a:t>15,03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ad Bold"/>
                        </a:rPr>
                        <a:t>14,5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ad Bold"/>
                        </a:rPr>
                        <a:t>49,59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ad Bold"/>
                        </a:rPr>
                        <a:t>14,8364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ad Bold"/>
                        </a:rPr>
                        <a:t>28,81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ad Bold"/>
                        </a:rPr>
                        <a:t>0,5264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ad Bold"/>
                        </a:rPr>
                        <a:t>34,56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ad Bold"/>
                        </a:rPr>
                        <a:t>8,65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828800"/>
            <a:ext cx="4724400" cy="46482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/>
              <a:t>		стал известен прежде всего своей книгой «</a:t>
            </a:r>
            <a:r>
              <a:rPr lang="ru-RU" sz="2800" i="1" smtClean="0"/>
              <a:t>Десятая</a:t>
            </a:r>
            <a:r>
              <a:rPr lang="ru-RU" sz="2800" smtClean="0"/>
              <a:t>», изданной на  фламандском </a:t>
            </a:r>
          </a:p>
          <a:p>
            <a:pPr>
              <a:buFontTx/>
              <a:buNone/>
            </a:pPr>
            <a:r>
              <a:rPr lang="ru-RU" sz="2800" smtClean="0"/>
              <a:t>   и французском языках в 1585 г. Именно после неё в Европе началось широкое использование десятичных дробей.  </a:t>
            </a:r>
          </a:p>
        </p:txBody>
      </p:sp>
      <p:pic>
        <p:nvPicPr>
          <p:cNvPr id="43010" name="Picture 4" descr="Simon-stev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14655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343400" y="990600"/>
            <a:ext cx="4324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</a:rPr>
              <a:t>Симон Стевин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урок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</Template>
  <TotalTime>0</TotalTime>
  <Words>380</Words>
  <Application>Microsoft Office PowerPoint</Application>
  <PresentationFormat>Экран (4:3)</PresentationFormat>
  <Paragraphs>116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урок</vt:lpstr>
      <vt:lpstr>Формула</vt:lpstr>
      <vt:lpstr>Умножение десятичных дробей</vt:lpstr>
      <vt:lpstr>Верю –не верю</vt:lpstr>
      <vt:lpstr>Верю –не верю</vt:lpstr>
      <vt:lpstr>Верю –не верю</vt:lpstr>
      <vt:lpstr>Верю –не верю</vt:lpstr>
      <vt:lpstr>Ответы</vt:lpstr>
      <vt:lpstr>Работа в парах</vt:lpstr>
      <vt:lpstr>Работа в парах</vt:lpstr>
      <vt:lpstr>Слайд 9</vt:lpstr>
      <vt:lpstr>Списал…</vt:lpstr>
      <vt:lpstr>Слайд 11</vt:lpstr>
      <vt:lpstr>Физминутка </vt:lpstr>
      <vt:lpstr>Самостоятельная работа</vt:lpstr>
      <vt:lpstr>Слайд 14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2015-03-16T10:32:44Z</dcterms:created>
  <dcterms:modified xsi:type="dcterms:W3CDTF">2015-03-17T07:32:03Z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TC103368119990</vt:lpwstr>
  </property>
</Properties>
</file>