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66" r:id="rId3"/>
    <p:sldId id="259" r:id="rId4"/>
    <p:sldId id="257" r:id="rId5"/>
    <p:sldId id="263" r:id="rId6"/>
    <p:sldId id="262" r:id="rId7"/>
    <p:sldId id="264" r:id="rId8"/>
    <p:sldId id="258" r:id="rId9"/>
    <p:sldId id="265" r:id="rId10"/>
    <p:sldId id="260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BE432-2121-4E5E-8F4A-0584A70A25E6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AFA21-0E85-4636-BFE5-8FF11D008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529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AFA21-0E85-4636-BFE5-8FF11D00806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516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AFA21-0E85-4636-BFE5-8FF11D00806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3497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AFA21-0E85-4636-BFE5-8FF11D00806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5832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images.yandex.ru/yandsearch?text=%D1%81%D1%82%D0%B5%D1%80%D0%BB%D1%8F%D0%B4%D1%8C&amp;img_url=http://www.objectiv.tv/news3/77755/photo_big.jpg&amp;pos=0&amp;rpt=simage&amp;lr=47&amp;noreask=1&amp;source=wiz" TargetMode="External"/><Relationship Id="rId4" Type="http://schemas.openxmlformats.org/officeDocument/2006/relationships/hyperlink" Target="http://images.yandex.ru/yandsearch?text=%D1%81%D1%82%D0%B5%D1%80%D0%BB%D1%8F%D0%B4%D1%8C&amp;img_url=http://www.aquaticcommunity.com/images/Freshwater/acipenser_ruthenus_1.jpg&amp;pos=3&amp;rpt=simage&amp;lr=47&amp;noreask=1&amp;source=wiz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1%D0%B8%D0%BE%D1%81%D1%84%D0%B5%D1%80%D0%B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lesprominform.ru/uploads/images/lpi69/img_0821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772400" cy="201622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Пути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 методы сохранения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б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иоразнообразия в Нижегородской области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4168" y="5157192"/>
            <a:ext cx="2696344" cy="141771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6064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и молодежной политики администрации  Воротынского района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МБОУ Воротынская средняя общеобразовательная школа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3501008"/>
            <a:ext cx="28083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Автор работы: 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Павлинова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Ксения,</a:t>
            </a:r>
          </a:p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Фомина Виктория -</a:t>
            </a:r>
          </a:p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7кл. МБОУ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Воротынская СОШ</a:t>
            </a:r>
          </a:p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Руководитель работы:</a:t>
            </a:r>
          </a:p>
          <a:p>
            <a:pPr>
              <a:defRPr/>
            </a:pP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Асташина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Нина Игоревна,</a:t>
            </a:r>
          </a:p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учитель биологии </a:t>
            </a:r>
          </a:p>
          <a:p>
            <a:pPr>
              <a:defRPr/>
            </a:pP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6021288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Воротынец -2013</a:t>
            </a:r>
            <a:endParaRPr lang="ru-RU" dirty="0" smtClean="0"/>
          </a:p>
        </p:txBody>
      </p:sp>
      <p:pic>
        <p:nvPicPr>
          <p:cNvPr id="8" name="Picture 2" descr="http://www.beresta.by/wp-content/uploads/2013/11/bris47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537" y="3212976"/>
            <a:ext cx="250792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upload.wikimedia.org/wikipedia/commons/thumb/e/e2/Alopex_lagopus_IMG_9019.JPG/800px-Alopex_lagopus_IMG_9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49080"/>
            <a:ext cx="2520280" cy="168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83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4464496" cy="532859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5100" dirty="0" smtClean="0"/>
              <a:t> </a:t>
            </a:r>
            <a:r>
              <a:rPr lang="ru-RU" sz="7000" dirty="0" smtClean="0"/>
              <a:t>Биоразнообразие </a:t>
            </a:r>
            <a:r>
              <a:rPr lang="ru-RU" sz="7000" dirty="0"/>
              <a:t>нельзя сохранить, оставив лишь ≪острова≫ нетронутой </a:t>
            </a:r>
            <a:r>
              <a:rPr lang="ru-RU" sz="7000" dirty="0" smtClean="0"/>
              <a:t>дикой природы</a:t>
            </a:r>
            <a:r>
              <a:rPr lang="ru-RU" sz="7000" dirty="0"/>
              <a:t>. Природный каркас будет существовать, если сохраняться </a:t>
            </a:r>
            <a:r>
              <a:rPr lang="ru-RU" sz="7000" dirty="0" smtClean="0"/>
              <a:t>экологические связи </a:t>
            </a:r>
            <a:r>
              <a:rPr lang="ru-RU" sz="7000" dirty="0"/>
              <a:t>между ключевыми природными территориями</a:t>
            </a:r>
            <a:r>
              <a:rPr lang="ru-RU" sz="7000" dirty="0" smtClean="0"/>
              <a:t>.</a:t>
            </a:r>
          </a:p>
          <a:p>
            <a:pPr marL="0" indent="0">
              <a:buNone/>
            </a:pPr>
            <a:endParaRPr lang="ru-RU" sz="7000" dirty="0" smtClean="0"/>
          </a:p>
          <a:p>
            <a:pPr marL="0" indent="0">
              <a:buNone/>
            </a:pPr>
            <a:r>
              <a:rPr lang="ru-RU" sz="7000" dirty="0" smtClean="0"/>
              <a:t> Человеку </a:t>
            </a:r>
            <a:r>
              <a:rPr lang="ru-RU" sz="7000" dirty="0"/>
              <a:t>и его соседям по планете нужно одно - здоровая </a:t>
            </a:r>
            <a:r>
              <a:rPr lang="ru-RU" sz="7000" dirty="0" smtClean="0"/>
              <a:t>среда обитания</a:t>
            </a:r>
            <a:r>
              <a:rPr lang="ru-RU" sz="7000" dirty="0"/>
              <a:t>. Ее поддержание - главная задача человечества. Успех </a:t>
            </a:r>
            <a:r>
              <a:rPr lang="ru-RU" sz="7000" dirty="0" smtClean="0"/>
              <a:t>ее решения </a:t>
            </a:r>
            <a:r>
              <a:rPr lang="ru-RU" sz="7000" dirty="0"/>
              <a:t>зависит не столько от правительств разных стран, сколько </a:t>
            </a:r>
            <a:r>
              <a:rPr lang="ru-RU" sz="7000" dirty="0" smtClean="0"/>
              <a:t>от усилий </a:t>
            </a:r>
            <a:r>
              <a:rPr lang="ru-RU" sz="7000" dirty="0"/>
              <a:t>каждого человека.</a:t>
            </a:r>
            <a:endParaRPr lang="ru-RU" sz="7000" dirty="0">
              <a:latin typeface="Times-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4330824" cy="1252728"/>
          </a:xfrm>
        </p:spPr>
        <p:txBody>
          <a:bodyPr/>
          <a:lstStyle/>
          <a:p>
            <a:r>
              <a:rPr lang="ru-RU" sz="3600" dirty="0" smtClean="0"/>
              <a:t>Заключение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4" name="Picture 4" descr="http://img01.chitalnya.ru/upload2/493/4979772153310477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5725" y="692696"/>
            <a:ext cx="3990975" cy="560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576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51459" y="2708920"/>
            <a:ext cx="7408333" cy="3450696"/>
          </a:xfrm>
        </p:spPr>
        <p:txBody>
          <a:bodyPr>
            <a:normAutofit/>
          </a:bodyPr>
          <a:lstStyle/>
          <a:p>
            <a:r>
              <a:rPr lang="en-US" sz="1400" dirty="0"/>
              <a:t>http://ru.wikipedia.org/wiki/%C1%E8%EE%F0%E0%E7%ED%EE%EE%E1%F0%E0%E7%E8%E5</a:t>
            </a:r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Используемая литература: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105835"/>
            <a:ext cx="68407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*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http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://www.dront.ru/old/lr/%C0%CD%C0%CB%C8%C7/lr-analis-gl5.ru.html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5370" y="3475167"/>
            <a:ext cx="61024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*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http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://www.uic.unn.ru/dront/lr-strateg.ru.html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8343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72819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dirty="0" smtClean="0"/>
              <a:t>Пути и методы сохранения </a:t>
            </a:r>
            <a:r>
              <a:rPr lang="ru-RU" dirty="0"/>
              <a:t>б</a:t>
            </a:r>
            <a:r>
              <a:rPr lang="ru-RU" dirty="0" smtClean="0"/>
              <a:t>иоразнообразия в Нижегородской области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4168" y="5157192"/>
            <a:ext cx="2696344" cy="141771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http://www.beresta.by/wp-content/uploads/2013/11/bris47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8109" y="2420889"/>
            <a:ext cx="2621924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e/e2/Alopex_lagopus_IMG_9019.JPG/800px-Alopex_lagopus_IMG_9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09120"/>
            <a:ext cx="2880320" cy="19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83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9"/>
            <a:ext cx="8424936" cy="35283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err="1" smtClean="0">
                <a:latin typeface="+mj-lt"/>
              </a:rPr>
              <a:t>Биоразнообра́зие</a:t>
            </a:r>
            <a:r>
              <a:rPr lang="ru-RU" sz="2800" dirty="0" smtClean="0">
                <a:latin typeface="+mj-lt"/>
              </a:rPr>
              <a:t>  (</a:t>
            </a:r>
            <a:r>
              <a:rPr lang="ru-RU" sz="2800" b="1" dirty="0" err="1" smtClean="0">
                <a:latin typeface="+mj-lt"/>
              </a:rPr>
              <a:t>биологи́ческое</a:t>
            </a:r>
            <a:r>
              <a:rPr lang="ru-RU" sz="2800" b="1" dirty="0" smtClean="0">
                <a:latin typeface="+mj-lt"/>
              </a:rPr>
              <a:t> </a:t>
            </a:r>
            <a:r>
              <a:rPr lang="ru-RU" sz="2800" b="1" dirty="0" err="1" smtClean="0">
                <a:latin typeface="+mj-lt"/>
              </a:rPr>
              <a:t>разнообра́зие</a:t>
            </a:r>
            <a:r>
              <a:rPr lang="ru-RU" sz="2800" dirty="0" smtClean="0">
                <a:latin typeface="+mj-lt"/>
              </a:rPr>
              <a:t>)</a:t>
            </a:r>
            <a:r>
              <a:rPr lang="ru-RU" dirty="0" smtClean="0">
                <a:latin typeface="+mj-lt"/>
              </a:rPr>
              <a:t> — </a:t>
            </a:r>
            <a:r>
              <a:rPr lang="ru-RU" dirty="0">
                <a:latin typeface="+mj-lt"/>
              </a:rPr>
              <a:t>разнообразие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жизни </a:t>
            </a:r>
            <a:r>
              <a:rPr lang="ru-RU" dirty="0" smtClean="0">
                <a:latin typeface="+mj-lt"/>
              </a:rPr>
              <a:t>во </a:t>
            </a:r>
            <a:r>
              <a:rPr lang="ru-RU" dirty="0">
                <a:latin typeface="+mj-lt"/>
              </a:rPr>
              <a:t>всех её проявлениях. Также под биоразнообразием понимают разнообразие на трёх уровнях организации: </a:t>
            </a:r>
          </a:p>
          <a:p>
            <a:pPr marL="0" indent="0" algn="ctr">
              <a:buNone/>
            </a:pPr>
            <a:r>
              <a:rPr lang="ru-RU" dirty="0" smtClean="0">
                <a:latin typeface="+mj-lt"/>
              </a:rPr>
              <a:t>      -генетическое разнообразие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,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-видовое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разнообразие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,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        -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экосистемное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разнообразие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050" name="Picture 2" descr="http://www.biodiversitytrail.org/img/Photos/orange_sulphu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59088"/>
            <a:ext cx="4032448" cy="302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://dront.ru/images/gallery/009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4176464" cy="309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3407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9949" y="2356123"/>
            <a:ext cx="1714500" cy="128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9949" y="4365104"/>
            <a:ext cx="1714500" cy="128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435" y="1234133"/>
            <a:ext cx="8229997" cy="5244007"/>
          </a:xfrm>
          <a:noFill/>
        </p:spPr>
        <p:txBody>
          <a:bodyPr>
            <a:normAutofit fontScale="92500"/>
          </a:bodyPr>
          <a:lstStyle/>
          <a:p>
            <a:pPr marL="301943" lvl="1" indent="0">
              <a:buNone/>
            </a:pPr>
            <a:r>
              <a:rPr lang="ru-RU" dirty="0" smtClean="0">
                <a:latin typeface="+mj-lt"/>
                <a:ea typeface="Times New Roman"/>
              </a:rPr>
              <a:t>В </a:t>
            </a:r>
            <a:r>
              <a:rPr lang="ru-RU" dirty="0">
                <a:latin typeface="+mj-lt"/>
                <a:ea typeface="Times New Roman"/>
              </a:rPr>
              <a:t>последние 300 лет по вине людей процесс вымирания видов резко </a:t>
            </a:r>
            <a:r>
              <a:rPr lang="ru-RU" dirty="0" smtClean="0">
                <a:latin typeface="+mj-lt"/>
                <a:ea typeface="Times New Roman"/>
              </a:rPr>
              <a:t>ускорился. По </a:t>
            </a:r>
            <a:r>
              <a:rPr lang="ru-RU" dirty="0">
                <a:latin typeface="+mj-lt"/>
                <a:ea typeface="Times New Roman"/>
              </a:rPr>
              <a:t>оценкам Международного союза </a:t>
            </a:r>
            <a:r>
              <a:rPr lang="ru-RU" dirty="0" smtClean="0">
                <a:latin typeface="+mj-lt"/>
                <a:ea typeface="Times New Roman"/>
              </a:rPr>
              <a:t>охраны животных </a:t>
            </a:r>
            <a:r>
              <a:rPr lang="ru-RU" dirty="0">
                <a:latin typeface="+mj-lt"/>
                <a:ea typeface="Times New Roman"/>
              </a:rPr>
              <a:t>в настоящее время опасность полного исчезновения </a:t>
            </a:r>
            <a:r>
              <a:rPr lang="ru-RU" dirty="0" smtClean="0">
                <a:latin typeface="+mj-lt"/>
                <a:ea typeface="Times New Roman"/>
              </a:rPr>
              <a:t>угрожает :  </a:t>
            </a:r>
          </a:p>
          <a:p>
            <a:pPr marL="301943" lvl="1" indent="0">
              <a:buNone/>
            </a:pPr>
            <a:r>
              <a:rPr lang="ru-RU" sz="2600" dirty="0">
                <a:latin typeface="+mj-lt"/>
                <a:ea typeface="Times New Roman"/>
              </a:rPr>
              <a:t> </a:t>
            </a:r>
            <a:r>
              <a:rPr lang="ru-RU" sz="2600" dirty="0" smtClean="0">
                <a:latin typeface="+mj-lt"/>
                <a:ea typeface="Times New Roman"/>
              </a:rPr>
              <a:t>       </a:t>
            </a:r>
            <a:r>
              <a:rPr lang="ru-RU" sz="2600" b="1" dirty="0" smtClean="0">
                <a:solidFill>
                  <a:srgbClr val="C00000"/>
                </a:solidFill>
                <a:latin typeface="+mj-lt"/>
                <a:ea typeface="Times New Roman"/>
              </a:rPr>
              <a:t>-25</a:t>
            </a:r>
            <a:r>
              <a:rPr lang="ru-RU" sz="2600" b="1" dirty="0">
                <a:solidFill>
                  <a:srgbClr val="C00000"/>
                </a:solidFill>
                <a:latin typeface="+mj-lt"/>
                <a:ea typeface="Times New Roman"/>
              </a:rPr>
              <a:t>%  всех видов млекопитающих, </a:t>
            </a:r>
            <a:endParaRPr lang="ru-RU" sz="2800" b="1" dirty="0">
              <a:solidFill>
                <a:srgbClr val="C00000"/>
              </a:solidFill>
              <a:latin typeface="+mj-lt"/>
              <a:hlinkClick r:id="rId4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+mj-lt"/>
                <a:ea typeface="Times New Roman"/>
              </a:rPr>
              <a:t>             -11</a:t>
            </a:r>
            <a:r>
              <a:rPr lang="ru-RU" sz="2600" b="1" dirty="0">
                <a:solidFill>
                  <a:srgbClr val="C00000"/>
                </a:solidFill>
                <a:latin typeface="+mj-lt"/>
                <a:ea typeface="Times New Roman"/>
              </a:rPr>
              <a:t>% всех видов птиц</a:t>
            </a:r>
            <a:r>
              <a:rPr lang="ru-RU" sz="2600" b="1" dirty="0" smtClean="0">
                <a:solidFill>
                  <a:srgbClr val="C00000"/>
                </a:solidFill>
                <a:latin typeface="+mj-lt"/>
                <a:ea typeface="Times New Roman"/>
              </a:rPr>
              <a:t>,</a:t>
            </a:r>
            <a:endParaRPr lang="ru-RU" b="1" dirty="0" smtClean="0">
              <a:solidFill>
                <a:srgbClr val="C00000"/>
              </a:solidFill>
              <a:latin typeface="+mj-lt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C00000"/>
                </a:solidFill>
                <a:latin typeface="+mj-lt"/>
                <a:ea typeface="Times New Roman"/>
              </a:rPr>
              <a:t>               -25</a:t>
            </a:r>
            <a:r>
              <a:rPr lang="ru-RU" b="1" dirty="0">
                <a:solidFill>
                  <a:srgbClr val="C00000"/>
                </a:solidFill>
                <a:latin typeface="+mj-lt"/>
                <a:ea typeface="Times New Roman"/>
              </a:rPr>
              <a:t>% всех видов амфибий </a:t>
            </a:r>
            <a:endParaRPr lang="ru-RU" b="1" dirty="0" smtClean="0">
              <a:solidFill>
                <a:srgbClr val="C00000"/>
              </a:solidFill>
              <a:latin typeface="+mj-lt"/>
              <a:ea typeface="Times New Roman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+mj-lt"/>
                <a:ea typeface="Times New Roman"/>
              </a:rPr>
              <a:t>               -34</a:t>
            </a:r>
            <a:r>
              <a:rPr lang="ru-RU" b="1" dirty="0">
                <a:solidFill>
                  <a:srgbClr val="C00000"/>
                </a:solidFill>
                <a:latin typeface="+mj-lt"/>
                <a:ea typeface="Times New Roman"/>
              </a:rPr>
              <a:t>% всех </a:t>
            </a:r>
            <a:r>
              <a:rPr lang="ru-RU" b="1" dirty="0" smtClean="0">
                <a:solidFill>
                  <a:srgbClr val="C00000"/>
                </a:solidFill>
                <a:latin typeface="+mj-lt"/>
                <a:ea typeface="Times New Roman"/>
              </a:rPr>
              <a:t>видов рыб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.</a:t>
            </a:r>
            <a:endParaRPr lang="ru-RU" b="1" dirty="0">
              <a:solidFill>
                <a:srgbClr val="C00000"/>
              </a:solidFill>
              <a:hlinkClick r:id="rId5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ea typeface="Times New Roman"/>
              </a:rPr>
              <a:t>Такое положение негативно сказывается </a:t>
            </a:r>
            <a:endParaRPr lang="ru-RU" dirty="0" smtClean="0"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ea typeface="Times New Roman"/>
              </a:rPr>
              <a:t>на </a:t>
            </a:r>
            <a:r>
              <a:rPr lang="ru-RU" dirty="0">
                <a:ea typeface="Times New Roman"/>
              </a:rPr>
              <a:t>стабильности экосистем, ведь чем </a:t>
            </a:r>
            <a:r>
              <a:rPr lang="ru-RU" dirty="0" smtClean="0">
                <a:ea typeface="Times New Roman"/>
              </a:rPr>
              <a:t>выше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ea typeface="Times New Roman"/>
              </a:rPr>
              <a:t> </a:t>
            </a:r>
            <a:r>
              <a:rPr lang="ru-RU" dirty="0">
                <a:ea typeface="Times New Roman"/>
              </a:rPr>
              <a:t>биоразнообразие, тем больше </a:t>
            </a:r>
            <a:endParaRPr lang="ru-RU" dirty="0" smtClean="0"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ea typeface="Times New Roman"/>
              </a:rPr>
              <a:t>взаимосвязаны </a:t>
            </a:r>
            <a:r>
              <a:rPr lang="ru-RU" dirty="0">
                <a:ea typeface="Times New Roman"/>
              </a:rPr>
              <a:t>элементы экосистемы</a:t>
            </a:r>
            <a:r>
              <a:rPr lang="ru-RU" dirty="0" smtClean="0">
                <a:ea typeface="Times New Roman"/>
              </a:rPr>
              <a:t>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ea typeface="Times New Roman"/>
              </a:rPr>
              <a:t> </a:t>
            </a:r>
            <a:r>
              <a:rPr lang="ru-RU" dirty="0">
                <a:ea typeface="Times New Roman"/>
              </a:rPr>
              <a:t>А стабильность экосистем крайне </a:t>
            </a:r>
            <a:r>
              <a:rPr lang="ru-RU" dirty="0" smtClean="0">
                <a:ea typeface="Times New Roman"/>
              </a:rPr>
              <a:t>важна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ea typeface="Times New Roman"/>
              </a:rPr>
              <a:t> </a:t>
            </a:r>
            <a:r>
              <a:rPr lang="ru-RU" dirty="0">
                <a:ea typeface="Times New Roman"/>
              </a:rPr>
              <a:t>для </a:t>
            </a:r>
            <a:r>
              <a:rPr lang="ru-RU" dirty="0" err="1">
                <a:ea typeface="Times New Roman"/>
              </a:rPr>
              <a:t>жизнидеятельности</a:t>
            </a:r>
            <a:r>
              <a:rPr lang="ru-RU" dirty="0">
                <a:ea typeface="Times New Roman"/>
              </a:rPr>
              <a:t> </a:t>
            </a:r>
            <a:r>
              <a:rPr lang="ru-RU" dirty="0" smtClean="0">
                <a:ea typeface="Times New Roman"/>
              </a:rPr>
              <a:t>человека.</a:t>
            </a:r>
            <a:endParaRPr lang="ru-RU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ru-RU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63272" cy="108012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Влияние человека на биоразнообразие </a:t>
            </a:r>
            <a:br>
              <a:rPr lang="ru-RU" sz="3600" dirty="0" smtClean="0"/>
            </a:br>
            <a:r>
              <a:rPr lang="ru-RU" sz="3600" dirty="0" smtClean="0"/>
              <a:t>в природе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1597" y="5373216"/>
            <a:ext cx="1658614" cy="1104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524" y="3212976"/>
            <a:ext cx="1520759" cy="164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Дуга 3"/>
          <p:cNvSpPr/>
          <p:nvPr/>
        </p:nvSpPr>
        <p:spPr>
          <a:xfrm>
            <a:off x="3347864" y="116632"/>
            <a:ext cx="45719" cy="72008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22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1556792"/>
            <a:ext cx="3672407" cy="50425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Состояние </a:t>
            </a:r>
            <a:r>
              <a:rPr lang="ru-RU" dirty="0"/>
              <a:t>биоразнообразия Нижегородской области </a:t>
            </a:r>
            <a:r>
              <a:rPr lang="ru-RU" dirty="0" smtClean="0"/>
              <a:t>в </a:t>
            </a:r>
            <a:r>
              <a:rPr lang="ru-RU" dirty="0"/>
              <a:t>настоящее время </a:t>
            </a:r>
            <a:r>
              <a:rPr lang="ru-RU" dirty="0" smtClean="0"/>
              <a:t>является </a:t>
            </a:r>
            <a:r>
              <a:rPr lang="ru-RU" dirty="0"/>
              <a:t>остро критическим и вызывает серьезные опасения. Быстрыми темпами идет обеднение биологического разнообразия. Существенно нарушено большинство коренных типов природных сообществ </a:t>
            </a:r>
            <a:r>
              <a:rPr lang="ru-RU" dirty="0" smtClean="0"/>
              <a:t>области.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024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Биоразнообразие </a:t>
            </a:r>
            <a:r>
              <a:rPr lang="ru-RU" dirty="0"/>
              <a:t>Нижегородской области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6372" y="1556792"/>
            <a:ext cx="3527967" cy="264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im4-tub-ru.yandex.net/i?id=109272098-37-72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12976"/>
            <a:ext cx="2190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16" y="4522064"/>
            <a:ext cx="4104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Редкими </a:t>
            </a:r>
            <a:r>
              <a:rPr lang="ru-RU" sz="2400" b="1" dirty="0">
                <a:solidFill>
                  <a:srgbClr val="C00000"/>
                </a:solidFill>
              </a:rPr>
              <a:t>являются 30% видов наземных позвоночных животных и 20% высших растений Нижегородской области.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294482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628800"/>
            <a:ext cx="8496943" cy="51125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Предотвращение </a:t>
            </a:r>
            <a:r>
              <a:rPr lang="ru-RU" dirty="0"/>
              <a:t>дальнейшего сокращения </a:t>
            </a:r>
            <a:r>
              <a:rPr lang="ru-RU" dirty="0" smtClean="0"/>
              <a:t> </a:t>
            </a:r>
            <a:r>
              <a:rPr lang="ru-RU" dirty="0"/>
              <a:t>видового богатства, сохранение природного и культурного наследия.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Восстановление утраченного разнообразия, разрушенных природных сообществ и уничтоженных видов.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Оптимизация взаимоотношений человека и живой природы на хозяйственно освоенных и интенсивно используемых человеком территориях.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Обеспечение учета интересов сохранения биоразнообразия во всех секторах хозяйственной деятельности.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Изменение менталитета </a:t>
            </a:r>
            <a:r>
              <a:rPr lang="ru-RU" dirty="0" smtClean="0"/>
              <a:t>общества  </a:t>
            </a:r>
            <a:r>
              <a:rPr lang="ru-RU" dirty="0"/>
              <a:t>на сохранение биоразнообразия здесь и сейчас 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252728"/>
          </a:xfrm>
        </p:spPr>
        <p:txBody>
          <a:bodyPr>
            <a:normAutofit/>
          </a:bodyPr>
          <a:lstStyle/>
          <a:p>
            <a:r>
              <a:rPr lang="ru-RU" sz="3200" b="1" dirty="0"/>
              <a:t>Основные приоритеты в сфере охраны биоразнообразия Нижегородской области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489393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412776"/>
            <a:ext cx="8308445" cy="511256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b="1" dirty="0"/>
              <a:t>Экономическая </a:t>
            </a:r>
            <a:r>
              <a:rPr lang="ru-RU" dirty="0"/>
              <a:t>— включение биоразнообразия в макроэкономические показатели страны; потенциальные экономические доходы от биоразнообразия, в их числе: прямые (медицина, сырьё и материалы для селекции и фармации и т. д.), и косвенные (экотуризм), а также издержки — восстановление разрушенного биоразнообразия.</a:t>
            </a:r>
          </a:p>
          <a:p>
            <a:pPr lvl="0"/>
            <a:r>
              <a:rPr lang="ru-RU" b="1" dirty="0"/>
              <a:t>Управленческая </a:t>
            </a:r>
            <a:r>
              <a:rPr lang="ru-RU" dirty="0"/>
              <a:t>— создание сотрудничества путём вовлечения в совместную деятельность государственных и коммерческих учреждений, армии и флота, негосударственных объединений, местного населения и всей общественности.</a:t>
            </a:r>
          </a:p>
          <a:p>
            <a:pPr lvl="0"/>
            <a:r>
              <a:rPr lang="ru-RU" b="1" dirty="0"/>
              <a:t>Юридическая </a:t>
            </a:r>
            <a:r>
              <a:rPr lang="ru-RU" dirty="0"/>
              <a:t>— включение определений и понятий, связанных с биоразнообразием, во все соответствующие законодательные нормы, создание правовой поддержки сохранения биоразнообразия.</a:t>
            </a:r>
          </a:p>
          <a:p>
            <a:pPr lvl="0"/>
            <a:r>
              <a:rPr lang="ru-RU" b="1" dirty="0"/>
              <a:t>Научная </a:t>
            </a:r>
            <a:r>
              <a:rPr lang="ru-RU" dirty="0"/>
              <a:t>— формализация процедур принятия решений, поиск индикаторов биоразнообразия, составление кадастров биоразнообразия, организация мониторинга.</a:t>
            </a:r>
          </a:p>
          <a:p>
            <a:pPr lvl="0"/>
            <a:r>
              <a:rPr lang="ru-RU" b="1" dirty="0"/>
              <a:t>Эколого-просветительская </a:t>
            </a:r>
            <a:r>
              <a:rPr lang="ru-RU" dirty="0"/>
              <a:t>— экологическое образование населения, распространение идей охраны биоразнообразия, как важнейшей составляющей части </a:t>
            </a:r>
            <a:r>
              <a:rPr lang="ru-RU" u="sng" dirty="0">
                <a:hlinkClick r:id="rId2" tooltip="Биосфера"/>
              </a:rPr>
              <a:t>Биосферы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Задачи </a:t>
            </a:r>
            <a:r>
              <a:rPr lang="ru-RU" sz="4000" b="1" dirty="0"/>
              <a:t>в сфере охраны биоразнообразия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4908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3026" y="404664"/>
            <a:ext cx="5039454" cy="357160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b="1" dirty="0">
                <a:solidFill>
                  <a:schemeClr val="bg1"/>
                </a:solidFill>
              </a:rPr>
              <a:t>В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>
                <a:solidFill>
                  <a:schemeClr val="bg1"/>
                </a:solidFill>
              </a:rPr>
              <a:t>настоящее время </a:t>
            </a:r>
            <a:r>
              <a:rPr lang="ru-RU" sz="4000" b="1" dirty="0" smtClean="0">
                <a:solidFill>
                  <a:schemeClr val="bg1"/>
                </a:solidFill>
              </a:rPr>
              <a:t>в Нижегородской     области имеются  Отдельные Охраняемые  Природные Территории  </a:t>
            </a:r>
            <a:r>
              <a:rPr lang="ru-RU" sz="4000" b="1" dirty="0">
                <a:solidFill>
                  <a:schemeClr val="bg1"/>
                </a:solidFill>
              </a:rPr>
              <a:t>трех категорий:</a:t>
            </a:r>
          </a:p>
          <a:p>
            <a:pPr marL="0" indent="0">
              <a:buNone/>
            </a:pPr>
            <a:r>
              <a:rPr lang="ru-RU" sz="3200" b="1" dirty="0" smtClean="0"/>
              <a:t>        </a:t>
            </a:r>
          </a:p>
          <a:p>
            <a:pPr marL="0" indent="0">
              <a:buNone/>
            </a:pPr>
            <a:r>
              <a:rPr lang="ru-RU" sz="3200" b="1" dirty="0"/>
              <a:t> </a:t>
            </a:r>
            <a:r>
              <a:rPr lang="ru-RU" sz="3200" b="1" dirty="0" smtClean="0"/>
              <a:t>            </a:t>
            </a:r>
            <a:r>
              <a:rPr lang="ru-RU" sz="3600" b="1" dirty="0" smtClean="0"/>
              <a:t>1</a:t>
            </a:r>
            <a:r>
              <a:rPr lang="ru-RU" sz="3600" b="1" dirty="0"/>
              <a:t>.      Государственные природные </a:t>
            </a:r>
            <a:r>
              <a:rPr lang="ru-RU" sz="3600" b="1" dirty="0" smtClean="0"/>
              <a:t>     	заповедники </a:t>
            </a:r>
            <a:r>
              <a:rPr lang="ru-RU" sz="3600" b="1" dirty="0"/>
              <a:t>- 1, S=46,9 тыс. га</a:t>
            </a:r>
          </a:p>
          <a:p>
            <a:pPr marL="0" indent="0">
              <a:buNone/>
            </a:pPr>
            <a:r>
              <a:rPr lang="ru-RU" sz="3600" b="1" dirty="0" smtClean="0"/>
              <a:t>           2</a:t>
            </a:r>
            <a:r>
              <a:rPr lang="ru-RU" sz="3600" b="1" dirty="0"/>
              <a:t>.      Государственные природные </a:t>
            </a:r>
            <a:r>
              <a:rPr lang="ru-RU" sz="3600" b="1" dirty="0" smtClean="0"/>
              <a:t> 	заказники </a:t>
            </a:r>
            <a:r>
              <a:rPr lang="ru-RU" sz="3600" b="1" dirty="0"/>
              <a:t>областного значения:</a:t>
            </a:r>
          </a:p>
          <a:p>
            <a:pPr marL="0" indent="0">
              <a:buNone/>
            </a:pPr>
            <a:r>
              <a:rPr lang="ru-RU" sz="3600" b="1" dirty="0"/>
              <a:t>  	</a:t>
            </a:r>
            <a:r>
              <a:rPr lang="ru-RU" sz="3600" b="1" dirty="0" smtClean="0"/>
              <a:t> - </a:t>
            </a:r>
            <a:r>
              <a:rPr lang="ru-RU" sz="3600" b="1" dirty="0"/>
              <a:t>охотничьи -9, S=l92,35 тыс. га </a:t>
            </a:r>
          </a:p>
          <a:p>
            <a:pPr marL="0" indent="0">
              <a:buNone/>
            </a:pPr>
            <a:r>
              <a:rPr lang="ru-RU" sz="3600" b="1" dirty="0"/>
              <a:t> </a:t>
            </a:r>
            <a:r>
              <a:rPr lang="ru-RU" sz="3600" b="1" dirty="0" smtClean="0"/>
              <a:t>	  - </a:t>
            </a:r>
            <a:r>
              <a:rPr lang="ru-RU" sz="3600" b="1" dirty="0"/>
              <a:t>орнитологические - 1, S=2,12тыс. </a:t>
            </a:r>
            <a:r>
              <a:rPr lang="ru-RU" sz="3600" b="1" dirty="0" smtClean="0"/>
              <a:t>	</a:t>
            </a:r>
            <a:r>
              <a:rPr lang="ru-RU" sz="3600" b="1" dirty="0"/>
              <a:t>  -  комплексные - 8, S=101,86 тыс. </a:t>
            </a:r>
            <a:r>
              <a:rPr lang="ru-RU" sz="3600" b="1" dirty="0" smtClean="0"/>
              <a:t>га</a:t>
            </a:r>
            <a:endParaRPr lang="ru-RU" sz="36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2674640" cy="2103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21088"/>
            <a:ext cx="4033234" cy="233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 descr="http://static.eva.ru/eva/400000-410000/406724/do/1_51938118260708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30930"/>
            <a:ext cx="3457490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3645024"/>
            <a:ext cx="43204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000" b="1" dirty="0" smtClean="0">
                <a:solidFill>
                  <a:srgbClr val="073E87"/>
                </a:solidFill>
              </a:rPr>
              <a:t>3. </a:t>
            </a:r>
            <a:r>
              <a:rPr lang="ru-RU" sz="2000" b="1" dirty="0">
                <a:solidFill>
                  <a:srgbClr val="073E87"/>
                </a:solidFill>
              </a:rPr>
              <a:t>Памятники природы областного значения-393, S=155,18 </a:t>
            </a:r>
            <a:r>
              <a:rPr lang="ru-RU" sz="2000" b="1" dirty="0" err="1">
                <a:solidFill>
                  <a:srgbClr val="073E87"/>
                </a:solidFill>
              </a:rPr>
              <a:t>тыс.га</a:t>
            </a:r>
            <a:r>
              <a:rPr lang="ru-RU" sz="2000" b="1" dirty="0">
                <a:solidFill>
                  <a:srgbClr val="073E87"/>
                </a:solidFill>
              </a:rPr>
              <a:t>.</a:t>
            </a:r>
            <a:br>
              <a:rPr lang="ru-RU" sz="2000" b="1" dirty="0">
                <a:solidFill>
                  <a:srgbClr val="073E87"/>
                </a:solidFill>
              </a:rPr>
            </a:br>
            <a:r>
              <a:rPr lang="ru-RU" sz="2000" b="1" dirty="0">
                <a:solidFill>
                  <a:srgbClr val="073E87"/>
                </a:solidFill>
              </a:rPr>
              <a:t>                      Памятники природы федерального значения 1, S=0,01 тыс.</a:t>
            </a: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000" b="1" dirty="0">
                <a:solidFill>
                  <a:srgbClr val="073E87"/>
                </a:solidFill>
              </a:rPr>
              <a:t>          Итого: 413       S=533,47 тыс. га</a:t>
            </a: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000" b="1" dirty="0">
                <a:solidFill>
                  <a:srgbClr val="073E87"/>
                </a:solidFill>
              </a:rPr>
              <a:t>        </a:t>
            </a:r>
            <a:r>
              <a:rPr lang="ru-RU" sz="2000" b="1" dirty="0" smtClean="0">
                <a:solidFill>
                  <a:srgbClr val="073E87"/>
                </a:solidFill>
              </a:rPr>
              <a:t>4.</a:t>
            </a:r>
            <a:r>
              <a:rPr lang="ru-RU" sz="2000" b="1" dirty="0">
                <a:solidFill>
                  <a:srgbClr val="073E87"/>
                </a:solidFill>
              </a:rPr>
              <a:t>  Охранные зоны ООПТ: 117, S=84,4 тыс. га. (данные на 2004 </a:t>
            </a:r>
            <a:r>
              <a:rPr lang="ru-RU" sz="2000" b="1" dirty="0" smtClean="0">
                <a:solidFill>
                  <a:srgbClr val="073E87"/>
                </a:solidFill>
              </a:rPr>
              <a:t>год)</a:t>
            </a:r>
            <a:endParaRPr lang="ru-RU" sz="2000" b="1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148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Маркировка ключевых объектов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3068" y="3943350"/>
            <a:ext cx="1923107" cy="23659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115616" y="1844824"/>
            <a:ext cx="5742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33CC"/>
                </a:solidFill>
              </a:rPr>
              <a:t>В фокусе этой деятельности должны быть не только охраняемые природные территории например, заповедники, местообитания тех или иных редких видов , но и местности, где люди живут и работают</a:t>
            </a:r>
          </a:p>
        </p:txBody>
      </p:sp>
    </p:spTree>
    <p:extLst>
      <p:ext uri="{BB962C8B-B14F-4D97-AF65-F5344CB8AC3E}">
        <p14:creationId xmlns:p14="http://schemas.microsoft.com/office/powerpoint/2010/main" xmlns="" val="27353841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259</TotalTime>
  <Words>402</Words>
  <Application>Microsoft Office PowerPoint</Application>
  <PresentationFormat>Экран (4:3)</PresentationFormat>
  <Paragraphs>67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          Пути и методы сохранения биоразнообразия в Нижегородской области</vt:lpstr>
      <vt:lpstr>         Пути и методы сохранения биоразнообразия в Нижегородской области</vt:lpstr>
      <vt:lpstr>Слайд 3</vt:lpstr>
      <vt:lpstr>Влияние человека на биоразнообразие  в природе </vt:lpstr>
      <vt:lpstr> Биоразнообразие Нижегородской области</vt:lpstr>
      <vt:lpstr>Основные приоритеты в сфере охраны биоразнообразия Нижегородской области</vt:lpstr>
      <vt:lpstr> Задачи в сфере охраны биоразнообразия </vt:lpstr>
      <vt:lpstr> </vt:lpstr>
      <vt:lpstr>Слайд 9</vt:lpstr>
      <vt:lpstr>Заключение </vt:lpstr>
      <vt:lpstr>Используемая литература: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сохранения Биоразнообразия в Нижегородской области</dc:title>
  <cp:lastModifiedBy>WORK</cp:lastModifiedBy>
  <cp:revision>31</cp:revision>
  <dcterms:modified xsi:type="dcterms:W3CDTF">2015-07-09T10:38:23Z</dcterms:modified>
</cp:coreProperties>
</file>