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6" r:id="rId3"/>
    <p:sldId id="263" r:id="rId4"/>
    <p:sldId id="264" r:id="rId5"/>
    <p:sldId id="260" r:id="rId6"/>
    <p:sldId id="268" r:id="rId7"/>
    <p:sldId id="265" r:id="rId8"/>
    <p:sldId id="270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photoAlbum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52364"/>
    <a:srgbClr val="81333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79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3C8ED-C816-4ABB-9849-C04E475BC9D8}" type="doc">
      <dgm:prSet loTypeId="urn:microsoft.com/office/officeart/2005/8/layout/lProcess3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C95FD3A-0BE1-406E-B7F7-8881694DE22F}">
      <dgm:prSet custT="1"/>
      <dgm:spPr/>
      <dgm:t>
        <a:bodyPr/>
        <a:lstStyle/>
        <a:p>
          <a:pPr algn="l" rtl="0"/>
          <a:r>
            <a:rPr lang="ru-RU" sz="2400" b="1" dirty="0" smtClean="0">
              <a:solidFill>
                <a:schemeClr val="bg1"/>
              </a:solidFill>
              <a:latin typeface="+mj-lt"/>
              <a:cs typeface="Arial" charset="0"/>
            </a:rPr>
            <a:t>индивидуальное и социальное развитие автономной и независимой личности </a:t>
          </a:r>
          <a:endParaRPr lang="ru-RU" sz="2400" b="1" dirty="0">
            <a:solidFill>
              <a:schemeClr val="bg1"/>
            </a:solidFill>
            <a:latin typeface="+mj-lt"/>
          </a:endParaRPr>
        </a:p>
      </dgm:t>
    </dgm:pt>
    <dgm:pt modelId="{711F2C05-AF81-4EF1-8672-A04EBE08EB8A}" type="parTrans" cxnId="{403C6656-9FBF-4E72-9CFA-3244DEBD27E7}">
      <dgm:prSet/>
      <dgm:spPr/>
      <dgm:t>
        <a:bodyPr/>
        <a:lstStyle/>
        <a:p>
          <a:endParaRPr lang="ru-RU"/>
        </a:p>
      </dgm:t>
    </dgm:pt>
    <dgm:pt modelId="{C8C59DCB-73F4-4A16-90C5-975FB723DEA4}" type="sibTrans" cxnId="{403C6656-9FBF-4E72-9CFA-3244DEBD27E7}">
      <dgm:prSet/>
      <dgm:spPr/>
      <dgm:t>
        <a:bodyPr/>
        <a:lstStyle/>
        <a:p>
          <a:endParaRPr lang="ru-RU"/>
        </a:p>
      </dgm:t>
    </dgm:pt>
    <dgm:pt modelId="{9DE79DF2-C5DB-4523-831D-522DB712B2B4}">
      <dgm:prSet custT="1"/>
      <dgm:spPr/>
      <dgm:t>
        <a:bodyPr/>
        <a:lstStyle/>
        <a:p>
          <a:pPr algn="l" rtl="0"/>
          <a:r>
            <a:rPr lang="ru-RU" sz="2400" b="1" dirty="0" smtClean="0">
              <a:latin typeface="+mj-lt"/>
            </a:rPr>
            <a:t>способствуют «поляризации внимание»</a:t>
          </a:r>
          <a:endParaRPr lang="ru-RU" sz="2400" b="1" dirty="0">
            <a:latin typeface="+mj-lt"/>
          </a:endParaRPr>
        </a:p>
      </dgm:t>
    </dgm:pt>
    <dgm:pt modelId="{53ED0714-DF3A-42F3-8F2A-9CD0971F1E73}" type="parTrans" cxnId="{09A1BB67-09C8-426C-8599-7CB06B386672}">
      <dgm:prSet/>
      <dgm:spPr/>
      <dgm:t>
        <a:bodyPr/>
        <a:lstStyle/>
        <a:p>
          <a:endParaRPr lang="ru-RU"/>
        </a:p>
      </dgm:t>
    </dgm:pt>
    <dgm:pt modelId="{14ED9126-4303-4868-BDF9-3DB3C690C5F5}" type="sibTrans" cxnId="{09A1BB67-09C8-426C-8599-7CB06B386672}">
      <dgm:prSet/>
      <dgm:spPr/>
      <dgm:t>
        <a:bodyPr/>
        <a:lstStyle/>
        <a:p>
          <a:endParaRPr lang="ru-RU"/>
        </a:p>
      </dgm:t>
    </dgm:pt>
    <dgm:pt modelId="{CFA1811A-C67B-4D13-87C7-F4A591CEF2CC}">
      <dgm:prSet custT="1"/>
      <dgm:spPr/>
      <dgm:t>
        <a:bodyPr/>
        <a:lstStyle/>
        <a:p>
          <a:pPr algn="l" rtl="0"/>
          <a:r>
            <a:rPr lang="ru-RU" sz="2400" b="1" dirty="0" smtClean="0">
              <a:latin typeface="+mj-lt"/>
            </a:rPr>
            <a:t>возможность контроля над ошибками</a:t>
          </a:r>
          <a:endParaRPr lang="ru-RU" sz="2400" b="1" dirty="0">
            <a:latin typeface="+mj-lt"/>
          </a:endParaRPr>
        </a:p>
      </dgm:t>
    </dgm:pt>
    <dgm:pt modelId="{C07CB0F3-55EA-4C0B-91B0-3B640061C4AA}" type="parTrans" cxnId="{D2366FC3-1364-4813-957B-541C757D1AC2}">
      <dgm:prSet/>
      <dgm:spPr/>
      <dgm:t>
        <a:bodyPr/>
        <a:lstStyle/>
        <a:p>
          <a:endParaRPr lang="ru-RU"/>
        </a:p>
      </dgm:t>
    </dgm:pt>
    <dgm:pt modelId="{38EF3DAA-FFF1-41FD-AF09-A6A8318AEF65}" type="sibTrans" cxnId="{D2366FC3-1364-4813-957B-541C757D1AC2}">
      <dgm:prSet/>
      <dgm:spPr/>
      <dgm:t>
        <a:bodyPr/>
        <a:lstStyle/>
        <a:p>
          <a:endParaRPr lang="ru-RU"/>
        </a:p>
      </dgm:t>
    </dgm:pt>
    <dgm:pt modelId="{2824A03F-4915-4D8C-8555-B8DF61B6E185}">
      <dgm:prSet custT="1"/>
      <dgm:spPr/>
      <dgm:t>
        <a:bodyPr/>
        <a:lstStyle/>
        <a:p>
          <a:pPr rtl="0"/>
          <a:r>
            <a:rPr lang="ru-RU" sz="2400" b="1" dirty="0" smtClean="0"/>
            <a:t>учится вести себя дифференцированно, эффективно и целенаправленно</a:t>
          </a:r>
          <a:endParaRPr lang="ru-RU" sz="2400" b="1" dirty="0">
            <a:latin typeface="+mj-lt"/>
          </a:endParaRPr>
        </a:p>
      </dgm:t>
    </dgm:pt>
    <dgm:pt modelId="{A9C87C5B-0315-4BD8-85C0-C9110FC0CF7C}" type="sibTrans" cxnId="{4371EA14-B48E-4449-8398-89EE8479F307}">
      <dgm:prSet/>
      <dgm:spPr/>
      <dgm:t>
        <a:bodyPr/>
        <a:lstStyle/>
        <a:p>
          <a:endParaRPr lang="ru-RU"/>
        </a:p>
      </dgm:t>
    </dgm:pt>
    <dgm:pt modelId="{42615614-3743-4076-B72F-A0C74054543F}" type="parTrans" cxnId="{4371EA14-B48E-4449-8398-89EE8479F307}">
      <dgm:prSet/>
      <dgm:spPr/>
      <dgm:t>
        <a:bodyPr/>
        <a:lstStyle/>
        <a:p>
          <a:endParaRPr lang="ru-RU"/>
        </a:p>
      </dgm:t>
    </dgm:pt>
    <dgm:pt modelId="{A795C982-D0D2-4061-8393-98BFF9613F3E}">
      <dgm:prSet custT="1"/>
      <dgm:spPr/>
      <dgm:t>
        <a:bodyPr/>
        <a:lstStyle/>
        <a:p>
          <a:pPr rtl="0"/>
          <a:r>
            <a:rPr lang="ru-RU" sz="2400" b="1" dirty="0" smtClean="0">
              <a:latin typeface="+mj-lt"/>
            </a:rPr>
            <a:t>учится ставить цель и находить соответствующие пути ее достижения</a:t>
          </a:r>
          <a:endParaRPr lang="ru-RU" sz="2400" b="1" dirty="0">
            <a:latin typeface="+mj-lt"/>
          </a:endParaRPr>
        </a:p>
      </dgm:t>
    </dgm:pt>
    <dgm:pt modelId="{E5EC4F51-7E3F-4C7E-B094-A2B3DF3DA314}" type="parTrans" cxnId="{9B91F314-DAE0-49CC-BDFC-2369005830C3}">
      <dgm:prSet/>
      <dgm:spPr/>
      <dgm:t>
        <a:bodyPr/>
        <a:lstStyle/>
        <a:p>
          <a:endParaRPr lang="ru-RU"/>
        </a:p>
      </dgm:t>
    </dgm:pt>
    <dgm:pt modelId="{187AF4A9-4D7A-498F-AFC7-ABDBEEACFB38}" type="sibTrans" cxnId="{9B91F314-DAE0-49CC-BDFC-2369005830C3}">
      <dgm:prSet/>
      <dgm:spPr/>
      <dgm:t>
        <a:bodyPr/>
        <a:lstStyle/>
        <a:p>
          <a:endParaRPr lang="ru-RU"/>
        </a:p>
      </dgm:t>
    </dgm:pt>
    <dgm:pt modelId="{E6F393E8-6AF1-48F8-8EE4-A89D417B1FB7}" type="pres">
      <dgm:prSet presAssocID="{9A83C8ED-C816-4ABB-9849-C04E475BC9D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7073AA-1CE6-4C2F-84CD-FA16D78B2E85}" type="pres">
      <dgm:prSet presAssocID="{BC95FD3A-0BE1-406E-B7F7-8881694DE22F}" presName="horFlow" presStyleCnt="0"/>
      <dgm:spPr/>
    </dgm:pt>
    <dgm:pt modelId="{4A632BA8-6BD7-45CD-9DFB-81999D70B0E4}" type="pres">
      <dgm:prSet presAssocID="{BC95FD3A-0BE1-406E-B7F7-8881694DE22F}" presName="bigChev" presStyleLbl="node1" presStyleIdx="0" presStyleCnt="5" custScaleX="369009" custLinFactNeighborX="0" custLinFactNeighborY="-2205"/>
      <dgm:spPr/>
      <dgm:t>
        <a:bodyPr/>
        <a:lstStyle/>
        <a:p>
          <a:endParaRPr lang="ru-RU"/>
        </a:p>
      </dgm:t>
    </dgm:pt>
    <dgm:pt modelId="{2CD58954-A004-4582-982E-CD889E2888D1}" type="pres">
      <dgm:prSet presAssocID="{BC95FD3A-0BE1-406E-B7F7-8881694DE22F}" presName="vSp" presStyleCnt="0"/>
      <dgm:spPr/>
    </dgm:pt>
    <dgm:pt modelId="{63C2EE1D-60AB-43C9-9725-B1AF0A5F3708}" type="pres">
      <dgm:prSet presAssocID="{2824A03F-4915-4D8C-8555-B8DF61B6E185}" presName="horFlow" presStyleCnt="0"/>
      <dgm:spPr/>
    </dgm:pt>
    <dgm:pt modelId="{47AA21AF-02E1-4C3A-A457-C5108A12F82E}" type="pres">
      <dgm:prSet presAssocID="{2824A03F-4915-4D8C-8555-B8DF61B6E185}" presName="bigChev" presStyleLbl="node1" presStyleIdx="1" presStyleCnt="5" custScaleX="369009"/>
      <dgm:spPr/>
      <dgm:t>
        <a:bodyPr/>
        <a:lstStyle/>
        <a:p>
          <a:endParaRPr lang="ru-RU"/>
        </a:p>
      </dgm:t>
    </dgm:pt>
    <dgm:pt modelId="{B8A8083F-B6F9-4BC0-9617-1954DC819A28}" type="pres">
      <dgm:prSet presAssocID="{2824A03F-4915-4D8C-8555-B8DF61B6E185}" presName="vSp" presStyleCnt="0"/>
      <dgm:spPr/>
    </dgm:pt>
    <dgm:pt modelId="{79B3EBB8-C176-4B10-A5C8-209635A47AE1}" type="pres">
      <dgm:prSet presAssocID="{A795C982-D0D2-4061-8393-98BFF9613F3E}" presName="horFlow" presStyleCnt="0"/>
      <dgm:spPr/>
    </dgm:pt>
    <dgm:pt modelId="{39E8A91B-6C62-4C05-B5A2-033DFC8BAEA7}" type="pres">
      <dgm:prSet presAssocID="{A795C982-D0D2-4061-8393-98BFF9613F3E}" presName="bigChev" presStyleLbl="node1" presStyleIdx="2" presStyleCnt="5" custScaleX="369009"/>
      <dgm:spPr/>
      <dgm:t>
        <a:bodyPr/>
        <a:lstStyle/>
        <a:p>
          <a:endParaRPr lang="ru-RU"/>
        </a:p>
      </dgm:t>
    </dgm:pt>
    <dgm:pt modelId="{82BF3D45-71EC-4B74-A2D7-65C67612AB01}" type="pres">
      <dgm:prSet presAssocID="{A795C982-D0D2-4061-8393-98BFF9613F3E}" presName="vSp" presStyleCnt="0"/>
      <dgm:spPr/>
    </dgm:pt>
    <dgm:pt modelId="{FECA0C4A-55FB-47C8-94C8-C872F29B2CB2}" type="pres">
      <dgm:prSet presAssocID="{9DE79DF2-C5DB-4523-831D-522DB712B2B4}" presName="horFlow" presStyleCnt="0"/>
      <dgm:spPr/>
    </dgm:pt>
    <dgm:pt modelId="{3EC02CF8-D738-4C96-9A89-DC8CBB26D963}" type="pres">
      <dgm:prSet presAssocID="{9DE79DF2-C5DB-4523-831D-522DB712B2B4}" presName="bigChev" presStyleLbl="node1" presStyleIdx="3" presStyleCnt="5" custScaleX="369009"/>
      <dgm:spPr/>
      <dgm:t>
        <a:bodyPr/>
        <a:lstStyle/>
        <a:p>
          <a:endParaRPr lang="ru-RU"/>
        </a:p>
      </dgm:t>
    </dgm:pt>
    <dgm:pt modelId="{5B706766-A48F-4CC3-BEAB-8DC6174BB182}" type="pres">
      <dgm:prSet presAssocID="{9DE79DF2-C5DB-4523-831D-522DB712B2B4}" presName="vSp" presStyleCnt="0"/>
      <dgm:spPr/>
    </dgm:pt>
    <dgm:pt modelId="{15E9298D-519E-45AB-9B3B-8EB878D62E8D}" type="pres">
      <dgm:prSet presAssocID="{CFA1811A-C67B-4D13-87C7-F4A591CEF2CC}" presName="horFlow" presStyleCnt="0"/>
      <dgm:spPr/>
    </dgm:pt>
    <dgm:pt modelId="{DF313F8A-C2D6-4C72-BD78-9DFC58091827}" type="pres">
      <dgm:prSet presAssocID="{CFA1811A-C67B-4D13-87C7-F4A591CEF2CC}" presName="bigChev" presStyleLbl="node1" presStyleIdx="4" presStyleCnt="5" custScaleX="369009"/>
      <dgm:spPr/>
      <dgm:t>
        <a:bodyPr/>
        <a:lstStyle/>
        <a:p>
          <a:endParaRPr lang="ru-RU"/>
        </a:p>
      </dgm:t>
    </dgm:pt>
  </dgm:ptLst>
  <dgm:cxnLst>
    <dgm:cxn modelId="{61CB0155-5E1E-4D30-9451-0034F663EA6F}" type="presOf" srcId="{BC95FD3A-0BE1-406E-B7F7-8881694DE22F}" destId="{4A632BA8-6BD7-45CD-9DFB-81999D70B0E4}" srcOrd="0" destOrd="0" presId="urn:microsoft.com/office/officeart/2005/8/layout/lProcess3"/>
    <dgm:cxn modelId="{85E80D0E-B876-4E76-8297-C36C58D13D7F}" type="presOf" srcId="{CFA1811A-C67B-4D13-87C7-F4A591CEF2CC}" destId="{DF313F8A-C2D6-4C72-BD78-9DFC58091827}" srcOrd="0" destOrd="0" presId="urn:microsoft.com/office/officeart/2005/8/layout/lProcess3"/>
    <dgm:cxn modelId="{9B91F314-DAE0-49CC-BDFC-2369005830C3}" srcId="{9A83C8ED-C816-4ABB-9849-C04E475BC9D8}" destId="{A795C982-D0D2-4061-8393-98BFF9613F3E}" srcOrd="2" destOrd="0" parTransId="{E5EC4F51-7E3F-4C7E-B094-A2B3DF3DA314}" sibTransId="{187AF4A9-4D7A-498F-AFC7-ABDBEEACFB38}"/>
    <dgm:cxn modelId="{4371EA14-B48E-4449-8398-89EE8479F307}" srcId="{9A83C8ED-C816-4ABB-9849-C04E475BC9D8}" destId="{2824A03F-4915-4D8C-8555-B8DF61B6E185}" srcOrd="1" destOrd="0" parTransId="{42615614-3743-4076-B72F-A0C74054543F}" sibTransId="{A9C87C5B-0315-4BD8-85C0-C9110FC0CF7C}"/>
    <dgm:cxn modelId="{981FBC4B-199A-4EBA-BAA0-06083C30E75F}" type="presOf" srcId="{9A83C8ED-C816-4ABB-9849-C04E475BC9D8}" destId="{E6F393E8-6AF1-48F8-8EE4-A89D417B1FB7}" srcOrd="0" destOrd="0" presId="urn:microsoft.com/office/officeart/2005/8/layout/lProcess3"/>
    <dgm:cxn modelId="{38833705-0228-4922-932C-E00CF1F63F24}" type="presOf" srcId="{2824A03F-4915-4D8C-8555-B8DF61B6E185}" destId="{47AA21AF-02E1-4C3A-A457-C5108A12F82E}" srcOrd="0" destOrd="0" presId="urn:microsoft.com/office/officeart/2005/8/layout/lProcess3"/>
    <dgm:cxn modelId="{09A1BB67-09C8-426C-8599-7CB06B386672}" srcId="{9A83C8ED-C816-4ABB-9849-C04E475BC9D8}" destId="{9DE79DF2-C5DB-4523-831D-522DB712B2B4}" srcOrd="3" destOrd="0" parTransId="{53ED0714-DF3A-42F3-8F2A-9CD0971F1E73}" sibTransId="{14ED9126-4303-4868-BDF9-3DB3C690C5F5}"/>
    <dgm:cxn modelId="{9BA77799-8C31-407A-82F4-60C3425099FE}" type="presOf" srcId="{A795C982-D0D2-4061-8393-98BFF9613F3E}" destId="{39E8A91B-6C62-4C05-B5A2-033DFC8BAEA7}" srcOrd="0" destOrd="0" presId="urn:microsoft.com/office/officeart/2005/8/layout/lProcess3"/>
    <dgm:cxn modelId="{D2366FC3-1364-4813-957B-541C757D1AC2}" srcId="{9A83C8ED-C816-4ABB-9849-C04E475BC9D8}" destId="{CFA1811A-C67B-4D13-87C7-F4A591CEF2CC}" srcOrd="4" destOrd="0" parTransId="{C07CB0F3-55EA-4C0B-91B0-3B640061C4AA}" sibTransId="{38EF3DAA-FFF1-41FD-AF09-A6A8318AEF65}"/>
    <dgm:cxn modelId="{403C6656-9FBF-4E72-9CFA-3244DEBD27E7}" srcId="{9A83C8ED-C816-4ABB-9849-C04E475BC9D8}" destId="{BC95FD3A-0BE1-406E-B7F7-8881694DE22F}" srcOrd="0" destOrd="0" parTransId="{711F2C05-AF81-4EF1-8672-A04EBE08EB8A}" sibTransId="{C8C59DCB-73F4-4A16-90C5-975FB723DEA4}"/>
    <dgm:cxn modelId="{866BC4FE-5E9E-491E-989D-F8F5497AB88C}" type="presOf" srcId="{9DE79DF2-C5DB-4523-831D-522DB712B2B4}" destId="{3EC02CF8-D738-4C96-9A89-DC8CBB26D963}" srcOrd="0" destOrd="0" presId="urn:microsoft.com/office/officeart/2005/8/layout/lProcess3"/>
    <dgm:cxn modelId="{5F4656E5-B099-4C92-83D8-47E22C22520F}" type="presParOf" srcId="{E6F393E8-6AF1-48F8-8EE4-A89D417B1FB7}" destId="{357073AA-1CE6-4C2F-84CD-FA16D78B2E85}" srcOrd="0" destOrd="0" presId="urn:microsoft.com/office/officeart/2005/8/layout/lProcess3"/>
    <dgm:cxn modelId="{E779562F-4A0E-401A-88BA-34FF2236F394}" type="presParOf" srcId="{357073AA-1CE6-4C2F-84CD-FA16D78B2E85}" destId="{4A632BA8-6BD7-45CD-9DFB-81999D70B0E4}" srcOrd="0" destOrd="0" presId="urn:microsoft.com/office/officeart/2005/8/layout/lProcess3"/>
    <dgm:cxn modelId="{6E45012A-4D5A-4D70-9BBF-2EEFA91E16DB}" type="presParOf" srcId="{E6F393E8-6AF1-48F8-8EE4-A89D417B1FB7}" destId="{2CD58954-A004-4582-982E-CD889E2888D1}" srcOrd="1" destOrd="0" presId="urn:microsoft.com/office/officeart/2005/8/layout/lProcess3"/>
    <dgm:cxn modelId="{C9819370-BAC4-49F6-A385-420E401061F9}" type="presParOf" srcId="{E6F393E8-6AF1-48F8-8EE4-A89D417B1FB7}" destId="{63C2EE1D-60AB-43C9-9725-B1AF0A5F3708}" srcOrd="2" destOrd="0" presId="urn:microsoft.com/office/officeart/2005/8/layout/lProcess3"/>
    <dgm:cxn modelId="{B898BD7F-F289-4384-AA74-53A0AD3804A5}" type="presParOf" srcId="{63C2EE1D-60AB-43C9-9725-B1AF0A5F3708}" destId="{47AA21AF-02E1-4C3A-A457-C5108A12F82E}" srcOrd="0" destOrd="0" presId="urn:microsoft.com/office/officeart/2005/8/layout/lProcess3"/>
    <dgm:cxn modelId="{FCABFE37-5889-411A-8007-B6E36757FB91}" type="presParOf" srcId="{E6F393E8-6AF1-48F8-8EE4-A89D417B1FB7}" destId="{B8A8083F-B6F9-4BC0-9617-1954DC819A28}" srcOrd="3" destOrd="0" presId="urn:microsoft.com/office/officeart/2005/8/layout/lProcess3"/>
    <dgm:cxn modelId="{4285DB8E-6E8E-47F9-B4AF-5D1C4BFC1014}" type="presParOf" srcId="{E6F393E8-6AF1-48F8-8EE4-A89D417B1FB7}" destId="{79B3EBB8-C176-4B10-A5C8-209635A47AE1}" srcOrd="4" destOrd="0" presId="urn:microsoft.com/office/officeart/2005/8/layout/lProcess3"/>
    <dgm:cxn modelId="{0EEB17F3-77B1-429D-93D9-E817BACB5EA8}" type="presParOf" srcId="{79B3EBB8-C176-4B10-A5C8-209635A47AE1}" destId="{39E8A91B-6C62-4C05-B5A2-033DFC8BAEA7}" srcOrd="0" destOrd="0" presId="urn:microsoft.com/office/officeart/2005/8/layout/lProcess3"/>
    <dgm:cxn modelId="{424057FA-EA7D-487F-827B-035AFF988AFA}" type="presParOf" srcId="{E6F393E8-6AF1-48F8-8EE4-A89D417B1FB7}" destId="{82BF3D45-71EC-4B74-A2D7-65C67612AB01}" srcOrd="5" destOrd="0" presId="urn:microsoft.com/office/officeart/2005/8/layout/lProcess3"/>
    <dgm:cxn modelId="{1029976B-4BF0-4126-B1D2-DB1703F98484}" type="presParOf" srcId="{E6F393E8-6AF1-48F8-8EE4-A89D417B1FB7}" destId="{FECA0C4A-55FB-47C8-94C8-C872F29B2CB2}" srcOrd="6" destOrd="0" presId="urn:microsoft.com/office/officeart/2005/8/layout/lProcess3"/>
    <dgm:cxn modelId="{230BA24A-1B11-4F2A-808F-C34C031CB955}" type="presParOf" srcId="{FECA0C4A-55FB-47C8-94C8-C872F29B2CB2}" destId="{3EC02CF8-D738-4C96-9A89-DC8CBB26D963}" srcOrd="0" destOrd="0" presId="urn:microsoft.com/office/officeart/2005/8/layout/lProcess3"/>
    <dgm:cxn modelId="{6D0DF105-32CC-4BAB-8DA9-F64DB5457606}" type="presParOf" srcId="{E6F393E8-6AF1-48F8-8EE4-A89D417B1FB7}" destId="{5B706766-A48F-4CC3-BEAB-8DC6174BB182}" srcOrd="7" destOrd="0" presId="urn:microsoft.com/office/officeart/2005/8/layout/lProcess3"/>
    <dgm:cxn modelId="{714B78D4-0846-43F6-A190-35C4727557B7}" type="presParOf" srcId="{E6F393E8-6AF1-48F8-8EE4-A89D417B1FB7}" destId="{15E9298D-519E-45AB-9B3B-8EB878D62E8D}" srcOrd="8" destOrd="0" presId="urn:microsoft.com/office/officeart/2005/8/layout/lProcess3"/>
    <dgm:cxn modelId="{509913F2-2EC6-495A-9546-DCF12F078A01}" type="presParOf" srcId="{15E9298D-519E-45AB-9B3B-8EB878D62E8D}" destId="{DF313F8A-C2D6-4C72-BD78-9DFC5809182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E0A2B8-E250-4366-8BAA-2CEBC1CF6B4A}" type="doc">
      <dgm:prSet loTypeId="urn:microsoft.com/office/officeart/2005/8/layout/default#1" loCatId="list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C3F3CBC-F1F5-4BF3-B8AB-12787EC0B3D8}" type="pres">
      <dgm:prSet presAssocID="{EEE0A2B8-E250-4366-8BAA-2CEBC1CF6B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A669DFB-AD79-4644-B5B7-587D865F8044}" type="presOf" srcId="{EEE0A2B8-E250-4366-8BAA-2CEBC1CF6B4A}" destId="{2C3F3CBC-F1F5-4BF3-B8AB-12787EC0B3D8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E0A2B8-E250-4366-8BAA-2CEBC1CF6B4A}" type="doc">
      <dgm:prSet loTypeId="urn:microsoft.com/office/officeart/2005/8/layout/default#1" loCatId="list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C3F3CBC-F1F5-4BF3-B8AB-12787EC0B3D8}" type="pres">
      <dgm:prSet presAssocID="{EEE0A2B8-E250-4366-8BAA-2CEBC1CF6B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E170FC8-BEB3-4145-8006-9240655C3C6E}" type="presOf" srcId="{EEE0A2B8-E250-4366-8BAA-2CEBC1CF6B4A}" destId="{2C3F3CBC-F1F5-4BF3-B8AB-12787EC0B3D8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E0A2B8-E250-4366-8BAA-2CEBC1CF6B4A}" type="doc">
      <dgm:prSet loTypeId="urn:microsoft.com/office/officeart/2005/8/layout/default#1" loCatId="list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74985ABC-AD93-4546-960F-D0FAE45AB7FE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+mj-lt"/>
            </a:rPr>
            <a:t>Формирующий этап исследования </a:t>
          </a:r>
        </a:p>
        <a:p>
          <a:r>
            <a:rPr lang="ru-RU" sz="2400" b="1" dirty="0" smtClean="0">
              <a:latin typeface="+mj-lt"/>
            </a:rPr>
            <a:t>Цель :формирование представления о цвете у детей раннего возраста посредством дидактических игр.</a:t>
          </a:r>
          <a:endParaRPr lang="ru-RU" sz="2400" b="1" dirty="0">
            <a:solidFill>
              <a:srgbClr val="002060"/>
            </a:solidFill>
            <a:latin typeface="+mj-lt"/>
          </a:endParaRPr>
        </a:p>
      </dgm:t>
    </dgm:pt>
    <dgm:pt modelId="{49CA0C08-D986-4386-987A-7F1A0BE5E6C1}" type="parTrans" cxnId="{FB6754BB-72F3-41F1-806D-F2D498A2C234}">
      <dgm:prSet/>
      <dgm:spPr/>
      <dgm:t>
        <a:bodyPr/>
        <a:lstStyle/>
        <a:p>
          <a:endParaRPr lang="ru-RU"/>
        </a:p>
      </dgm:t>
    </dgm:pt>
    <dgm:pt modelId="{CB128A83-CA3A-4B0E-B195-95191B742B45}" type="sibTrans" cxnId="{FB6754BB-72F3-41F1-806D-F2D498A2C234}">
      <dgm:prSet/>
      <dgm:spPr/>
      <dgm:t>
        <a:bodyPr/>
        <a:lstStyle/>
        <a:p>
          <a:endParaRPr lang="ru-RU"/>
        </a:p>
      </dgm:t>
    </dgm:pt>
    <dgm:pt modelId="{2C3F3CBC-F1F5-4BF3-B8AB-12787EC0B3D8}" type="pres">
      <dgm:prSet presAssocID="{EEE0A2B8-E250-4366-8BAA-2CEBC1CF6B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F4591F-37CE-47D3-A0B5-6E666A461566}" type="pres">
      <dgm:prSet presAssocID="{74985ABC-AD93-4546-960F-D0FAE45AB7FE}" presName="node" presStyleLbl="node1" presStyleIdx="0" presStyleCnt="1" custScaleY="28565" custLinFactNeighborX="3220" custLinFactNeighborY="-55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6754BB-72F3-41F1-806D-F2D498A2C234}" srcId="{EEE0A2B8-E250-4366-8BAA-2CEBC1CF6B4A}" destId="{74985ABC-AD93-4546-960F-D0FAE45AB7FE}" srcOrd="0" destOrd="0" parTransId="{49CA0C08-D986-4386-987A-7F1A0BE5E6C1}" sibTransId="{CB128A83-CA3A-4B0E-B195-95191B742B45}"/>
    <dgm:cxn modelId="{AB4373CD-FB8C-4622-B2B7-F671A5A16830}" type="presOf" srcId="{74985ABC-AD93-4546-960F-D0FAE45AB7FE}" destId="{66F4591F-37CE-47D3-A0B5-6E666A461566}" srcOrd="0" destOrd="0" presId="urn:microsoft.com/office/officeart/2005/8/layout/default#1"/>
    <dgm:cxn modelId="{118EEDDB-2B54-41A2-AD71-4861AFCF1568}" type="presOf" srcId="{EEE0A2B8-E250-4366-8BAA-2CEBC1CF6B4A}" destId="{2C3F3CBC-F1F5-4BF3-B8AB-12787EC0B3D8}" srcOrd="0" destOrd="0" presId="urn:microsoft.com/office/officeart/2005/8/layout/default#1"/>
    <dgm:cxn modelId="{BA96B243-332C-440A-BCB8-E9EBB065FAB8}" type="presParOf" srcId="{2C3F3CBC-F1F5-4BF3-B8AB-12787EC0B3D8}" destId="{66F4591F-37CE-47D3-A0B5-6E666A461566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E0A2B8-E250-4366-8BAA-2CEBC1CF6B4A}" type="doc">
      <dgm:prSet loTypeId="urn:microsoft.com/office/officeart/2005/8/layout/default#1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3CA61EDD-BBE3-4413-BBC9-2A1C3572D73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+mj-lt"/>
            </a:rPr>
            <a:t>формирующий этап исследования</a:t>
          </a:r>
          <a:endParaRPr lang="ru-RU" sz="2400" b="1" dirty="0" smtClean="0">
            <a:solidFill>
              <a:srgbClr val="002060"/>
            </a:solidFill>
            <a:latin typeface="+mj-lt"/>
          </a:endParaRPr>
        </a:p>
        <a:p>
          <a:r>
            <a:rPr lang="ru-RU" sz="2400" b="1" dirty="0" smtClean="0">
              <a:solidFill>
                <a:srgbClr val="002060"/>
              </a:solidFill>
              <a:latin typeface="+mj-lt"/>
            </a:rPr>
            <a:t>Цель : </a:t>
          </a:r>
          <a:r>
            <a:rPr lang="ru-RU" sz="2400" b="0" dirty="0" smtClean="0">
              <a:solidFill>
                <a:srgbClr val="002060"/>
              </a:solidFill>
              <a:latin typeface="+mj-lt"/>
            </a:rPr>
            <a:t>выявление педагогических условий, необходимых для успешного формирования представлений о цвете</a:t>
          </a:r>
          <a:endParaRPr lang="ru-RU" sz="2400" b="0" dirty="0">
            <a:latin typeface="+mj-lt"/>
          </a:endParaRPr>
        </a:p>
      </dgm:t>
    </dgm:pt>
    <dgm:pt modelId="{117A1A8D-6BAB-4B28-9C2D-FBF1A01D4A7D}" type="parTrans" cxnId="{1BB9941A-4F39-4D56-A211-A02C8454346D}">
      <dgm:prSet/>
      <dgm:spPr/>
      <dgm:t>
        <a:bodyPr/>
        <a:lstStyle/>
        <a:p>
          <a:endParaRPr lang="ru-RU"/>
        </a:p>
      </dgm:t>
    </dgm:pt>
    <dgm:pt modelId="{3ABEB66B-2237-466C-8F91-7C75C610D3A1}" type="sibTrans" cxnId="{1BB9941A-4F39-4D56-A211-A02C8454346D}">
      <dgm:prSet/>
      <dgm:spPr/>
      <dgm:t>
        <a:bodyPr/>
        <a:lstStyle/>
        <a:p>
          <a:endParaRPr lang="ru-RU"/>
        </a:p>
      </dgm:t>
    </dgm:pt>
    <dgm:pt modelId="{018C4532-FCD7-4548-A01F-984AB80DFC4E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Выявить уровень представлений о цвете у детей раннего возраста</a:t>
          </a:r>
          <a:endParaRPr lang="ru-RU" sz="2000" dirty="0">
            <a:solidFill>
              <a:srgbClr val="002060"/>
            </a:solidFill>
          </a:endParaRPr>
        </a:p>
      </dgm:t>
    </dgm:pt>
    <dgm:pt modelId="{2A647834-F105-4B8E-82BF-98CCA9340284}" type="parTrans" cxnId="{B4C07972-343A-48EB-9A52-FD622AE4DA20}">
      <dgm:prSet/>
      <dgm:spPr/>
      <dgm:t>
        <a:bodyPr/>
        <a:lstStyle/>
        <a:p>
          <a:endParaRPr lang="ru-RU"/>
        </a:p>
      </dgm:t>
    </dgm:pt>
    <dgm:pt modelId="{4E27246F-9BA2-41E2-8B9A-A9CACE80A23E}" type="sibTrans" cxnId="{B4C07972-343A-48EB-9A52-FD622AE4DA20}">
      <dgm:prSet/>
      <dgm:spPr/>
      <dgm:t>
        <a:bodyPr/>
        <a:lstStyle/>
        <a:p>
          <a:endParaRPr lang="ru-RU"/>
        </a:p>
      </dgm:t>
    </dgm:pt>
    <dgm:pt modelId="{747BD346-143D-4062-9EA1-81153B946EB3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Сравнить полученные результаты на констатирующем и контрольном этапах исследования</a:t>
          </a:r>
          <a:endParaRPr lang="ru-RU" sz="2000" b="1" dirty="0">
            <a:solidFill>
              <a:srgbClr val="002060"/>
            </a:solidFill>
          </a:endParaRPr>
        </a:p>
      </dgm:t>
    </dgm:pt>
    <dgm:pt modelId="{60062237-326B-4904-A391-609E77F60DC8}" type="parTrans" cxnId="{15791179-BEE7-42EF-99A4-4032F016EDB2}">
      <dgm:prSet/>
      <dgm:spPr/>
      <dgm:t>
        <a:bodyPr/>
        <a:lstStyle/>
        <a:p>
          <a:endParaRPr lang="ru-RU"/>
        </a:p>
      </dgm:t>
    </dgm:pt>
    <dgm:pt modelId="{38A1132A-F5F7-4B78-89D9-30EA37913AB6}" type="sibTrans" cxnId="{15791179-BEE7-42EF-99A4-4032F016EDB2}">
      <dgm:prSet/>
      <dgm:spPr/>
      <dgm:t>
        <a:bodyPr/>
        <a:lstStyle/>
        <a:p>
          <a:endParaRPr lang="ru-RU"/>
        </a:p>
      </dgm:t>
    </dgm:pt>
    <dgm:pt modelId="{2C3F3CBC-F1F5-4BF3-B8AB-12787EC0B3D8}" type="pres">
      <dgm:prSet presAssocID="{EEE0A2B8-E250-4366-8BAA-2CEBC1CF6B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9750D-F440-41D0-80C0-E4E4B6D3B3C8}" type="pres">
      <dgm:prSet presAssocID="{3CA61EDD-BBE3-4413-BBC9-2A1C3572D73E}" presName="node" presStyleLbl="node1" presStyleIdx="0" presStyleCnt="3" custScaleX="1015566" custScaleY="298575" custLinFactY="-200000" custLinFactNeighborX="-25721" custLinFactNeighborY="-227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6C39F-92BE-4530-9B54-BC3AD5D86ABE}" type="pres">
      <dgm:prSet presAssocID="{3ABEB66B-2237-466C-8F91-7C75C610D3A1}" presName="sibTrans" presStyleCnt="0"/>
      <dgm:spPr/>
    </dgm:pt>
    <dgm:pt modelId="{85145F5E-8A8C-49AD-98EB-46207DAF30FE}" type="pres">
      <dgm:prSet presAssocID="{018C4532-FCD7-4548-A01F-984AB80DFC4E}" presName="node" presStyleLbl="node1" presStyleIdx="1" presStyleCnt="3" custScaleX="341207" custScaleY="321264" custLinFactX="-53833" custLinFactY="-85921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CC331-F4CD-4773-9C64-32BAE2103ED8}" type="pres">
      <dgm:prSet presAssocID="{4E27246F-9BA2-41E2-8B9A-A9CACE80A23E}" presName="sibTrans" presStyleCnt="0"/>
      <dgm:spPr/>
    </dgm:pt>
    <dgm:pt modelId="{74AEA9F9-FA05-42FD-B77C-54A7B4FA0AF2}" type="pres">
      <dgm:prSet presAssocID="{747BD346-143D-4062-9EA1-81153B946EB3}" presName="node" presStyleLbl="node1" presStyleIdx="2" presStyleCnt="3" custFlipHor="1" custScaleX="317281" custScaleY="314872" custLinFactX="56486" custLinFactY="-80722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413EEE-5DB6-41A0-8EBA-3883FC4957EC}" type="presOf" srcId="{3CA61EDD-BBE3-4413-BBC9-2A1C3572D73E}" destId="{E249750D-F440-41D0-80C0-E4E4B6D3B3C8}" srcOrd="0" destOrd="0" presId="urn:microsoft.com/office/officeart/2005/8/layout/default#1"/>
    <dgm:cxn modelId="{B4C07972-343A-48EB-9A52-FD622AE4DA20}" srcId="{EEE0A2B8-E250-4366-8BAA-2CEBC1CF6B4A}" destId="{018C4532-FCD7-4548-A01F-984AB80DFC4E}" srcOrd="1" destOrd="0" parTransId="{2A647834-F105-4B8E-82BF-98CCA9340284}" sibTransId="{4E27246F-9BA2-41E2-8B9A-A9CACE80A23E}"/>
    <dgm:cxn modelId="{15791179-BEE7-42EF-99A4-4032F016EDB2}" srcId="{EEE0A2B8-E250-4366-8BAA-2CEBC1CF6B4A}" destId="{747BD346-143D-4062-9EA1-81153B946EB3}" srcOrd="2" destOrd="0" parTransId="{60062237-326B-4904-A391-609E77F60DC8}" sibTransId="{38A1132A-F5F7-4B78-89D9-30EA37913AB6}"/>
    <dgm:cxn modelId="{1BB9941A-4F39-4D56-A211-A02C8454346D}" srcId="{EEE0A2B8-E250-4366-8BAA-2CEBC1CF6B4A}" destId="{3CA61EDD-BBE3-4413-BBC9-2A1C3572D73E}" srcOrd="0" destOrd="0" parTransId="{117A1A8D-6BAB-4B28-9C2D-FBF1A01D4A7D}" sibTransId="{3ABEB66B-2237-466C-8F91-7C75C610D3A1}"/>
    <dgm:cxn modelId="{25A2978A-7315-4DAE-BC7E-B28859728964}" type="presOf" srcId="{EEE0A2B8-E250-4366-8BAA-2CEBC1CF6B4A}" destId="{2C3F3CBC-F1F5-4BF3-B8AB-12787EC0B3D8}" srcOrd="0" destOrd="0" presId="urn:microsoft.com/office/officeart/2005/8/layout/default#1"/>
    <dgm:cxn modelId="{27BAA64F-84D1-4CFB-84E1-EDE58C993F4A}" type="presOf" srcId="{018C4532-FCD7-4548-A01F-984AB80DFC4E}" destId="{85145F5E-8A8C-49AD-98EB-46207DAF30FE}" srcOrd="0" destOrd="0" presId="urn:microsoft.com/office/officeart/2005/8/layout/default#1"/>
    <dgm:cxn modelId="{0B54EDBE-86F3-4782-BD8F-E3A5E0812D04}" type="presOf" srcId="{747BD346-143D-4062-9EA1-81153B946EB3}" destId="{74AEA9F9-FA05-42FD-B77C-54A7B4FA0AF2}" srcOrd="0" destOrd="0" presId="urn:microsoft.com/office/officeart/2005/8/layout/default#1"/>
    <dgm:cxn modelId="{0D980849-BDB4-4AA2-9A23-995756291B50}" type="presParOf" srcId="{2C3F3CBC-F1F5-4BF3-B8AB-12787EC0B3D8}" destId="{E249750D-F440-41D0-80C0-E4E4B6D3B3C8}" srcOrd="0" destOrd="0" presId="urn:microsoft.com/office/officeart/2005/8/layout/default#1"/>
    <dgm:cxn modelId="{719DDD49-208E-4ED9-B986-E42CAC82FE94}" type="presParOf" srcId="{2C3F3CBC-F1F5-4BF3-B8AB-12787EC0B3D8}" destId="{3366C39F-92BE-4530-9B54-BC3AD5D86ABE}" srcOrd="1" destOrd="0" presId="urn:microsoft.com/office/officeart/2005/8/layout/default#1"/>
    <dgm:cxn modelId="{492529E4-4F34-417B-9F4A-CA13E39AB461}" type="presParOf" srcId="{2C3F3CBC-F1F5-4BF3-B8AB-12787EC0B3D8}" destId="{85145F5E-8A8C-49AD-98EB-46207DAF30FE}" srcOrd="2" destOrd="0" presId="urn:microsoft.com/office/officeart/2005/8/layout/default#1"/>
    <dgm:cxn modelId="{5DD598BD-B9A0-4AFA-B2DF-1396A4AF1D49}" type="presParOf" srcId="{2C3F3CBC-F1F5-4BF3-B8AB-12787EC0B3D8}" destId="{AC8CC331-F4CD-4773-9C64-32BAE2103ED8}" srcOrd="3" destOrd="0" presId="urn:microsoft.com/office/officeart/2005/8/layout/default#1"/>
    <dgm:cxn modelId="{80BDCFDD-4642-44F7-835A-D01FB37B9C91}" type="presParOf" srcId="{2C3F3CBC-F1F5-4BF3-B8AB-12787EC0B3D8}" destId="{74AEA9F9-FA05-42FD-B77C-54A7B4FA0AF2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E0A2B8-E250-4366-8BAA-2CEBC1CF6B4A}" type="doc">
      <dgm:prSet loTypeId="urn:microsoft.com/office/officeart/2005/8/layout/default#1" loCatId="list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09FA288-2AF8-49C8-809F-C3978856495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Уровень сформированного представлений о цвете на контрольном этапе исследования.</a:t>
          </a:r>
          <a:endParaRPr lang="ru-RU" sz="2800" b="1" dirty="0">
            <a:solidFill>
              <a:srgbClr val="002060"/>
            </a:solidFill>
          </a:endParaRPr>
        </a:p>
      </dgm:t>
    </dgm:pt>
    <dgm:pt modelId="{FCF44BA0-FADC-4D82-99D0-D7A0534E2012}" type="parTrans" cxnId="{60E9DE79-25D5-4A29-81EE-F2447BC60621}">
      <dgm:prSet/>
      <dgm:spPr/>
      <dgm:t>
        <a:bodyPr/>
        <a:lstStyle/>
        <a:p>
          <a:endParaRPr lang="ru-RU"/>
        </a:p>
      </dgm:t>
    </dgm:pt>
    <dgm:pt modelId="{268AC96F-3281-4569-AA14-EFE018B5B058}" type="sibTrans" cxnId="{60E9DE79-25D5-4A29-81EE-F2447BC60621}">
      <dgm:prSet/>
      <dgm:spPr/>
      <dgm:t>
        <a:bodyPr/>
        <a:lstStyle/>
        <a:p>
          <a:endParaRPr lang="ru-RU"/>
        </a:p>
      </dgm:t>
    </dgm:pt>
    <dgm:pt modelId="{2C3F3CBC-F1F5-4BF3-B8AB-12787EC0B3D8}" type="pres">
      <dgm:prSet presAssocID="{EEE0A2B8-E250-4366-8BAA-2CEBC1CF6B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EC1DFD-8F13-4364-9726-8B2395D63B74}" type="pres">
      <dgm:prSet presAssocID="{209FA288-2AF8-49C8-809F-C39788564954}" presName="node" presStyleLbl="node1" presStyleIdx="0" presStyleCnt="1" custScaleX="100000" custScaleY="28453" custLinFactNeighborX="1215" custLinFactNeighborY="-46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24A04A-4DC4-4EF1-B4B5-0B1E84459439}" type="presOf" srcId="{209FA288-2AF8-49C8-809F-C39788564954}" destId="{E6EC1DFD-8F13-4364-9726-8B2395D63B74}" srcOrd="0" destOrd="0" presId="urn:microsoft.com/office/officeart/2005/8/layout/default#1"/>
    <dgm:cxn modelId="{392DF292-10F9-4ACB-9930-DBF64A485DF7}" type="presOf" srcId="{EEE0A2B8-E250-4366-8BAA-2CEBC1CF6B4A}" destId="{2C3F3CBC-F1F5-4BF3-B8AB-12787EC0B3D8}" srcOrd="0" destOrd="0" presId="urn:microsoft.com/office/officeart/2005/8/layout/default#1"/>
    <dgm:cxn modelId="{60E9DE79-25D5-4A29-81EE-F2447BC60621}" srcId="{EEE0A2B8-E250-4366-8BAA-2CEBC1CF6B4A}" destId="{209FA288-2AF8-49C8-809F-C39788564954}" srcOrd="0" destOrd="0" parTransId="{FCF44BA0-FADC-4D82-99D0-D7A0534E2012}" sibTransId="{268AC96F-3281-4569-AA14-EFE018B5B058}"/>
    <dgm:cxn modelId="{0FFD835D-24E2-40A5-BB3D-427481D21EAD}" type="presParOf" srcId="{2C3F3CBC-F1F5-4BF3-B8AB-12787EC0B3D8}" destId="{E6EC1DFD-8F13-4364-9726-8B2395D63B7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E0A2B8-E250-4366-8BAA-2CEBC1CF6B4A}" type="doc">
      <dgm:prSet loTypeId="urn:microsoft.com/office/officeart/2005/8/layout/default#1" loCatId="list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BC553E95-59CA-40D9-8784-52B370A75EB4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2000" b="1" smtClean="0">
              <a:solidFill>
                <a:srgbClr val="002060"/>
              </a:solidFill>
            </a:rPr>
            <a:t>Соотнесение предметов по цвету. </a:t>
          </a:r>
          <a:endParaRPr lang="ru-RU" sz="1100" b="1"/>
        </a:p>
      </dgm:t>
    </dgm:pt>
    <dgm:pt modelId="{B6B45CA6-37FA-4DC1-92B7-2CD37EE923C6}" type="parTrans" cxnId="{F0E6E7C8-2487-4F32-9F95-701B1D2FE900}">
      <dgm:prSet/>
      <dgm:spPr/>
      <dgm:t>
        <a:bodyPr/>
        <a:lstStyle/>
        <a:p>
          <a:endParaRPr lang="ru-RU"/>
        </a:p>
      </dgm:t>
    </dgm:pt>
    <dgm:pt modelId="{FD682D5E-3D4B-4264-BED5-B7423949717A}" type="sibTrans" cxnId="{F0E6E7C8-2487-4F32-9F95-701B1D2FE900}">
      <dgm:prSet/>
      <dgm:spPr/>
      <dgm:t>
        <a:bodyPr/>
        <a:lstStyle/>
        <a:p>
          <a:endParaRPr lang="ru-RU"/>
        </a:p>
      </dgm:t>
    </dgm:pt>
    <dgm:pt modelId="{7D2F7079-D574-47F8-8750-190455635887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2400" b="1">
              <a:solidFill>
                <a:srgbClr val="002060"/>
              </a:solidFill>
            </a:rPr>
            <a:t>Сравнительный анализ.</a:t>
          </a:r>
        </a:p>
      </dgm:t>
    </dgm:pt>
    <dgm:pt modelId="{417B024A-C7F7-4FA5-ADCA-541AD085B730}" type="parTrans" cxnId="{4630185C-2C0F-442A-BD63-CB56A48236B4}">
      <dgm:prSet/>
      <dgm:spPr/>
      <dgm:t>
        <a:bodyPr/>
        <a:lstStyle/>
        <a:p>
          <a:endParaRPr lang="ru-RU"/>
        </a:p>
      </dgm:t>
    </dgm:pt>
    <dgm:pt modelId="{38964880-8E29-42F7-AD77-E97F226AF439}" type="sibTrans" cxnId="{4630185C-2C0F-442A-BD63-CB56A48236B4}">
      <dgm:prSet/>
      <dgm:spPr/>
      <dgm:t>
        <a:bodyPr/>
        <a:lstStyle/>
        <a:p>
          <a:endParaRPr lang="ru-RU"/>
        </a:p>
      </dgm:t>
    </dgm:pt>
    <dgm:pt modelId="{678D2281-78C6-409E-B369-9F2B5BF3AFDD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000" b="1" smtClean="0">
              <a:solidFill>
                <a:srgbClr val="002060"/>
              </a:solidFill>
              <a:latin typeface="+mj-lt"/>
            </a:rPr>
            <a:t>Называние цвета предмета</a:t>
          </a:r>
          <a:endParaRPr lang="ru-RU" sz="2000" b="1">
            <a:solidFill>
              <a:srgbClr val="002060"/>
            </a:solidFill>
            <a:latin typeface="+mj-lt"/>
          </a:endParaRPr>
        </a:p>
      </dgm:t>
    </dgm:pt>
    <dgm:pt modelId="{E14C8820-7DC5-4D34-B2EA-82F43C7C6D55}" type="parTrans" cxnId="{4065EA63-F8FB-4C3C-9281-AD85DA8CC8CD}">
      <dgm:prSet/>
      <dgm:spPr/>
      <dgm:t>
        <a:bodyPr/>
        <a:lstStyle/>
        <a:p>
          <a:endParaRPr lang="ru-RU"/>
        </a:p>
      </dgm:t>
    </dgm:pt>
    <dgm:pt modelId="{C2AC0237-FCCD-4C1F-B326-7C3BBB762FD1}" type="sibTrans" cxnId="{4065EA63-F8FB-4C3C-9281-AD85DA8CC8CD}">
      <dgm:prSet/>
      <dgm:spPr/>
      <dgm:t>
        <a:bodyPr/>
        <a:lstStyle/>
        <a:p>
          <a:endParaRPr lang="ru-RU"/>
        </a:p>
      </dgm:t>
    </dgm:pt>
    <dgm:pt modelId="{92C2D082-FF2C-4454-B32D-D468DFB5D4A9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000" b="1" smtClean="0">
              <a:solidFill>
                <a:srgbClr val="002060"/>
              </a:solidFill>
              <a:latin typeface="+mj-lt"/>
            </a:rPr>
            <a:t>Различение предметов по слову, обозначающему цвет</a:t>
          </a:r>
          <a:endParaRPr lang="ru-RU" sz="2000" b="1">
            <a:solidFill>
              <a:srgbClr val="002060"/>
            </a:solidFill>
            <a:latin typeface="+mj-lt"/>
          </a:endParaRPr>
        </a:p>
      </dgm:t>
    </dgm:pt>
    <dgm:pt modelId="{94345952-AC73-4E16-B1D7-2691A945F64A}" type="parTrans" cxnId="{A4CE0F5A-3ADA-43CF-9A8B-C32D930DEC6A}">
      <dgm:prSet/>
      <dgm:spPr/>
      <dgm:t>
        <a:bodyPr/>
        <a:lstStyle/>
        <a:p>
          <a:endParaRPr lang="ru-RU"/>
        </a:p>
      </dgm:t>
    </dgm:pt>
    <dgm:pt modelId="{9BE63903-40B9-4483-9E66-11DF370564C2}" type="sibTrans" cxnId="{A4CE0F5A-3ADA-43CF-9A8B-C32D930DEC6A}">
      <dgm:prSet/>
      <dgm:spPr/>
      <dgm:t>
        <a:bodyPr/>
        <a:lstStyle/>
        <a:p>
          <a:endParaRPr lang="ru-RU"/>
        </a:p>
      </dgm:t>
    </dgm:pt>
    <dgm:pt modelId="{2C3F3CBC-F1F5-4BF3-B8AB-12787EC0B3D8}" type="pres">
      <dgm:prSet presAssocID="{EEE0A2B8-E250-4366-8BAA-2CEBC1CF6B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A10FF9-F391-45E2-B5E1-5D08D8094A5B}" type="pres">
      <dgm:prSet presAssocID="{BC553E95-59CA-40D9-8784-52B370A75EB4}" presName="node" presStyleLbl="node1" presStyleIdx="0" presStyleCnt="4" custAng="10800000" custFlipVert="1" custScaleX="31512" custScaleY="26711" custLinFactNeighborX="30718" custLinFactNeighborY="3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7FCAF-7F84-47E0-8D42-FD3583EF6019}" type="pres">
      <dgm:prSet presAssocID="{FD682D5E-3D4B-4264-BED5-B7423949717A}" presName="sibTrans" presStyleCnt="0"/>
      <dgm:spPr/>
    </dgm:pt>
    <dgm:pt modelId="{A2C1F728-1E49-4F98-9693-BEF54EEE6F34}" type="pres">
      <dgm:prSet presAssocID="{7D2F7079-D574-47F8-8750-190455635887}" presName="node" presStyleLbl="node1" presStyleIdx="1" presStyleCnt="4" custScaleX="73877" custScaleY="10078" custLinFactNeighborX="782" custLinFactNeighborY="-54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624A6-6E00-4DF0-A24D-53FB1BB83908}" type="pres">
      <dgm:prSet presAssocID="{38964880-8E29-42F7-AD77-E97F226AF439}" presName="sibTrans" presStyleCnt="0"/>
      <dgm:spPr/>
    </dgm:pt>
    <dgm:pt modelId="{4F95F657-75D2-4C8E-8866-6A616AAC9F83}" type="pres">
      <dgm:prSet presAssocID="{92C2D082-FF2C-4454-B32D-D468DFB5D4A9}" presName="node" presStyleLbl="node1" presStyleIdx="2" presStyleCnt="4" custScaleX="31585" custScaleY="26180" custLinFactNeighborX="52670" custLinFactNeighborY="2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885CD-8F69-460F-8BAA-49589AA06F3A}" type="pres">
      <dgm:prSet presAssocID="{9BE63903-40B9-4483-9E66-11DF370564C2}" presName="sibTrans" presStyleCnt="0"/>
      <dgm:spPr/>
    </dgm:pt>
    <dgm:pt modelId="{0B26308A-DDB2-4912-9B69-33D22B8A10E7}" type="pres">
      <dgm:prSet presAssocID="{678D2281-78C6-409E-B369-9F2B5BF3AFDD}" presName="node" presStyleLbl="node1" presStyleIdx="3" presStyleCnt="4" custScaleX="32255" custScaleY="24720" custLinFactNeighborX="11170" custLinFactNeighborY="-31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CE0F5A-3ADA-43CF-9A8B-C32D930DEC6A}" srcId="{EEE0A2B8-E250-4366-8BAA-2CEBC1CF6B4A}" destId="{92C2D082-FF2C-4454-B32D-D468DFB5D4A9}" srcOrd="2" destOrd="0" parTransId="{94345952-AC73-4E16-B1D7-2691A945F64A}" sibTransId="{9BE63903-40B9-4483-9E66-11DF370564C2}"/>
    <dgm:cxn modelId="{4630185C-2C0F-442A-BD63-CB56A48236B4}" srcId="{EEE0A2B8-E250-4366-8BAA-2CEBC1CF6B4A}" destId="{7D2F7079-D574-47F8-8750-190455635887}" srcOrd="1" destOrd="0" parTransId="{417B024A-C7F7-4FA5-ADCA-541AD085B730}" sibTransId="{38964880-8E29-42F7-AD77-E97F226AF439}"/>
    <dgm:cxn modelId="{6E72C07D-5B63-4219-9CC6-BBE3BF7FF7F4}" type="presOf" srcId="{BC553E95-59CA-40D9-8784-52B370A75EB4}" destId="{B7A10FF9-F391-45E2-B5E1-5D08D8094A5B}" srcOrd="0" destOrd="0" presId="urn:microsoft.com/office/officeart/2005/8/layout/default#1"/>
    <dgm:cxn modelId="{257C6C4E-6ED8-421B-B9CD-F3B803647ECA}" type="presOf" srcId="{EEE0A2B8-E250-4366-8BAA-2CEBC1CF6B4A}" destId="{2C3F3CBC-F1F5-4BF3-B8AB-12787EC0B3D8}" srcOrd="0" destOrd="0" presId="urn:microsoft.com/office/officeart/2005/8/layout/default#1"/>
    <dgm:cxn modelId="{4065EA63-F8FB-4C3C-9281-AD85DA8CC8CD}" srcId="{EEE0A2B8-E250-4366-8BAA-2CEBC1CF6B4A}" destId="{678D2281-78C6-409E-B369-9F2B5BF3AFDD}" srcOrd="3" destOrd="0" parTransId="{E14C8820-7DC5-4D34-B2EA-82F43C7C6D55}" sibTransId="{C2AC0237-FCCD-4C1F-B326-7C3BBB762FD1}"/>
    <dgm:cxn modelId="{F0E6E7C8-2487-4F32-9F95-701B1D2FE900}" srcId="{EEE0A2B8-E250-4366-8BAA-2CEBC1CF6B4A}" destId="{BC553E95-59CA-40D9-8784-52B370A75EB4}" srcOrd="0" destOrd="0" parTransId="{B6B45CA6-37FA-4DC1-92B7-2CD37EE923C6}" sibTransId="{FD682D5E-3D4B-4264-BED5-B7423949717A}"/>
    <dgm:cxn modelId="{AC52E83A-EE25-42B1-866F-230A2D06ED26}" type="presOf" srcId="{678D2281-78C6-409E-B369-9F2B5BF3AFDD}" destId="{0B26308A-DDB2-4912-9B69-33D22B8A10E7}" srcOrd="0" destOrd="0" presId="urn:microsoft.com/office/officeart/2005/8/layout/default#1"/>
    <dgm:cxn modelId="{4BF49CB6-CCCE-454A-8CB2-15FA15A15527}" type="presOf" srcId="{92C2D082-FF2C-4454-B32D-D468DFB5D4A9}" destId="{4F95F657-75D2-4C8E-8866-6A616AAC9F83}" srcOrd="0" destOrd="0" presId="urn:microsoft.com/office/officeart/2005/8/layout/default#1"/>
    <dgm:cxn modelId="{794F044F-89CC-47DA-8234-F9595B3B5FDC}" type="presOf" srcId="{7D2F7079-D574-47F8-8750-190455635887}" destId="{A2C1F728-1E49-4F98-9693-BEF54EEE6F34}" srcOrd="0" destOrd="0" presId="urn:microsoft.com/office/officeart/2005/8/layout/default#1"/>
    <dgm:cxn modelId="{F3D4BF96-46B4-4735-8521-805663D0DA20}" type="presParOf" srcId="{2C3F3CBC-F1F5-4BF3-B8AB-12787EC0B3D8}" destId="{B7A10FF9-F391-45E2-B5E1-5D08D8094A5B}" srcOrd="0" destOrd="0" presId="urn:microsoft.com/office/officeart/2005/8/layout/default#1"/>
    <dgm:cxn modelId="{30F8CD09-CA59-4ED5-9A01-AFCDC4D1D2E8}" type="presParOf" srcId="{2C3F3CBC-F1F5-4BF3-B8AB-12787EC0B3D8}" destId="{BFD7FCAF-7F84-47E0-8D42-FD3583EF6019}" srcOrd="1" destOrd="0" presId="urn:microsoft.com/office/officeart/2005/8/layout/default#1"/>
    <dgm:cxn modelId="{E44B48A7-45F5-402B-BE78-8D8951F4D43D}" type="presParOf" srcId="{2C3F3CBC-F1F5-4BF3-B8AB-12787EC0B3D8}" destId="{A2C1F728-1E49-4F98-9693-BEF54EEE6F34}" srcOrd="2" destOrd="0" presId="urn:microsoft.com/office/officeart/2005/8/layout/default#1"/>
    <dgm:cxn modelId="{2A92F642-43BC-4E63-85A7-12B5DA3D0FA8}" type="presParOf" srcId="{2C3F3CBC-F1F5-4BF3-B8AB-12787EC0B3D8}" destId="{5DE624A6-6E00-4DF0-A24D-53FB1BB83908}" srcOrd="3" destOrd="0" presId="urn:microsoft.com/office/officeart/2005/8/layout/default#1"/>
    <dgm:cxn modelId="{E716154A-7F96-4CF4-9BF9-FD660EF09044}" type="presParOf" srcId="{2C3F3CBC-F1F5-4BF3-B8AB-12787EC0B3D8}" destId="{4F95F657-75D2-4C8E-8866-6A616AAC9F83}" srcOrd="4" destOrd="0" presId="urn:microsoft.com/office/officeart/2005/8/layout/default#1"/>
    <dgm:cxn modelId="{C9CE6B2B-E935-4B06-9A4A-9A2888A352DA}" type="presParOf" srcId="{2C3F3CBC-F1F5-4BF3-B8AB-12787EC0B3D8}" destId="{9A6885CD-8F69-460F-8BAA-49589AA06F3A}" srcOrd="5" destOrd="0" presId="urn:microsoft.com/office/officeart/2005/8/layout/default#1"/>
    <dgm:cxn modelId="{124AC2F9-A1E5-4EA7-AEDF-8E6AC7FFD704}" type="presParOf" srcId="{2C3F3CBC-F1F5-4BF3-B8AB-12787EC0B3D8}" destId="{0B26308A-DDB2-4912-9B69-33D22B8A10E7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E0A2B8-E250-4366-8BAA-2CEBC1CF6B4A}" type="doc">
      <dgm:prSet loTypeId="urn:microsoft.com/office/officeart/2005/8/layout/default#1" loCatId="list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09FA288-2AF8-49C8-809F-C39788564954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/>
          <a:r>
            <a:rPr lang="ru-RU" sz="2800" b="1" dirty="0" smtClean="0">
              <a:solidFill>
                <a:srgbClr val="002060"/>
              </a:solidFill>
            </a:rPr>
            <a:t>Успешно формируются представления о цвете, при соблюдении следующих условий:</a:t>
          </a:r>
        </a:p>
        <a:p>
          <a:pPr algn="just"/>
          <a:r>
            <a:rPr lang="ru-RU" sz="2000" b="1" dirty="0" smtClean="0">
              <a:solidFill>
                <a:srgbClr val="002060"/>
              </a:solidFill>
              <a:latin typeface="+mj-lt"/>
            </a:rPr>
            <a:t>- </a:t>
          </a:r>
          <a:r>
            <a:rPr lang="ru-RU" sz="2500" b="0" dirty="0" smtClean="0">
              <a:solidFill>
                <a:srgbClr val="002060"/>
              </a:solidFill>
              <a:latin typeface="+mj-lt"/>
            </a:rPr>
            <a:t>При обогащении предметной среды в группе различными пособиями, направленными на стимулирование самостоятельного применения полученных представлений</a:t>
          </a:r>
        </a:p>
        <a:p>
          <a:pPr algn="just"/>
          <a:r>
            <a:rPr lang="ru-RU" sz="2500" b="0" dirty="0" smtClean="0">
              <a:solidFill>
                <a:srgbClr val="002060"/>
              </a:solidFill>
              <a:latin typeface="+mj-lt"/>
            </a:rPr>
            <a:t>- При включении в педагогический процесс интересных по содержанию дидактических игр; при использовании материала для дидактических игр различной текстуры</a:t>
          </a:r>
        </a:p>
        <a:p>
          <a:pPr algn="just"/>
          <a:r>
            <a:rPr lang="ru-RU" sz="2500" b="0" dirty="0" smtClean="0">
              <a:solidFill>
                <a:srgbClr val="002060"/>
              </a:solidFill>
              <a:latin typeface="+mj-lt"/>
            </a:rPr>
            <a:t>- При использовании методов и приемов, стимулирующих эмоциональную и познавательную активность детей</a:t>
          </a:r>
        </a:p>
        <a:p>
          <a:pPr algn="just"/>
          <a:r>
            <a:rPr lang="ru-RU" sz="2500" b="0" dirty="0" smtClean="0">
              <a:solidFill>
                <a:srgbClr val="002060"/>
              </a:solidFill>
              <a:latin typeface="+mj-lt"/>
            </a:rPr>
            <a:t>-Поставленная нами цель экспериментальной работы достигнута</a:t>
          </a:r>
          <a:endParaRPr lang="ru-RU" sz="2500" b="0" dirty="0">
            <a:solidFill>
              <a:srgbClr val="002060"/>
            </a:solidFill>
            <a:latin typeface="+mj-lt"/>
          </a:endParaRPr>
        </a:p>
      </dgm:t>
    </dgm:pt>
    <dgm:pt modelId="{FCF44BA0-FADC-4D82-99D0-D7A0534E2012}" type="parTrans" cxnId="{60E9DE79-25D5-4A29-81EE-F2447BC60621}">
      <dgm:prSet/>
      <dgm:spPr/>
      <dgm:t>
        <a:bodyPr/>
        <a:lstStyle/>
        <a:p>
          <a:endParaRPr lang="ru-RU"/>
        </a:p>
      </dgm:t>
    </dgm:pt>
    <dgm:pt modelId="{268AC96F-3281-4569-AA14-EFE018B5B058}" type="sibTrans" cxnId="{60E9DE79-25D5-4A29-81EE-F2447BC60621}">
      <dgm:prSet/>
      <dgm:spPr/>
      <dgm:t>
        <a:bodyPr/>
        <a:lstStyle/>
        <a:p>
          <a:endParaRPr lang="ru-RU"/>
        </a:p>
      </dgm:t>
    </dgm:pt>
    <dgm:pt modelId="{2C3F3CBC-F1F5-4BF3-B8AB-12787EC0B3D8}" type="pres">
      <dgm:prSet presAssocID="{EEE0A2B8-E250-4366-8BAA-2CEBC1CF6B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EC1DFD-8F13-4364-9726-8B2395D63B74}" type="pres">
      <dgm:prSet presAssocID="{209FA288-2AF8-49C8-809F-C39788564954}" presName="node" presStyleLbl="node1" presStyleIdx="0" presStyleCnt="1" custScaleX="100000" custScaleY="114999" custLinFactNeighborX="1215" custLinFactNeighborY="-46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C3571D-C499-4452-914A-D08345BF1CB3}" type="presOf" srcId="{209FA288-2AF8-49C8-809F-C39788564954}" destId="{E6EC1DFD-8F13-4364-9726-8B2395D63B74}" srcOrd="0" destOrd="0" presId="urn:microsoft.com/office/officeart/2005/8/layout/default#1"/>
    <dgm:cxn modelId="{6D17FFEA-1BF6-4A72-852C-C69D48A0DC45}" type="presOf" srcId="{EEE0A2B8-E250-4366-8BAA-2CEBC1CF6B4A}" destId="{2C3F3CBC-F1F5-4BF3-B8AB-12787EC0B3D8}" srcOrd="0" destOrd="0" presId="urn:microsoft.com/office/officeart/2005/8/layout/default#1"/>
    <dgm:cxn modelId="{60E9DE79-25D5-4A29-81EE-F2447BC60621}" srcId="{EEE0A2B8-E250-4366-8BAA-2CEBC1CF6B4A}" destId="{209FA288-2AF8-49C8-809F-C39788564954}" srcOrd="0" destOrd="0" parTransId="{FCF44BA0-FADC-4D82-99D0-D7A0534E2012}" sibTransId="{268AC96F-3281-4569-AA14-EFE018B5B058}"/>
    <dgm:cxn modelId="{59CA66FB-236E-4FD6-96E8-5EC7DAF6F05A}" type="presParOf" srcId="{2C3F3CBC-F1F5-4BF3-B8AB-12787EC0B3D8}" destId="{E6EC1DFD-8F13-4364-9726-8B2395D63B7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632BA8-6BD7-45CD-9DFB-81999D70B0E4}">
      <dsp:nvSpPr>
        <dsp:cNvPr id="0" name=""/>
        <dsp:cNvSpPr/>
      </dsp:nvSpPr>
      <dsp:spPr>
        <a:xfrm>
          <a:off x="0" y="216027"/>
          <a:ext cx="7704855" cy="83519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+mj-lt"/>
              <a:cs typeface="Arial" charset="0"/>
            </a:rPr>
            <a:t>индивидуальное и социальное развитие автономной и независимой личности </a:t>
          </a:r>
          <a:endParaRPr lang="ru-RU" sz="2400" b="1" kern="1200" dirty="0">
            <a:solidFill>
              <a:schemeClr val="bg1"/>
            </a:solidFill>
            <a:latin typeface="+mj-lt"/>
          </a:endParaRPr>
        </a:p>
      </dsp:txBody>
      <dsp:txXfrm>
        <a:off x="0" y="216027"/>
        <a:ext cx="7704855" cy="835194"/>
      </dsp:txXfrm>
    </dsp:sp>
    <dsp:sp modelId="{47AA21AF-02E1-4C3A-A457-C5108A12F82E}">
      <dsp:nvSpPr>
        <dsp:cNvPr id="0" name=""/>
        <dsp:cNvSpPr/>
      </dsp:nvSpPr>
      <dsp:spPr>
        <a:xfrm>
          <a:off x="0" y="1186565"/>
          <a:ext cx="7704855" cy="835194"/>
        </a:xfrm>
        <a:prstGeom prst="chevron">
          <a:avLst/>
        </a:prstGeom>
        <a:gradFill rotWithShape="0">
          <a:gsLst>
            <a:gs pos="0">
              <a:schemeClr val="accent5">
                <a:hueOff val="-774129"/>
                <a:satOff val="7761"/>
                <a:lumOff val="-5392"/>
                <a:alphaOff val="0"/>
                <a:shade val="51000"/>
                <a:satMod val="130000"/>
              </a:schemeClr>
            </a:gs>
            <a:gs pos="80000">
              <a:schemeClr val="accent5">
                <a:hueOff val="-774129"/>
                <a:satOff val="7761"/>
                <a:lumOff val="-5392"/>
                <a:alphaOff val="0"/>
                <a:shade val="93000"/>
                <a:satMod val="130000"/>
              </a:schemeClr>
            </a:gs>
            <a:gs pos="100000">
              <a:schemeClr val="accent5">
                <a:hueOff val="-774129"/>
                <a:satOff val="7761"/>
                <a:lumOff val="-5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учится вести себя дифференцированно, эффективно и целенаправленно</a:t>
          </a:r>
          <a:endParaRPr lang="ru-RU" sz="2400" b="1" kern="1200" dirty="0">
            <a:latin typeface="+mj-lt"/>
          </a:endParaRPr>
        </a:p>
      </dsp:txBody>
      <dsp:txXfrm>
        <a:off x="0" y="1186565"/>
        <a:ext cx="7704855" cy="835194"/>
      </dsp:txXfrm>
    </dsp:sp>
    <dsp:sp modelId="{39E8A91B-6C62-4C05-B5A2-033DFC8BAEA7}">
      <dsp:nvSpPr>
        <dsp:cNvPr id="0" name=""/>
        <dsp:cNvSpPr/>
      </dsp:nvSpPr>
      <dsp:spPr>
        <a:xfrm>
          <a:off x="0" y="2138686"/>
          <a:ext cx="7704855" cy="835194"/>
        </a:xfrm>
        <a:prstGeom prst="chevron">
          <a:avLst/>
        </a:prstGeom>
        <a:gradFill rotWithShape="0">
          <a:gsLst>
            <a:gs pos="0">
              <a:schemeClr val="accent5">
                <a:hueOff val="-1548258"/>
                <a:satOff val="15522"/>
                <a:lumOff val="-10784"/>
                <a:alphaOff val="0"/>
                <a:shade val="51000"/>
                <a:satMod val="130000"/>
              </a:schemeClr>
            </a:gs>
            <a:gs pos="80000">
              <a:schemeClr val="accent5">
                <a:hueOff val="-1548258"/>
                <a:satOff val="15522"/>
                <a:lumOff val="-10784"/>
                <a:alphaOff val="0"/>
                <a:shade val="93000"/>
                <a:satMod val="130000"/>
              </a:schemeClr>
            </a:gs>
            <a:gs pos="100000">
              <a:schemeClr val="accent5">
                <a:hueOff val="-1548258"/>
                <a:satOff val="15522"/>
                <a:lumOff val="-107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учится ставить цель и находить соответствующие пути ее достижения</a:t>
          </a:r>
          <a:endParaRPr lang="ru-RU" sz="2400" b="1" kern="1200" dirty="0">
            <a:latin typeface="+mj-lt"/>
          </a:endParaRPr>
        </a:p>
      </dsp:txBody>
      <dsp:txXfrm>
        <a:off x="0" y="2138686"/>
        <a:ext cx="7704855" cy="835194"/>
      </dsp:txXfrm>
    </dsp:sp>
    <dsp:sp modelId="{3EC02CF8-D738-4C96-9A89-DC8CBB26D963}">
      <dsp:nvSpPr>
        <dsp:cNvPr id="0" name=""/>
        <dsp:cNvSpPr/>
      </dsp:nvSpPr>
      <dsp:spPr>
        <a:xfrm>
          <a:off x="0" y="3090808"/>
          <a:ext cx="7704855" cy="835194"/>
        </a:xfrm>
        <a:prstGeom prst="chevron">
          <a:avLst/>
        </a:prstGeom>
        <a:gradFill rotWithShape="0">
          <a:gsLst>
            <a:gs pos="0">
              <a:schemeClr val="accent5">
                <a:hueOff val="-2322388"/>
                <a:satOff val="23283"/>
                <a:lumOff val="-16177"/>
                <a:alphaOff val="0"/>
                <a:shade val="51000"/>
                <a:satMod val="130000"/>
              </a:schemeClr>
            </a:gs>
            <a:gs pos="80000">
              <a:schemeClr val="accent5">
                <a:hueOff val="-2322388"/>
                <a:satOff val="23283"/>
                <a:lumOff val="-16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2322388"/>
                <a:satOff val="23283"/>
                <a:lumOff val="-16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способствуют «поляризации внимание»</a:t>
          </a:r>
          <a:endParaRPr lang="ru-RU" sz="2400" b="1" kern="1200" dirty="0">
            <a:latin typeface="+mj-lt"/>
          </a:endParaRPr>
        </a:p>
      </dsp:txBody>
      <dsp:txXfrm>
        <a:off x="0" y="3090808"/>
        <a:ext cx="7704855" cy="835194"/>
      </dsp:txXfrm>
    </dsp:sp>
    <dsp:sp modelId="{DF313F8A-C2D6-4C72-BD78-9DFC58091827}">
      <dsp:nvSpPr>
        <dsp:cNvPr id="0" name=""/>
        <dsp:cNvSpPr/>
      </dsp:nvSpPr>
      <dsp:spPr>
        <a:xfrm>
          <a:off x="0" y="4042929"/>
          <a:ext cx="7704855" cy="835194"/>
        </a:xfrm>
        <a:prstGeom prst="chevron">
          <a:avLst/>
        </a:prstGeom>
        <a:gradFill rotWithShape="0">
          <a:gsLst>
            <a:gs pos="0">
              <a:schemeClr val="accent5">
                <a:hueOff val="-3096517"/>
                <a:satOff val="31044"/>
                <a:lumOff val="-21569"/>
                <a:alphaOff val="0"/>
                <a:shade val="51000"/>
                <a:satMod val="130000"/>
              </a:schemeClr>
            </a:gs>
            <a:gs pos="80000">
              <a:schemeClr val="accent5">
                <a:hueOff val="-3096517"/>
                <a:satOff val="31044"/>
                <a:lumOff val="-21569"/>
                <a:alphaOff val="0"/>
                <a:shade val="93000"/>
                <a:satMod val="130000"/>
              </a:schemeClr>
            </a:gs>
            <a:gs pos="100000">
              <a:schemeClr val="accent5">
                <a:hueOff val="-3096517"/>
                <a:satOff val="31044"/>
                <a:lumOff val="-2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возможность контроля над ошибками</a:t>
          </a:r>
          <a:endParaRPr lang="ru-RU" sz="2400" b="1" kern="1200" dirty="0">
            <a:latin typeface="+mj-lt"/>
          </a:endParaRPr>
        </a:p>
      </dsp:txBody>
      <dsp:txXfrm>
        <a:off x="0" y="4042929"/>
        <a:ext cx="7704855" cy="8351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F4591F-37CE-47D3-A0B5-6E666A461566}">
      <dsp:nvSpPr>
        <dsp:cNvPr id="0" name=""/>
        <dsp:cNvSpPr/>
      </dsp:nvSpPr>
      <dsp:spPr>
        <a:xfrm>
          <a:off x="0" y="0"/>
          <a:ext cx="8892480" cy="1524082"/>
        </a:xfrm>
        <a:prstGeom prst="rect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+mj-lt"/>
            </a:rPr>
            <a:t>Формирующий этап исследования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Цель :формирование представления о цвете у детей раннего возраста посредством дидактических игр.</a:t>
          </a:r>
          <a:endParaRPr lang="ru-RU" sz="2400" b="1" kern="1200" dirty="0">
            <a:solidFill>
              <a:srgbClr val="002060"/>
            </a:solidFill>
            <a:latin typeface="+mj-lt"/>
          </a:endParaRPr>
        </a:p>
      </dsp:txBody>
      <dsp:txXfrm>
        <a:off x="0" y="0"/>
        <a:ext cx="8892480" cy="152408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49750D-F440-41D0-80C0-E4E4B6D3B3C8}">
      <dsp:nvSpPr>
        <dsp:cNvPr id="0" name=""/>
        <dsp:cNvSpPr/>
      </dsp:nvSpPr>
      <dsp:spPr>
        <a:xfrm>
          <a:off x="0" y="0"/>
          <a:ext cx="9064751" cy="159901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+mj-lt"/>
            </a:rPr>
            <a:t>формирующий этап исследования</a:t>
          </a:r>
          <a:endParaRPr lang="ru-RU" sz="2400" b="1" kern="1200" dirty="0" smtClean="0">
            <a:solidFill>
              <a:srgbClr val="002060"/>
            </a:solidFill>
            <a:latin typeface="+mj-lt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+mj-lt"/>
            </a:rPr>
            <a:t>Цель : </a:t>
          </a:r>
          <a:r>
            <a:rPr lang="ru-RU" sz="2400" b="0" kern="1200" dirty="0" smtClean="0">
              <a:solidFill>
                <a:srgbClr val="002060"/>
              </a:solidFill>
              <a:latin typeface="+mj-lt"/>
            </a:rPr>
            <a:t>выявление педагогических условий, необходимых для успешного формирования представлений о цвете</a:t>
          </a:r>
          <a:endParaRPr lang="ru-RU" sz="2400" b="0" kern="1200" dirty="0">
            <a:latin typeface="+mj-lt"/>
          </a:endParaRPr>
        </a:p>
      </dsp:txBody>
      <dsp:txXfrm>
        <a:off x="0" y="0"/>
        <a:ext cx="9064751" cy="1599014"/>
      </dsp:txXfrm>
    </dsp:sp>
    <dsp:sp modelId="{85145F5E-8A8C-49AD-98EB-46207DAF30FE}">
      <dsp:nvSpPr>
        <dsp:cNvPr id="0" name=""/>
        <dsp:cNvSpPr/>
      </dsp:nvSpPr>
      <dsp:spPr>
        <a:xfrm>
          <a:off x="179512" y="2358860"/>
          <a:ext cx="3045549" cy="172052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Выявить уровень представлений о цвете у детей раннего возраста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179512" y="2358860"/>
        <a:ext cx="3045549" cy="1720525"/>
      </dsp:txXfrm>
    </dsp:sp>
    <dsp:sp modelId="{74AEA9F9-FA05-42FD-B77C-54A7B4FA0AF2}">
      <dsp:nvSpPr>
        <dsp:cNvPr id="0" name=""/>
        <dsp:cNvSpPr/>
      </dsp:nvSpPr>
      <dsp:spPr>
        <a:xfrm flipH="1">
          <a:off x="6084169" y="2403819"/>
          <a:ext cx="2831990" cy="168629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Сравнить полученные результаты на констатирующем и контрольном этапах исследования</a:t>
          </a:r>
          <a:endParaRPr lang="ru-RU" sz="2000" b="1" kern="1200" dirty="0">
            <a:solidFill>
              <a:srgbClr val="002060"/>
            </a:solidFill>
          </a:endParaRPr>
        </a:p>
      </dsp:txBody>
      <dsp:txXfrm flipH="1">
        <a:off x="6084169" y="2403819"/>
        <a:ext cx="2831990" cy="168629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EC1DFD-8F13-4364-9726-8B2395D63B74}">
      <dsp:nvSpPr>
        <dsp:cNvPr id="0" name=""/>
        <dsp:cNvSpPr/>
      </dsp:nvSpPr>
      <dsp:spPr>
        <a:xfrm>
          <a:off x="0" y="72761"/>
          <a:ext cx="8820472" cy="150581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Уровень сформированного представлений о цвете на контрольном этапе исследования.</a:t>
          </a:r>
          <a:endParaRPr lang="ru-RU" sz="2800" b="1" kern="1200" dirty="0">
            <a:solidFill>
              <a:srgbClr val="002060"/>
            </a:solidFill>
          </a:endParaRPr>
        </a:p>
      </dsp:txBody>
      <dsp:txXfrm>
        <a:off x="0" y="72761"/>
        <a:ext cx="8820472" cy="150581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A10FF9-F391-45E2-B5E1-5D08D8094A5B}">
      <dsp:nvSpPr>
        <dsp:cNvPr id="0" name=""/>
        <dsp:cNvSpPr/>
      </dsp:nvSpPr>
      <dsp:spPr>
        <a:xfrm rot="10800000" flipV="1">
          <a:off x="5940125" y="933835"/>
          <a:ext cx="2881457" cy="146547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rgbClr val="7030A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</a:rPr>
            <a:t>Соотнесение предметов по цвету. </a:t>
          </a:r>
          <a:endParaRPr lang="ru-RU" sz="1100" b="1" kern="1200"/>
        </a:p>
      </dsp:txBody>
      <dsp:txXfrm rot="10800000" flipV="1">
        <a:off x="5940125" y="933835"/>
        <a:ext cx="2881457" cy="1465472"/>
      </dsp:txXfrm>
    </dsp:sp>
    <dsp:sp modelId="{A2C1F728-1E49-4F98-9693-BEF54EEE6F34}">
      <dsp:nvSpPr>
        <dsp:cNvPr id="0" name=""/>
        <dsp:cNvSpPr/>
      </dsp:nvSpPr>
      <dsp:spPr>
        <a:xfrm>
          <a:off x="1265849" y="100323"/>
          <a:ext cx="6755312" cy="55291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solidFill>
            <a:srgbClr val="7030A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>
              <a:solidFill>
                <a:srgbClr val="002060"/>
              </a:solidFill>
            </a:rPr>
            <a:t>Сравнительный анализ.</a:t>
          </a:r>
        </a:p>
      </dsp:txBody>
      <dsp:txXfrm>
        <a:off x="1265849" y="100323"/>
        <a:ext cx="6755312" cy="552919"/>
      </dsp:txXfrm>
    </dsp:sp>
    <dsp:sp modelId="{4F95F657-75D2-4C8E-8866-6A616AAC9F83}">
      <dsp:nvSpPr>
        <dsp:cNvPr id="0" name=""/>
        <dsp:cNvSpPr/>
      </dsp:nvSpPr>
      <dsp:spPr>
        <a:xfrm>
          <a:off x="6012180" y="4739330"/>
          <a:ext cx="2888132" cy="1436339"/>
        </a:xfrm>
        <a:prstGeom prst="rect">
          <a:avLst/>
        </a:prstGeom>
        <a:gradFill rotWithShape="0">
          <a:gsLst>
            <a:gs pos="0">
              <a:schemeClr val="accent6">
                <a:shade val="80000"/>
                <a:hueOff val="-174454"/>
                <a:satOff val="-26474"/>
                <a:lumOff val="22477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174454"/>
                <a:satOff val="-26474"/>
                <a:lumOff val="22477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174454"/>
                <a:satOff val="-26474"/>
                <a:lumOff val="224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7030A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latin typeface="+mj-lt"/>
            </a:rPr>
            <a:t>Различение предметов по слову, обозначающему цвет</a:t>
          </a:r>
          <a:endParaRPr lang="ru-RU" sz="2000" b="1" kern="1200">
            <a:solidFill>
              <a:srgbClr val="002060"/>
            </a:solidFill>
            <a:latin typeface="+mj-lt"/>
          </a:endParaRPr>
        </a:p>
      </dsp:txBody>
      <dsp:txXfrm>
        <a:off x="6012180" y="4739330"/>
        <a:ext cx="2888132" cy="1436339"/>
      </dsp:txXfrm>
    </dsp:sp>
    <dsp:sp modelId="{0B26308A-DDB2-4912-9B69-33D22B8A10E7}">
      <dsp:nvSpPr>
        <dsp:cNvPr id="0" name=""/>
        <dsp:cNvSpPr/>
      </dsp:nvSpPr>
      <dsp:spPr>
        <a:xfrm>
          <a:off x="6019952" y="2872857"/>
          <a:ext cx="2949397" cy="1356238"/>
        </a:xfrm>
        <a:prstGeom prst="rect">
          <a:avLst/>
        </a:prstGeom>
        <a:gradFill rotWithShape="0">
          <a:gsLst>
            <a:gs pos="0">
              <a:schemeClr val="accent6">
                <a:shade val="80000"/>
                <a:hueOff val="-261682"/>
                <a:satOff val="-39711"/>
                <a:lumOff val="33716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261682"/>
                <a:satOff val="-39711"/>
                <a:lumOff val="33716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261682"/>
                <a:satOff val="-39711"/>
                <a:lumOff val="337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7030A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latin typeface="+mj-lt"/>
            </a:rPr>
            <a:t>Называние цвета предмета</a:t>
          </a:r>
          <a:endParaRPr lang="ru-RU" sz="2000" b="1" kern="1200">
            <a:solidFill>
              <a:srgbClr val="002060"/>
            </a:solidFill>
            <a:latin typeface="+mj-lt"/>
          </a:endParaRPr>
        </a:p>
      </dsp:txBody>
      <dsp:txXfrm>
        <a:off x="6019952" y="2872857"/>
        <a:ext cx="2949397" cy="135623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EC1DFD-8F13-4364-9726-8B2395D63B74}">
      <dsp:nvSpPr>
        <dsp:cNvPr id="0" name=""/>
        <dsp:cNvSpPr/>
      </dsp:nvSpPr>
      <dsp:spPr>
        <a:xfrm>
          <a:off x="0" y="0"/>
          <a:ext cx="9144000" cy="630930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Успешно формируются представления о цвете, при соблюдении следующих условий: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+mj-lt"/>
            </a:rPr>
            <a:t>- </a:t>
          </a:r>
          <a:r>
            <a:rPr lang="ru-RU" sz="2500" b="0" kern="1200" dirty="0" smtClean="0">
              <a:solidFill>
                <a:srgbClr val="002060"/>
              </a:solidFill>
              <a:latin typeface="+mj-lt"/>
            </a:rPr>
            <a:t>При обогащении предметной среды в группе различными пособиями, направленными на стимулирование самостоятельного применения полученных представлений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solidFill>
                <a:srgbClr val="002060"/>
              </a:solidFill>
              <a:latin typeface="+mj-lt"/>
            </a:rPr>
            <a:t>- При включении в педагогический процесс интересных по содержанию дидактических игр; при использовании материала для дидактических игр различной текстуры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solidFill>
                <a:srgbClr val="002060"/>
              </a:solidFill>
              <a:latin typeface="+mj-lt"/>
            </a:rPr>
            <a:t>- При использовании методов и приемов, стимулирующих эмоциональную и познавательную активность детей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solidFill>
                <a:srgbClr val="002060"/>
              </a:solidFill>
              <a:latin typeface="+mj-lt"/>
            </a:rPr>
            <a:t>-Поставленная нами цель экспериментальной работы достигнута</a:t>
          </a:r>
          <a:endParaRPr lang="ru-RU" sz="2500" b="0" kern="1200" dirty="0">
            <a:solidFill>
              <a:srgbClr val="002060"/>
            </a:solidFill>
            <a:latin typeface="+mj-lt"/>
          </a:endParaRPr>
        </a:p>
      </dsp:txBody>
      <dsp:txXfrm>
        <a:off x="0" y="0"/>
        <a:ext cx="9144000" cy="6309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96EA6-FCE3-4A69-98E8-4D04AF865CF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ADB6E-BBF3-446A-ADB7-6750998F7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ADB6E-BBF3-446A-ADB7-6750998F70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ADB6E-BBF3-446A-ADB7-6750998F70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152D-5630-422A-AE6A-2977EB9A4435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C31C-2066-45C1-BECC-5CB1CA5FF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185D2-0BA2-41F5-B26E-F70F8FD08779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E2D5B-30A7-4E0C-8D58-6ABA3DAA5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3BF8A-C001-43CF-A0F8-81E4B5E1126B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BA23-AE48-49E2-9B51-2391FA7A5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373E-48A0-42FE-BC32-F84144E6A0A9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CEA85-5ABB-4154-86AD-DEAC21AB5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E998-9458-4C79-8FD1-8A0592FE5225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9CE5-BC58-4F74-BE23-F45186BEE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3030C-6EE9-40F2-9331-0B37CE9306C7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45ACA-17E6-49C0-8549-4534F28AC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AC42A-A798-4F0E-B4E9-AF1DFDF0A223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22AAE-BEE7-4F90-8B0C-BA154E961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55060-BE1B-4795-85BD-412D9A7E8E08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9F1C-D9C7-4037-B9EE-680B22C14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CB50-865A-4CF2-A40D-B8CE7FDF668B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F3FB-F153-4D56-AE55-F1D0C8212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7EA3-5F17-48FB-A674-55FAA6CA455F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0DF49-E526-4B3D-8D39-25399C214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72B0-F97A-4C56-9417-A80C41ECF0DF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6637-8710-4919-8643-25513D2E8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C5D255-1233-469E-AB55-E4566E4C852E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43D345-8455-422F-890D-0E8253C74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 rtlCol="0"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детский сад №2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 Северский район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Ильский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3300" dirty="0" smtClean="0">
                <a:solidFill>
                  <a:schemeClr val="bg1"/>
                </a:solidFill>
              </a:rPr>
              <a:t>  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3300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3300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3300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3300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70000"/>
              </a:lnSpc>
              <a:buFont typeface="Arial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Значение дидактических игр в развитие детей раннего возраста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Разработала: </a:t>
            </a:r>
            <a:r>
              <a:rPr lang="ru-RU" sz="2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Хошенко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О.В.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16386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8000" dirty="0" smtClean="0">
              <a:solidFill>
                <a:srgbClr val="000000"/>
              </a:solidFill>
            </a:endParaRPr>
          </a:p>
          <a:p>
            <a:endParaRPr lang="ru-RU" dirty="0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823817160"/>
              </p:ext>
            </p:extLst>
          </p:nvPr>
        </p:nvGraphicFramePr>
        <p:xfrm>
          <a:off x="0" y="0"/>
          <a:ext cx="9071992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730598" y="1628800"/>
            <a:ext cx="1889956" cy="720080"/>
          </a:xfrm>
          <a:prstGeom prst="rect">
            <a:avLst/>
          </a:prstGeom>
          <a:solidFill>
            <a:schemeClr val="accent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+mj-lt"/>
              </a:rPr>
              <a:t>задачи: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268313" y="3068960"/>
            <a:ext cx="491379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489341" y="3068960"/>
            <a:ext cx="594827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23528" y="5157192"/>
            <a:ext cx="8820472" cy="15121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</a:rPr>
              <a:t>Диагностика </a:t>
            </a:r>
            <a:r>
              <a:rPr lang="ru-RU" sz="2000" b="1" dirty="0" smtClean="0">
                <a:solidFill>
                  <a:srgbClr val="002060"/>
                </a:solidFill>
              </a:rPr>
              <a:t>сформированного представлений </a:t>
            </a:r>
            <a:r>
              <a:rPr lang="ru-RU" sz="2000" b="1" dirty="0">
                <a:solidFill>
                  <a:srgbClr val="002060"/>
                </a:solidFill>
              </a:rPr>
              <a:t>о </a:t>
            </a:r>
            <a:r>
              <a:rPr lang="ru-RU" sz="2000" b="1" dirty="0" smtClean="0">
                <a:solidFill>
                  <a:srgbClr val="002060"/>
                </a:solidFill>
              </a:rPr>
              <a:t>цвете у</a:t>
            </a:r>
            <a:r>
              <a:rPr lang="ru-RU" sz="2000" b="1" dirty="0">
                <a:solidFill>
                  <a:srgbClr val="002060"/>
                </a:solidFill>
              </a:rPr>
              <a:t> детей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Анализ </a:t>
            </a:r>
            <a:r>
              <a:rPr lang="ru-RU" sz="2000" b="1" dirty="0">
                <a:solidFill>
                  <a:srgbClr val="002060"/>
                </a:solidFill>
              </a:rPr>
              <a:t>результата </a:t>
            </a:r>
            <a:r>
              <a:rPr lang="ru-RU" sz="2000" b="1" dirty="0" smtClean="0">
                <a:solidFill>
                  <a:srgbClr val="002060"/>
                </a:solidFill>
              </a:rPr>
              <a:t>диагностики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Сравнительный </a:t>
            </a:r>
            <a:r>
              <a:rPr lang="ru-RU" sz="2000" b="1" dirty="0">
                <a:solidFill>
                  <a:srgbClr val="002060"/>
                </a:solidFill>
              </a:rPr>
              <a:t>анализ результатов констатирующего и контрольного этапов </a:t>
            </a:r>
            <a:r>
              <a:rPr lang="ru-RU" sz="2000" b="1" dirty="0" smtClean="0">
                <a:solidFill>
                  <a:srgbClr val="002060"/>
                </a:solidFill>
              </a:rPr>
              <a:t>исследования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68313" y="3770945"/>
            <a:ext cx="2815855" cy="826615"/>
          </a:xfrm>
          <a:prstGeom prst="rect">
            <a:avLst/>
          </a:prstGeom>
          <a:solidFill>
            <a:schemeClr val="accent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srgbClr val="002060"/>
                </a:solidFill>
              </a:rPr>
              <a:t>Методы решения задач</a:t>
            </a:r>
            <a:r>
              <a:rPr lang="ru-RU" sz="2000" smtClean="0">
                <a:solidFill>
                  <a:srgbClr val="002060"/>
                </a:solidFill>
              </a:rPr>
              <a:t>:</a:t>
            </a:r>
            <a:endParaRPr lang="ru-RU" sz="2000">
              <a:solidFill>
                <a:srgbClr val="002060"/>
              </a:solidFill>
            </a:endParaRPr>
          </a:p>
        </p:txBody>
      </p: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>
            <a:off x="4733764" y="4653136"/>
            <a:ext cx="0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99" name="Прямая со стрелкой 16398"/>
          <p:cNvCxnSpPr/>
          <p:nvPr/>
        </p:nvCxnSpPr>
        <p:spPr>
          <a:xfrm>
            <a:off x="4676240" y="2348880"/>
            <a:ext cx="0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50926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b="1" ker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/>
          </a:p>
        </p:txBody>
      </p:sp>
      <p:sp>
        <p:nvSpPr>
          <p:cNvPr id="16386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8000" smtClean="0">
              <a:solidFill>
                <a:srgbClr val="000000"/>
              </a:solidFill>
            </a:endParaRPr>
          </a:p>
          <a:p>
            <a:endParaRPr lang="ru-RU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64877373"/>
              </p:ext>
            </p:extLst>
          </p:nvPr>
        </p:nvGraphicFramePr>
        <p:xfrm>
          <a:off x="323528" y="115888"/>
          <a:ext cx="8820472" cy="6553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2615176"/>
            <a:ext cx="4824536" cy="22443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4644008" y="1868484"/>
            <a:ext cx="4278045" cy="36004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smtClean="0">
                <a:solidFill>
                  <a:srgbClr val="002060"/>
                </a:solidFill>
                <a:latin typeface="+mj-lt"/>
              </a:rPr>
              <a:t>Высокий уровень </a:t>
            </a:r>
            <a:r>
              <a:rPr lang="ru-RU" sz="2400" smtClean="0">
                <a:solidFill>
                  <a:srgbClr val="002060"/>
                </a:solidFill>
                <a:latin typeface="+mj-lt"/>
              </a:rPr>
              <a:t>8 детей- 50 %(4 детей-100%)</a:t>
            </a:r>
          </a:p>
          <a:p>
            <a:r>
              <a:rPr lang="ru-RU" sz="2400" b="1">
                <a:solidFill>
                  <a:srgbClr val="002060"/>
                </a:solidFill>
                <a:latin typeface="+mj-lt"/>
              </a:rPr>
              <a:t>Средний уровень  </a:t>
            </a:r>
            <a:r>
              <a:rPr lang="ru-RU" sz="2400">
                <a:solidFill>
                  <a:srgbClr val="002060"/>
                </a:solidFill>
                <a:latin typeface="+mj-lt"/>
              </a:rPr>
              <a:t>7 </a:t>
            </a:r>
            <a:r>
              <a:rPr lang="ru-RU" sz="2400" smtClean="0">
                <a:solidFill>
                  <a:srgbClr val="002060"/>
                </a:solidFill>
                <a:latin typeface="+mj-lt"/>
              </a:rPr>
              <a:t>детей- 5 </a:t>
            </a:r>
            <a:r>
              <a:rPr lang="ru-RU" sz="2400">
                <a:solidFill>
                  <a:srgbClr val="002060"/>
                </a:solidFill>
                <a:latin typeface="+mj-lt"/>
              </a:rPr>
              <a:t>0%.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40795" y="2615177"/>
            <a:ext cx="1368153" cy="22443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srgbClr val="002060"/>
                </a:solidFill>
              </a:rPr>
              <a:t>  Высок.</a:t>
            </a:r>
          </a:p>
          <a:p>
            <a:pPr algn="ctr"/>
            <a:endParaRPr lang="ru-RU" smtClean="0">
              <a:solidFill>
                <a:srgbClr val="002060"/>
              </a:solidFill>
            </a:endParaRPr>
          </a:p>
          <a:p>
            <a:pPr algn="ctr"/>
            <a:endParaRPr lang="ru-RU" smtClean="0">
              <a:solidFill>
                <a:srgbClr val="002060"/>
              </a:solidFill>
            </a:endParaRPr>
          </a:p>
          <a:p>
            <a:pPr algn="ctr"/>
            <a:r>
              <a:rPr lang="ru-RU" smtClean="0">
                <a:solidFill>
                  <a:srgbClr val="002060"/>
                </a:solidFill>
              </a:rPr>
              <a:t>  </a:t>
            </a:r>
            <a:r>
              <a:rPr lang="ru-RU" err="1" smtClean="0">
                <a:solidFill>
                  <a:srgbClr val="002060"/>
                </a:solidFill>
              </a:rPr>
              <a:t>Средн</a:t>
            </a:r>
            <a:r>
              <a:rPr lang="ru-RU" smtClean="0">
                <a:solidFill>
                  <a:srgbClr val="002060"/>
                </a:solidFill>
              </a:rPr>
              <a:t>.</a:t>
            </a:r>
            <a:endParaRPr lang="ru-RU">
              <a:solidFill>
                <a:srgbClr val="002060"/>
              </a:solidFill>
            </a:endParaRPr>
          </a:p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3269568" y="3032299"/>
            <a:ext cx="228600" cy="228600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3277565" y="3933056"/>
            <a:ext cx="228600" cy="228600"/>
          </a:xfrm>
          <a:prstGeom prst="flowChartConnector">
            <a:avLst/>
          </a:prstGeom>
          <a:solidFill>
            <a:srgbClr val="8523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1105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b="1" ker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/>
          </a:p>
        </p:txBody>
      </p:sp>
      <p:sp>
        <p:nvSpPr>
          <p:cNvPr id="16386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8000" smtClean="0">
              <a:solidFill>
                <a:srgbClr val="000000"/>
              </a:solidFill>
            </a:endParaRPr>
          </a:p>
          <a:p>
            <a:endParaRPr lang="ru-RU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882806411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8932" y="836711"/>
            <a:ext cx="4896690" cy="1872209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4136" y="2708921"/>
            <a:ext cx="4884074" cy="1918054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4136" y="4626975"/>
            <a:ext cx="4975922" cy="2231025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114800" y="836711"/>
            <a:ext cx="1070822" cy="18722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smtClean="0">
              <a:solidFill>
                <a:srgbClr val="002060"/>
              </a:solidFill>
            </a:endParaRP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Высок</a:t>
            </a:r>
            <a:r>
              <a:rPr lang="ru-RU" b="1">
                <a:solidFill>
                  <a:srgbClr val="002060"/>
                </a:solidFill>
              </a:rPr>
              <a:t>.</a:t>
            </a:r>
            <a:r>
              <a:rPr lang="ru-RU" b="1" smtClean="0">
                <a:solidFill>
                  <a:srgbClr val="002060"/>
                </a:solidFill>
              </a:rPr>
              <a:t>               </a:t>
            </a:r>
          </a:p>
          <a:p>
            <a:pPr algn="ctr"/>
            <a:endParaRPr lang="ru-RU" b="1">
              <a:solidFill>
                <a:srgbClr val="002060"/>
              </a:solidFill>
            </a:endParaRPr>
          </a:p>
          <a:p>
            <a:pPr algn="ctr"/>
            <a:endParaRPr lang="ru-RU" b="1" smtClean="0">
              <a:solidFill>
                <a:srgbClr val="002060"/>
              </a:solidFill>
            </a:endParaRPr>
          </a:p>
          <a:p>
            <a:pPr algn="ctr"/>
            <a:endParaRPr lang="ru-RU" b="1" smtClean="0">
              <a:solidFill>
                <a:srgbClr val="002060"/>
              </a:solidFill>
            </a:endParaRPr>
          </a:p>
          <a:p>
            <a:pPr algn="ctr"/>
            <a:r>
              <a:rPr lang="ru-RU" b="1" err="1" smtClean="0">
                <a:solidFill>
                  <a:srgbClr val="002060"/>
                </a:solidFill>
              </a:rPr>
              <a:t>Средн</a:t>
            </a:r>
            <a:r>
              <a:rPr lang="ru-RU" b="1" smtClean="0">
                <a:solidFill>
                  <a:srgbClr val="002060"/>
                </a:solidFill>
              </a:rPr>
              <a:t>.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4189722" y="958712"/>
            <a:ext cx="228600" cy="213757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199687" y="1953969"/>
            <a:ext cx="228600" cy="213757"/>
          </a:xfrm>
          <a:prstGeom prst="flowChartConnector">
            <a:avLst/>
          </a:prstGeom>
          <a:solidFill>
            <a:srgbClr val="81333E"/>
          </a:solidFill>
          <a:ln>
            <a:solidFill>
              <a:srgbClr val="852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14801" y="2708921"/>
            <a:ext cx="1125257" cy="19180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smtClean="0">
              <a:solidFill>
                <a:srgbClr val="002060"/>
              </a:solidFill>
            </a:endParaRP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Высок.</a:t>
            </a:r>
          </a:p>
          <a:p>
            <a:pPr algn="ctr"/>
            <a:endParaRPr lang="ru-RU" b="1">
              <a:solidFill>
                <a:srgbClr val="002060"/>
              </a:solidFill>
            </a:endParaRPr>
          </a:p>
          <a:p>
            <a:pPr algn="ctr"/>
            <a:endParaRPr lang="ru-RU" b="1" smtClean="0">
              <a:solidFill>
                <a:srgbClr val="002060"/>
              </a:solidFill>
            </a:endParaRPr>
          </a:p>
          <a:p>
            <a:pPr algn="ctr"/>
            <a:endParaRPr lang="ru-RU" b="1">
              <a:solidFill>
                <a:srgbClr val="002060"/>
              </a:solidFill>
            </a:endParaRPr>
          </a:p>
          <a:p>
            <a:pPr algn="ctr"/>
            <a:r>
              <a:rPr lang="ru-RU" b="1" err="1" smtClean="0">
                <a:solidFill>
                  <a:srgbClr val="002060"/>
                </a:solidFill>
              </a:rPr>
              <a:t>Средн</a:t>
            </a:r>
            <a:r>
              <a:rPr lang="ru-RU" b="1" smtClean="0">
                <a:solidFill>
                  <a:srgbClr val="002060"/>
                </a:solidFill>
              </a:rPr>
              <a:t>.               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14800" y="4626975"/>
            <a:ext cx="1125258" cy="2231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smtClean="0">
              <a:solidFill>
                <a:srgbClr val="002060"/>
              </a:solidFill>
            </a:endParaRP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Высок.</a:t>
            </a:r>
          </a:p>
          <a:p>
            <a:pPr algn="ctr"/>
            <a:endParaRPr lang="ru-RU" b="1">
              <a:solidFill>
                <a:srgbClr val="002060"/>
              </a:solidFill>
            </a:endParaRPr>
          </a:p>
          <a:p>
            <a:pPr algn="ctr"/>
            <a:endParaRPr lang="ru-RU" b="1" smtClean="0">
              <a:solidFill>
                <a:srgbClr val="002060"/>
              </a:solidFill>
            </a:endParaRPr>
          </a:p>
          <a:p>
            <a:pPr algn="ctr"/>
            <a:r>
              <a:rPr lang="ru-RU" b="1" err="1" smtClean="0">
                <a:solidFill>
                  <a:srgbClr val="002060"/>
                </a:solidFill>
              </a:rPr>
              <a:t>Средн</a:t>
            </a:r>
            <a:r>
              <a:rPr lang="ru-RU" b="1" smtClean="0">
                <a:solidFill>
                  <a:srgbClr val="002060"/>
                </a:solidFill>
              </a:rPr>
              <a:t>.</a:t>
            </a:r>
            <a:endParaRPr lang="ru-RU" b="1">
              <a:solidFill>
                <a:srgbClr val="002060"/>
              </a:solidFill>
            </a:endParaRPr>
          </a:p>
          <a:p>
            <a:pPr algn="ctr"/>
            <a:endParaRPr lang="ru-RU" b="1" smtClean="0">
              <a:solidFill>
                <a:srgbClr val="002060"/>
              </a:solidFill>
            </a:endParaRPr>
          </a:p>
          <a:p>
            <a:pPr algn="ctr"/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4199687" y="2797794"/>
            <a:ext cx="228600" cy="213757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4199687" y="4802182"/>
            <a:ext cx="228600" cy="213757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4199687" y="3981711"/>
            <a:ext cx="228600" cy="213757"/>
          </a:xfrm>
          <a:prstGeom prst="flowChartConnector">
            <a:avLst/>
          </a:prstGeom>
          <a:solidFill>
            <a:srgbClr val="81333E"/>
          </a:solidFill>
          <a:ln>
            <a:solidFill>
              <a:srgbClr val="852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4189722" y="5726185"/>
            <a:ext cx="228600" cy="213757"/>
          </a:xfrm>
          <a:prstGeom prst="flowChartConnector">
            <a:avLst/>
          </a:prstGeom>
          <a:solidFill>
            <a:srgbClr val="81333E"/>
          </a:solidFill>
          <a:ln>
            <a:solidFill>
              <a:srgbClr val="852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6698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b="1" ker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/>
          </a:p>
        </p:txBody>
      </p:sp>
      <p:sp>
        <p:nvSpPr>
          <p:cNvPr id="16386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8000" smtClean="0">
              <a:solidFill>
                <a:srgbClr val="000000"/>
              </a:solidFill>
            </a:endParaRPr>
          </a:p>
          <a:p>
            <a:endParaRPr lang="ru-RU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775031177"/>
              </p:ext>
            </p:extLst>
          </p:nvPr>
        </p:nvGraphicFramePr>
        <p:xfrm>
          <a:off x="0" y="0"/>
          <a:ext cx="914400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189328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35038" y="260350"/>
            <a:ext cx="8208962" cy="5905500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Font typeface="Arial" charset="0"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выявление педагогических условий познавательного развития детей раннего возраста посредством дидактических игр</a:t>
            </a:r>
          </a:p>
          <a:p>
            <a:pPr marL="0" indent="0">
              <a:lnSpc>
                <a:spcPct val="140000"/>
              </a:lnSpc>
              <a:buFont typeface="Arial" charset="0"/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исследования: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 проектирования и организации дидактических игр с детьми раннего возраста </a:t>
            </a:r>
          </a:p>
          <a:p>
            <a:pPr marL="0" indent="0">
              <a:lnSpc>
                <a:spcPct val="140000"/>
              </a:lnSpc>
              <a:buFont typeface="Arial" charset="0"/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исследования: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дидактическая игра как средство развития детей раннего возраста</a:t>
            </a:r>
          </a:p>
          <a:p>
            <a:pPr marL="0" indent="0">
              <a:lnSpc>
                <a:spcPct val="140000"/>
              </a:lnSpc>
              <a:buFont typeface="Arial" charset="0"/>
              <a:buNone/>
            </a:pP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b="1" ker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/>
          </a:p>
        </p:txBody>
      </p:sp>
      <p:sp>
        <p:nvSpPr>
          <p:cNvPr id="15362" name="Подзаголовок 3"/>
          <p:cNvSpPr>
            <a:spLocks noGrp="1"/>
          </p:cNvSpPr>
          <p:nvPr>
            <p:ph idx="4294967295"/>
          </p:nvPr>
        </p:nvSpPr>
        <p:spPr>
          <a:xfrm>
            <a:off x="30163" y="0"/>
            <a:ext cx="9113837" cy="6858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sz="800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  <p:sp>
        <p:nvSpPr>
          <p:cNvPr id="5" name="Овал 4"/>
          <p:cNvSpPr/>
          <p:nvPr/>
        </p:nvSpPr>
        <p:spPr>
          <a:xfrm>
            <a:off x="1116" y="7888"/>
            <a:ext cx="2957116" cy="22248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latin typeface="Arial" charset="0"/>
                <a:cs typeface="Arial" charset="0"/>
              </a:rPr>
              <a:t>Обогащение предметной среды</a:t>
            </a:r>
          </a:p>
        </p:txBody>
      </p:sp>
      <p:sp>
        <p:nvSpPr>
          <p:cNvPr id="6" name="Овал 5"/>
          <p:cNvSpPr/>
          <p:nvPr/>
        </p:nvSpPr>
        <p:spPr>
          <a:xfrm>
            <a:off x="0" y="2248955"/>
            <a:ext cx="2951956" cy="229341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latin typeface="Arial" charset="0"/>
                <a:cs typeface="Arial" charset="0"/>
              </a:rPr>
              <a:t>Анализ с</a:t>
            </a:r>
            <a:r>
              <a:rPr lang="ru-RU" sz="200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одержани</a:t>
            </a:r>
            <a:r>
              <a:rPr lang="ru-RU" sz="2000">
                <a:solidFill>
                  <a:srgbClr val="002060"/>
                </a:solidFill>
                <a:latin typeface="Arial" charset="0"/>
                <a:cs typeface="Arial" charset="0"/>
              </a:rPr>
              <a:t>я</a:t>
            </a:r>
            <a:r>
              <a:rPr lang="ru-RU" sz="200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00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текстур</a:t>
            </a:r>
            <a:r>
              <a:rPr lang="ru-RU" sz="2000">
                <a:solidFill>
                  <a:srgbClr val="002060"/>
                </a:solidFill>
                <a:latin typeface="Arial" charset="0"/>
                <a:cs typeface="Arial" charset="0"/>
              </a:rPr>
              <a:t>ы</a:t>
            </a:r>
            <a:r>
              <a:rPr lang="ru-RU" sz="200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дидактических игр</a:t>
            </a:r>
            <a:endParaRPr lang="ru-RU" sz="200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35768" y="4577395"/>
            <a:ext cx="3054350" cy="217527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latin typeface="Arial" charset="0"/>
                <a:cs typeface="Arial" charset="0"/>
              </a:rPr>
              <a:t>Компетентность в области проектирования о организации дидактических игр</a:t>
            </a:r>
          </a:p>
        </p:txBody>
      </p:sp>
      <p:sp>
        <p:nvSpPr>
          <p:cNvPr id="16" name="Овал 15"/>
          <p:cNvSpPr/>
          <p:nvPr/>
        </p:nvSpPr>
        <p:spPr>
          <a:xfrm>
            <a:off x="3146425" y="2212975"/>
            <a:ext cx="3225775" cy="2270125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latin typeface="Arial" charset="0"/>
                <a:cs typeface="Arial" charset="0"/>
              </a:rPr>
              <a:t>Стимулирование эмоциональной и познавательной активности детей</a:t>
            </a:r>
          </a:p>
        </p:txBody>
      </p:sp>
      <p:sp>
        <p:nvSpPr>
          <p:cNvPr id="17" name="Овал 16"/>
          <p:cNvSpPr/>
          <p:nvPr/>
        </p:nvSpPr>
        <p:spPr>
          <a:xfrm>
            <a:off x="6721475" y="2355584"/>
            <a:ext cx="2422525" cy="198490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latin typeface="Arial" charset="0"/>
                <a:cs typeface="Arial" charset="0"/>
              </a:rPr>
              <a:t>Развитие детей раннего возраста </a:t>
            </a: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2843808" y="1555749"/>
            <a:ext cx="660227" cy="4556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2843808" y="4625182"/>
            <a:ext cx="711424" cy="4087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810446" y="3334209"/>
            <a:ext cx="498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16" idx="6"/>
          </p:cNvCxnSpPr>
          <p:nvPr/>
        </p:nvCxnSpPr>
        <p:spPr>
          <a:xfrm>
            <a:off x="6372200" y="3348038"/>
            <a:ext cx="34927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4211638" y="476250"/>
            <a:ext cx="4687887" cy="6207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Гипотеза исследования: </a:t>
            </a:r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864" y="237387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деятельности и психических функций, в раннем возрастном периоде</a:t>
            </a:r>
            <a:endParaRPr lang="ru-RU" sz="2500" b="1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580" y="2894749"/>
            <a:ext cx="2148840" cy="1936865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13" name="Скругленный прямоугольник 12"/>
          <p:cNvSpPr/>
          <p:nvPr/>
        </p:nvSpPr>
        <p:spPr>
          <a:xfrm>
            <a:off x="6372200" y="943824"/>
            <a:ext cx="2592288" cy="14194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400" b="1" smtClean="0">
                <a:solidFill>
                  <a:srgbClr val="002060"/>
                </a:solidFill>
                <a:latin typeface="+mj-lt"/>
              </a:rPr>
              <a:t>Развитие двигательной </a:t>
            </a:r>
            <a:r>
              <a:rPr lang="ru-RU" sz="2400" b="1">
                <a:solidFill>
                  <a:srgbClr val="002060"/>
                </a:solidFill>
                <a:latin typeface="+mj-lt"/>
              </a:rPr>
              <a:t>и эмоционально-волевой сферы.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02922" y="1315567"/>
            <a:ext cx="1978890" cy="129698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002060"/>
                </a:solidFill>
                <a:latin typeface="+mj-lt"/>
                <a:cs typeface="Arial" pitchFamily="34" charset="0"/>
              </a:rPr>
              <a:t>развитие психических функций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79372" y="2612554"/>
            <a:ext cx="2585116" cy="136604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002060"/>
                </a:solidFill>
                <a:latin typeface="+mj-lt"/>
                <a:cs typeface="Arial" pitchFamily="34" charset="0"/>
              </a:rPr>
              <a:t>общественно выработанные средства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69475" y="5494626"/>
            <a:ext cx="2568378" cy="1384905"/>
          </a:xfrm>
          <a:prstGeom prst="roundRect">
            <a:avLst/>
          </a:prstGeom>
          <a:solidFill>
            <a:schemeClr val="accent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+mj-lt"/>
                <a:cs typeface="Arial" pitchFamily="34" charset="0"/>
              </a:rPr>
              <a:t>Развитие аналитической и синтетической деятельности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01061" y="4126219"/>
            <a:ext cx="2592288" cy="131900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+mj-lt"/>
                <a:cs typeface="Arial" pitchFamily="34" charset="0"/>
              </a:rPr>
              <a:t>развитие познавательных способностей</a:t>
            </a:r>
          </a:p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5577" y="5597764"/>
            <a:ext cx="2442000" cy="127997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+mj-lt"/>
                <a:cs typeface="Arial" pitchFamily="34" charset="0"/>
              </a:rPr>
              <a:t>формирование качеств личности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5536" y="2554490"/>
            <a:ext cx="2480773" cy="142410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Развитие перцептивных действий</a:t>
            </a:r>
            <a:endParaRPr lang="ru-RU" sz="2400" b="1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4525165">
            <a:off x="2973390" y="1719324"/>
            <a:ext cx="484188" cy="522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3806466">
            <a:off x="5325465" y="2871307"/>
            <a:ext cx="484188" cy="560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695652">
            <a:off x="3751392" y="4933296"/>
            <a:ext cx="485775" cy="557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3766073">
            <a:off x="3095852" y="4418142"/>
            <a:ext cx="484187" cy="600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9435456">
            <a:off x="5006192" y="4923562"/>
            <a:ext cx="484188" cy="619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6200000">
            <a:off x="5695759" y="3585135"/>
            <a:ext cx="484188" cy="549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7363065">
            <a:off x="5695760" y="1796578"/>
            <a:ext cx="484187" cy="50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10800000">
            <a:off x="4332539" y="2574789"/>
            <a:ext cx="484187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7" y="4101867"/>
            <a:ext cx="2446204" cy="134335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+mj-lt"/>
                <a:cs typeface="Arial" pitchFamily="34" charset="0"/>
              </a:rPr>
              <a:t>формирование произвольного поведения</a:t>
            </a:r>
          </a:p>
        </p:txBody>
      </p:sp>
      <p:sp>
        <p:nvSpPr>
          <p:cNvPr id="30" name="Стрелка влево 29"/>
          <p:cNvSpPr/>
          <p:nvPr/>
        </p:nvSpPr>
        <p:spPr>
          <a:xfrm rot="728344">
            <a:off x="2921205" y="3408576"/>
            <a:ext cx="552745" cy="4857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лево 30"/>
          <p:cNvSpPr/>
          <p:nvPr/>
        </p:nvSpPr>
        <p:spPr>
          <a:xfrm rot="2206329">
            <a:off x="3374068" y="2821646"/>
            <a:ext cx="527797" cy="484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8406961">
            <a:off x="5607936" y="4408283"/>
            <a:ext cx="484188" cy="619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6481" y="5533106"/>
            <a:ext cx="2534566" cy="1266935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+mj-lt"/>
              </a:rPr>
              <a:t>Развитие  речи</a:t>
            </a:r>
            <a:endParaRPr lang="ru-RU" sz="2400" b="1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879627"/>
            <a:ext cx="2465062" cy="147682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+mj-lt"/>
              </a:rPr>
              <a:t>Зарождение игры</a:t>
            </a:r>
            <a:endParaRPr lang="ru-RU" sz="2400" b="1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52463" y="188641"/>
            <a:ext cx="7772400" cy="1584175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700" b="1" kern="0">
                <a:solidFill>
                  <a:srgbClr val="002060"/>
                </a:solidFill>
                <a:cs typeface="Times New Roman" pitchFamily="18" charset="0"/>
              </a:rPr>
              <a:t> "Игра без усилия, игра без активной деятельности - всегда плохая игра</a:t>
            </a:r>
            <a:r>
              <a:rPr lang="ru-RU" sz="2700" b="1" kern="0" smtClean="0">
                <a:solidFill>
                  <a:srgbClr val="002060"/>
                </a:solidFill>
                <a:cs typeface="Times New Roman" pitchFamily="18" charset="0"/>
              </a:rPr>
              <a:t>"</a:t>
            </a:r>
            <a:r>
              <a:rPr lang="ru-RU" sz="2700" b="1" ker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2700" b="1" ker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2200" b="1" ker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ru-RU" sz="2200">
                <a:solidFill>
                  <a:srgbClr val="002060"/>
                </a:solidFill>
                <a:latin typeface="+mn-lt"/>
              </a:rPr>
              <a:t>А.С. Макаренко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650" y="1844824"/>
            <a:ext cx="8208963" cy="501317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ru-RU" sz="4400" b="1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5100" b="1">
                <a:solidFill>
                  <a:srgbClr val="002060"/>
                </a:solidFill>
                <a:latin typeface="+mj-lt"/>
              </a:rPr>
              <a:t>Идеей дидактики М. </a:t>
            </a:r>
            <a:r>
              <a:rPr lang="ru-RU" sz="5100" b="1" err="1">
                <a:solidFill>
                  <a:srgbClr val="002060"/>
                </a:solidFill>
                <a:latin typeface="+mj-lt"/>
              </a:rPr>
              <a:t>Монтессори</a:t>
            </a:r>
            <a:r>
              <a:rPr lang="ru-RU" sz="5100" b="1">
                <a:solidFill>
                  <a:srgbClr val="002060"/>
                </a:solidFill>
                <a:latin typeface="+mj-lt"/>
              </a:rPr>
              <a:t>-является идея спонтанного, опосредованного </a:t>
            </a:r>
            <a:r>
              <a:rPr lang="ru-RU" sz="5100" b="1" smtClean="0">
                <a:solidFill>
                  <a:srgbClr val="002060"/>
                </a:solidFill>
                <a:latin typeface="+mj-lt"/>
              </a:rPr>
              <a:t>обучения</a:t>
            </a:r>
          </a:p>
          <a:p>
            <a:pPr>
              <a:lnSpc>
                <a:spcPct val="150000"/>
              </a:lnSpc>
            </a:pPr>
            <a:endParaRPr lang="ru-RU" sz="5100" b="1">
              <a:solidFill>
                <a:srgbClr val="00206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sz="5100" b="1">
                <a:solidFill>
                  <a:srgbClr val="002060"/>
                </a:solidFill>
                <a:latin typeface="+mj-lt"/>
              </a:rPr>
              <a:t>Понимание законов естественного развития ребенка, уникальная </a:t>
            </a:r>
            <a:r>
              <a:rPr lang="ru-RU" sz="5100" b="1" smtClean="0">
                <a:solidFill>
                  <a:srgbClr val="002060"/>
                </a:solidFill>
                <a:latin typeface="+mj-lt"/>
              </a:rPr>
              <a:t>авто-дидактическая </a:t>
            </a:r>
            <a:r>
              <a:rPr lang="ru-RU" sz="5100" b="1">
                <a:solidFill>
                  <a:srgbClr val="002060"/>
                </a:solidFill>
                <a:latin typeface="+mj-lt"/>
              </a:rPr>
              <a:t>среда, любовь и уважение к детям, подача материалов – (презентации</a:t>
            </a:r>
            <a:r>
              <a:rPr lang="ru-RU" sz="5100" b="1" smtClean="0">
                <a:solidFill>
                  <a:srgbClr val="002060"/>
                </a:solidFill>
                <a:latin typeface="+mj-lt"/>
              </a:rPr>
              <a:t>) </a:t>
            </a:r>
            <a:r>
              <a:rPr lang="ru-RU" sz="5100" b="1">
                <a:solidFill>
                  <a:srgbClr val="002060"/>
                </a:solidFill>
                <a:latin typeface="+mj-lt"/>
              </a:rPr>
              <a:t>– всё это </a:t>
            </a:r>
            <a:r>
              <a:rPr lang="ru-RU" sz="5100" b="1" smtClean="0">
                <a:solidFill>
                  <a:srgbClr val="002060"/>
                </a:solidFill>
                <a:latin typeface="+mj-lt"/>
              </a:rPr>
              <a:t>приносит </a:t>
            </a:r>
            <a:r>
              <a:rPr lang="ru-RU" sz="5100" b="1">
                <a:solidFill>
                  <a:srgbClr val="002060"/>
                </a:solidFill>
                <a:latin typeface="+mj-lt"/>
              </a:rPr>
              <a:t>очевидные результаты общего развитие детей раннего </a:t>
            </a:r>
            <a:r>
              <a:rPr lang="ru-RU" sz="5100" b="1" smtClean="0">
                <a:solidFill>
                  <a:srgbClr val="002060"/>
                </a:solidFill>
                <a:latin typeface="+mj-lt"/>
              </a:rPr>
              <a:t>возраста</a:t>
            </a:r>
            <a:endParaRPr lang="ru-RU" sz="5100" b="1">
              <a:solidFill>
                <a:srgbClr val="002060"/>
              </a:solidFill>
              <a:latin typeface="+mj-lt"/>
            </a:endParaRPr>
          </a:p>
          <a:p>
            <a:pPr algn="r">
              <a:lnSpc>
                <a:spcPct val="150000"/>
              </a:lnSpc>
            </a:pPr>
            <a:r>
              <a:rPr lang="ru-RU" sz="4200">
                <a:solidFill>
                  <a:srgbClr val="002060"/>
                </a:solidFill>
              </a:rPr>
              <a:t>М. Монтессори</a:t>
            </a:r>
            <a:endParaRPr lang="ru-RU" sz="420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r">
              <a:lnSpc>
                <a:spcPct val="80000"/>
              </a:lnSpc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</a:t>
            </a:r>
            <a:endParaRPr lang="ru-RU" sz="20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ru-RU" sz="8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59"/>
          </a:xfrm>
        </p:spPr>
        <p:txBody>
          <a:bodyPr/>
          <a:lstStyle/>
          <a:p>
            <a:pPr lvl="0"/>
            <a:r>
              <a:rPr lang="ru-RU" sz="2800" b="1">
                <a:solidFill>
                  <a:srgbClr val="002060"/>
                </a:solidFill>
              </a:rPr>
              <a:t>Через самостоятельное обращение с </a:t>
            </a:r>
            <a:r>
              <a:rPr lang="ru-RU" sz="2800" b="1" smtClean="0">
                <a:solidFill>
                  <a:srgbClr val="002060"/>
                </a:solidFill>
              </a:rPr>
              <a:t>материалом М. Монтессори </a:t>
            </a:r>
            <a:r>
              <a:rPr lang="ru-RU" sz="2800" b="1">
                <a:solidFill>
                  <a:srgbClr val="002060"/>
                </a:solidFill>
              </a:rPr>
              <a:t>ребенок приобретает:</a:t>
            </a:r>
            <a:endParaRPr lang="ru-RU" sz="2800">
              <a:solidFill>
                <a:srgbClr val="00206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93621049"/>
              </p:ext>
            </p:extLst>
          </p:nvPr>
        </p:nvGraphicFramePr>
        <p:xfrm>
          <a:off x="899592" y="1412776"/>
          <a:ext cx="770485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16386" name="Подзаголовок 3"/>
          <p:cNvSpPr>
            <a:spLocks noGrp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endParaRPr lang="ru-RU" sz="8000" dirty="0" smtClean="0">
              <a:solidFill>
                <a:srgbClr val="000000"/>
              </a:solidFill>
            </a:endParaRPr>
          </a:p>
          <a:p>
            <a:endParaRPr lang="ru-RU" dirty="0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293505850"/>
              </p:ext>
            </p:extLst>
          </p:nvPr>
        </p:nvGraphicFramePr>
        <p:xfrm>
          <a:off x="0" y="2057946"/>
          <a:ext cx="9144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43228" y="260648"/>
            <a:ext cx="4984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Опытно-экспериментальная работа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722313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Цель констатирующий этапа исследования </a:t>
            </a:r>
            <a:r>
              <a:rPr lang="ru-RU" dirty="0" smtClean="0"/>
              <a:t>: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Выявление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исходного уровня форсированности представлений о цвете у детей разновозрастной группы.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0136" y="2708920"/>
            <a:ext cx="3693318" cy="2232248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подобрать диагностический инструментарий, провести диагностику и проанализировать полученные результаты</a:t>
            </a: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2574508" y="4797152"/>
            <a:ext cx="3706952" cy="21854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выявить условия, созданные в ДОУ по исследуемой проблеме</a:t>
            </a: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5220072" y="2624332"/>
            <a:ext cx="3766616" cy="217282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провести по исследуемой проблеме беседу с воспитателями группы</a:t>
            </a: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3311860" y="1963680"/>
            <a:ext cx="2232248" cy="66065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ЗАДАЧИ: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537187" y="1628800"/>
            <a:ext cx="484632" cy="404606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6855" y="0"/>
            <a:ext cx="8229600" cy="126876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Уровень форсированности </a:t>
            </a:r>
            <a:r>
              <a:rPr lang="ru-RU" sz="2700" b="1" dirty="0">
                <a:solidFill>
                  <a:srgbClr val="002060"/>
                </a:solidFill>
              </a:rPr>
              <a:t>представлений о цвете у детей раннего возраста на констатирующем этапе исследования.</a:t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1300" b="1" kern="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16386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8000" dirty="0" smtClean="0">
              <a:solidFill>
                <a:srgbClr val="000000"/>
              </a:solidFill>
            </a:endParaRPr>
          </a:p>
          <a:p>
            <a:endParaRPr lang="ru-RU" dirty="0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538961318"/>
              </p:ext>
            </p:extLst>
          </p:nvPr>
        </p:nvGraphicFramePr>
        <p:xfrm>
          <a:off x="0" y="1052736"/>
          <a:ext cx="9036496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5909" y="2046163"/>
            <a:ext cx="6192688" cy="384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Горизонтальный свиток 3"/>
          <p:cNvSpPr/>
          <p:nvPr/>
        </p:nvSpPr>
        <p:spPr>
          <a:xfrm>
            <a:off x="4932040" y="1556792"/>
            <a:ext cx="3600400" cy="4824536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2060"/>
                </a:solidFill>
              </a:rPr>
              <a:t>высокий уровень у </a:t>
            </a:r>
            <a:r>
              <a:rPr lang="ru-RU" sz="2400" dirty="0">
                <a:solidFill>
                  <a:srgbClr val="002060"/>
                </a:solidFill>
              </a:rPr>
              <a:t>четверых </a:t>
            </a:r>
            <a:r>
              <a:rPr lang="ru-RU" sz="2400" dirty="0" smtClean="0">
                <a:solidFill>
                  <a:srgbClr val="002060"/>
                </a:solidFill>
              </a:rPr>
              <a:t>детей-</a:t>
            </a:r>
            <a:r>
              <a:rPr lang="ru-RU" sz="2400" dirty="0" smtClean="0">
                <a:solidFill>
                  <a:srgbClr val="002060"/>
                </a:solidFill>
                <a:ea typeface="Times New Roman"/>
              </a:rPr>
              <a:t> 23%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средний уровень </a:t>
            </a:r>
            <a:r>
              <a:rPr lang="ru-RU" sz="2400" dirty="0">
                <a:solidFill>
                  <a:srgbClr val="002060"/>
                </a:solidFill>
              </a:rPr>
              <a:t>семь детей – это 41</a:t>
            </a:r>
            <a:r>
              <a:rPr lang="ru-RU" sz="2400" dirty="0" smtClean="0">
                <a:solidFill>
                  <a:srgbClr val="002060"/>
                </a:solidFill>
              </a:rPr>
              <a:t>%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низкий уровень </a:t>
            </a:r>
            <a:r>
              <a:rPr lang="ru-RU" sz="2400" dirty="0" smtClean="0">
                <a:solidFill>
                  <a:srgbClr val="002060"/>
                </a:solidFill>
              </a:rPr>
              <a:t>трое детей-</a:t>
            </a:r>
            <a:r>
              <a:rPr lang="ru-RU" sz="2400" dirty="0">
                <a:solidFill>
                  <a:srgbClr val="002060"/>
                </a:solidFill>
              </a:rPr>
              <a:t> 36%. </a:t>
            </a:r>
            <a:endParaRPr lang="ru-RU" sz="2400" dirty="0" smtClean="0">
              <a:solidFill>
                <a:srgbClr val="002060"/>
              </a:solidFill>
              <a:ea typeface="Times New Roman"/>
            </a:endParaRPr>
          </a:p>
          <a:p>
            <a:r>
              <a:rPr lang="ru-RU" sz="240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4464571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41%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361795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36%. </a:t>
            </a:r>
            <a:endParaRPr lang="ru-RU" sz="2400" b="1" dirty="0">
              <a:solidFill>
                <a:srgbClr val="002060"/>
              </a:solidFill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88956" y="2900130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ea typeface="Times New Roman"/>
              </a:rPr>
              <a:t>23%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834105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16386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8000" dirty="0" smtClean="0">
              <a:solidFill>
                <a:srgbClr val="000000"/>
              </a:solidFill>
            </a:endParaRPr>
          </a:p>
          <a:p>
            <a:endParaRPr lang="ru-RU" dirty="0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564124869"/>
              </p:ext>
            </p:extLst>
          </p:nvPr>
        </p:nvGraphicFramePr>
        <p:xfrm>
          <a:off x="251520" y="115888"/>
          <a:ext cx="8892480" cy="6553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690" y="1647794"/>
            <a:ext cx="22558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Вертикальный свиток 6"/>
          <p:cNvSpPr/>
          <p:nvPr/>
        </p:nvSpPr>
        <p:spPr>
          <a:xfrm>
            <a:off x="-18612" y="1745703"/>
            <a:ext cx="3906302" cy="3699521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Подобрать, разработать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содержание дидактических игр по формированию представлений о цвете и апробировать его на практике</a:t>
            </a: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5652120" y="1745703"/>
            <a:ext cx="3744415" cy="4181842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Дополнить предметно-развивающую среду наглядными пособиями и дидактическими играми, направленными на умение: соотносить, различать, называть по цвету</a:t>
            </a: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2904841" y="2426501"/>
            <a:ext cx="3312367" cy="3715073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Проанализировать  </a:t>
            </a:r>
          </a:p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 оптимальные педагогические условия способствующие успешному формированию представлений о цвете </a:t>
            </a:r>
          </a:p>
        </p:txBody>
      </p:sp>
    </p:spTree>
    <p:extLst>
      <p:ext uri="{BB962C8B-B14F-4D97-AF65-F5344CB8AC3E}">
        <p14:creationId xmlns="" xmlns:p14="http://schemas.microsoft.com/office/powerpoint/2010/main" val="42061891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4558</TotalTime>
  <Words>572</Words>
  <Application>Microsoft Office PowerPoint</Application>
  <PresentationFormat>Экран (4:3)</PresentationFormat>
  <Paragraphs>117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муниципальное бюджетное дошкольное образовательное учреждение детский сад №2 МО Северский район пгт. Ильский    </vt:lpstr>
      <vt:lpstr>Слайд 2</vt:lpstr>
      <vt:lpstr> </vt:lpstr>
      <vt:lpstr>Развитие деятельности и психических функций, в раннем возрастном периоде</vt:lpstr>
      <vt:lpstr> "Игра без усилия, игра без активной деятельности - всегда плохая игра"                                                                                        А.С. Макаренко</vt:lpstr>
      <vt:lpstr>Через самостоятельное обращение с материалом М. Монтессори ребенок приобретает:</vt:lpstr>
      <vt:lpstr> </vt:lpstr>
      <vt:lpstr> Уровень форсированности представлений о цвете у детей раннего возраста на констатирующем этапе исследования.  </vt:lpstr>
      <vt:lpstr> </vt:lpstr>
      <vt:lpstr> </vt:lpstr>
      <vt:lpstr> </vt:lpstr>
      <vt:lpstr> </vt:lpstr>
      <vt:lpstr>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Ямала – Ненецкого автономного округа Государственное бюджетное образовательное учреждение среднего профессионального образования «Ноябрьский колледж профессиональных и информационных технологий» Ямало-Ненецкого автономного округа</dc:title>
  <dc:creator>Пользователь Windows</dc:creator>
  <cp:lastModifiedBy>Олеся </cp:lastModifiedBy>
  <cp:revision>157</cp:revision>
  <dcterms:created xsi:type="dcterms:W3CDTF">2013-06-03T17:57:13Z</dcterms:created>
  <dcterms:modified xsi:type="dcterms:W3CDTF">2014-10-23T15:41:44Z</dcterms:modified>
</cp:coreProperties>
</file>