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2873AB-9DB3-4DB8-9A70-6676822770E7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5545CC-FBF6-4B05-994E-3C6FF959701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280920" cy="12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Мосты Санкт-Петербурга</a:t>
            </a:r>
            <a:endParaRPr lang="ru-RU" i="1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941168"/>
            <a:ext cx="3390200" cy="16085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Подготовил </a:t>
            </a:r>
          </a:p>
          <a:p>
            <a:r>
              <a:rPr lang="ru-RU" sz="2400" dirty="0" smtClean="0">
                <a:latin typeface="Cambria" panose="02040503050406030204" pitchFamily="18" charset="0"/>
              </a:rPr>
              <a:t>воспитатель</a:t>
            </a:r>
            <a:endParaRPr lang="ru-RU" sz="2400" dirty="0" smtClean="0">
              <a:latin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</a:rPr>
              <a:t>Отто </a:t>
            </a:r>
            <a:r>
              <a:rPr lang="ru-RU" sz="2400" dirty="0" smtClean="0">
                <a:latin typeface="Cambria" panose="02040503050406030204" pitchFamily="18" charset="0"/>
              </a:rPr>
              <a:t>А. </a:t>
            </a:r>
            <a:r>
              <a:rPr lang="ru-RU" sz="2400" smtClean="0">
                <a:latin typeface="Cambria" panose="02040503050406030204" pitchFamily="18" charset="0"/>
              </a:rPr>
              <a:t>В.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455111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05800" cy="1368152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Cambria" panose="02040503050406030204" pitchFamily="18" charset="0"/>
              </a:rPr>
              <a:t>     Мост украшают красивые </a:t>
            </a:r>
            <a:r>
              <a:rPr lang="ru-RU" sz="2600" dirty="0">
                <a:latin typeface="Cambria" panose="02040503050406030204" pitchFamily="18" charset="0"/>
              </a:rPr>
              <a:t>чугунные </a:t>
            </a:r>
            <a:r>
              <a:rPr lang="ru-RU" sz="2600" dirty="0" smtClean="0">
                <a:latin typeface="Cambria" panose="02040503050406030204" pitchFamily="18" charset="0"/>
              </a:rPr>
              <a:t>решетки, </a:t>
            </a:r>
            <a:r>
              <a:rPr lang="ru-RU" sz="2600" dirty="0">
                <a:latin typeface="Cambria" panose="02040503050406030204" pitchFamily="18" charset="0"/>
              </a:rPr>
              <a:t>мраморные обелиски на въезде со стороны Марсового </a:t>
            </a:r>
            <a:r>
              <a:rPr lang="ru-RU" sz="2600" dirty="0" smtClean="0">
                <a:latin typeface="Cambria" panose="02040503050406030204" pitchFamily="18" charset="0"/>
              </a:rPr>
              <a:t>поля</a:t>
            </a:r>
            <a:r>
              <a:rPr lang="ru-RU" sz="2600" dirty="0">
                <a:latin typeface="Cambria" panose="02040503050406030204" pitchFamily="18" charset="0"/>
              </a:rPr>
              <a:t> </a:t>
            </a:r>
            <a:r>
              <a:rPr lang="ru-RU" sz="2600" dirty="0" smtClean="0">
                <a:latin typeface="Cambria" panose="02040503050406030204" pitchFamily="18" charset="0"/>
              </a:rPr>
              <a:t>и фонари.</a:t>
            </a:r>
            <a:endParaRPr lang="ru-RU" sz="26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88" y="1916832"/>
            <a:ext cx="3168352" cy="4762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3907"/>
            <a:ext cx="3030143" cy="40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Интересные факты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51" y="1268760"/>
            <a:ext cx="8712968" cy="26642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     </a:t>
            </a:r>
            <a:r>
              <a:rPr lang="ru-RU" sz="2800" dirty="0" smtClean="0">
                <a:latin typeface="Cambria" panose="02040503050406030204" pitchFamily="18" charset="0"/>
              </a:rPr>
              <a:t>Существует </a:t>
            </a:r>
            <a:r>
              <a:rPr lang="ru-RU" sz="2800" dirty="0">
                <a:latin typeface="Cambria" panose="02040503050406030204" pitchFamily="18" charset="0"/>
              </a:rPr>
              <a:t>легенда, что заслуженный летчик-испытатель Валерий Чкалов для завоевания сердца своей невесты совершил дерзкий полет под Троицким мостом, едва не коснувшись колесами воды. Об этом рассказывается в фильме «Валерий Чкалов», на съемках которого в 1940 году летчик Евгений Борисенко пролетел под пролетом 6 </a:t>
            </a:r>
            <a:r>
              <a:rPr lang="ru-RU" sz="2800" dirty="0" smtClean="0">
                <a:latin typeface="Cambria" panose="02040503050406030204" pitchFamily="18" charset="0"/>
              </a:rPr>
              <a:t>раз.</a:t>
            </a: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75390"/>
            <a:ext cx="4680520" cy="29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888432" cy="4989786"/>
          </a:xfrm>
        </p:spPr>
        <p:txBody>
          <a:bodyPr>
            <a:normAutofit/>
          </a:bodyPr>
          <a:lstStyle/>
          <a:p>
            <a:pPr algn="just"/>
            <a:r>
              <a:rPr lang="ru-RU" sz="2600" dirty="0">
                <a:latin typeface="Cambria" panose="02040503050406030204" pitchFamily="18" charset="0"/>
              </a:rPr>
              <a:t> </a:t>
            </a:r>
            <a:r>
              <a:rPr lang="ru-RU" sz="2600" dirty="0" smtClean="0">
                <a:latin typeface="Cambria" panose="02040503050406030204" pitchFamily="18" charset="0"/>
              </a:rPr>
              <a:t>    Гуляя по мосту </a:t>
            </a:r>
            <a:r>
              <a:rPr lang="ru-RU" sz="2600" dirty="0">
                <a:latin typeface="Cambria" panose="02040503050406030204" pitchFamily="18" charset="0"/>
              </a:rPr>
              <a:t>можно </a:t>
            </a:r>
            <a:r>
              <a:rPr lang="ru-RU" sz="2600" dirty="0" smtClean="0">
                <a:latin typeface="Cambria" panose="02040503050406030204" pitchFamily="18" charset="0"/>
              </a:rPr>
              <a:t>увидеть </a:t>
            </a:r>
            <a:r>
              <a:rPr lang="ru-RU" sz="2600" dirty="0">
                <a:latin typeface="Cambria" panose="02040503050406030204" pitchFamily="18" charset="0"/>
              </a:rPr>
              <a:t>вид на Стрелку Васильевского </a:t>
            </a:r>
            <a:r>
              <a:rPr lang="ru-RU" sz="2600" dirty="0" smtClean="0">
                <a:latin typeface="Cambria" panose="02040503050406030204" pitchFamily="18" charset="0"/>
              </a:rPr>
              <a:t>острова. Также с моста </a:t>
            </a:r>
            <a:r>
              <a:rPr lang="ru-RU" sz="2600" dirty="0">
                <a:latin typeface="Cambria" panose="02040503050406030204" pitchFamily="18" charset="0"/>
              </a:rPr>
              <a:t>видно 7 </a:t>
            </a:r>
            <a:r>
              <a:rPr lang="ru-RU" sz="2600" dirty="0" smtClean="0">
                <a:latin typeface="Cambria" panose="02040503050406030204" pitchFamily="18" charset="0"/>
              </a:rPr>
              <a:t>других мостов</a:t>
            </a:r>
            <a:r>
              <a:rPr lang="ru-RU" sz="2600" dirty="0">
                <a:latin typeface="Cambria" panose="02040503050406030204" pitchFamily="18" charset="0"/>
              </a:rPr>
              <a:t>:</a:t>
            </a:r>
            <a:br>
              <a:rPr lang="ru-RU" sz="2600" dirty="0">
                <a:latin typeface="Cambria" panose="02040503050406030204" pitchFamily="18" charset="0"/>
              </a:rPr>
            </a:br>
            <a:r>
              <a:rPr lang="ru-RU" sz="2600" dirty="0" err="1" smtClean="0">
                <a:latin typeface="Cambria" panose="02040503050406030204" pitchFamily="18" charset="0"/>
              </a:rPr>
              <a:t>Иоанновский</a:t>
            </a:r>
            <a:r>
              <a:rPr lang="ru-RU" sz="2600" dirty="0" smtClean="0">
                <a:latin typeface="Cambria" panose="02040503050406030204" pitchFamily="18" charset="0"/>
              </a:rPr>
              <a:t>, Биржевой, Дворцовый, Эрмитажный, Верхне-Лебяжий, Прачечный, Литейный.</a:t>
            </a:r>
            <a:endParaRPr lang="ru-RU" sz="26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10" y="847017"/>
            <a:ext cx="4608799" cy="30706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10" y="4077072"/>
            <a:ext cx="4717739" cy="261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62" y="908720"/>
            <a:ext cx="8305800" cy="1440160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На </a:t>
            </a:r>
            <a:r>
              <a:rPr lang="ru-RU" sz="2600" dirty="0">
                <a:solidFill>
                  <a:schemeClr val="tx1"/>
                </a:solidFill>
                <a:latin typeface="Cambria" panose="02040503050406030204" pitchFamily="18" charset="0"/>
              </a:rPr>
              <a:t>мосту есть точка, указывающая на его середину. Она находится на перилах в том месте, где узоры на решетке меняют свой </a:t>
            </a:r>
            <a:r>
              <a:rPr lang="ru-RU" sz="2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наклон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22" y="2708920"/>
            <a:ext cx="4104456" cy="3078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10702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2220856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Cambria" panose="02040503050406030204" pitchFamily="18" charset="0"/>
              </a:rPr>
              <a:t>     По </a:t>
            </a:r>
            <a:r>
              <a:rPr lang="ru-RU" sz="2600" dirty="0">
                <a:latin typeface="Cambria" panose="02040503050406030204" pitchFamily="18" charset="0"/>
              </a:rPr>
              <a:t>оси переправы проходит так называемый </a:t>
            </a:r>
            <a:r>
              <a:rPr lang="ru-RU" sz="2600" dirty="0" err="1">
                <a:latin typeface="Cambria" panose="02040503050406030204" pitchFamily="18" charset="0"/>
              </a:rPr>
              <a:t>Пулковский</a:t>
            </a:r>
            <a:r>
              <a:rPr lang="ru-RU" sz="2600" dirty="0">
                <a:latin typeface="Cambria" panose="02040503050406030204" pitchFamily="18" charset="0"/>
              </a:rPr>
              <a:t> меридиан – это нулевой меридиан, который русские картографы использовали до 20 века и перехода на Гринвичский меридиан. Московский проспект и </a:t>
            </a:r>
            <a:r>
              <a:rPr lang="ru-RU" sz="2600" dirty="0" err="1">
                <a:latin typeface="Cambria" panose="02040503050406030204" pitchFamily="18" charset="0"/>
              </a:rPr>
              <a:t>Пулковское</a:t>
            </a:r>
            <a:r>
              <a:rPr lang="ru-RU" sz="2600" dirty="0">
                <a:latin typeface="Cambria" panose="02040503050406030204" pitchFamily="18" charset="0"/>
              </a:rPr>
              <a:t> шоссе также расположены на этом </a:t>
            </a:r>
            <a:r>
              <a:rPr lang="ru-RU" sz="2600" dirty="0" smtClean="0">
                <a:latin typeface="Cambria" panose="02040503050406030204" pitchFamily="18" charset="0"/>
              </a:rPr>
              <a:t>меридиане.</a:t>
            </a:r>
            <a:endParaRPr lang="ru-RU" sz="26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2" y="3263133"/>
            <a:ext cx="2304256" cy="3469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22636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Город мостов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Петербург – город мостов. Иногда его даже называют музеем мостов. Их здесь чуть меньше, чем в Венеции, но больше, чем в Амстердаме, гораздо больше, чем в любом другом городе мира.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34679"/>
            <a:ext cx="51435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Троицкий мост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17326"/>
            <a:ext cx="8640960" cy="257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Один из самых красивых и больших мостов города - 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Троицкий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мост, который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соединяет Марсово поле и Троицкую площадь на Петроградской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стороне.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 длина составляет 582 м, а ширина – 23,43 м. Он празднует свое рождение в один день с самим Петербургом, но разница в их возрасте – 200 лет.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3889897"/>
            <a:ext cx="3832865" cy="2874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89898"/>
            <a:ext cx="4188924" cy="28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Из истории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Первая наплавная переправа между левым берегом Невы и Петербургской стороной появилась в 1803 году, в год столетия основания города и была названа Петербургским мостом.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19" y="3068960"/>
            <a:ext cx="594297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2376264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Cambria" panose="02040503050406030204" pitchFamily="18" charset="0"/>
              </a:rPr>
              <a:t>     В 1824 году, когда переправа пришла в негодность, начали строить новый наплавной мост от Суворовской до Троицкой площади. В 1827 году строительство было завершено и новый мост назвали Суворовским, так как недалеко находился памятник Суворову.</a:t>
            </a:r>
            <a:endParaRPr lang="ru-RU" sz="26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58909"/>
            <a:ext cx="4300355" cy="3352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123595" cy="35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32" y="1196752"/>
            <a:ext cx="8305800" cy="2376264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Cambria" panose="02040503050406030204" pitchFamily="18" charset="0"/>
              </a:rPr>
              <a:t>     Город нуждался в постоянных переправах через Неву. В 1890 году было принято решение о строительстве переправы на Петроградскую сторону. Был проведен конкурс, в результате которого лучшим был признан проект французского инженера А. Г. Эйфеля – строителя  парижской башни, носящей его имя. </a:t>
            </a:r>
            <a:endParaRPr lang="ru-RU" sz="26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4984"/>
            <a:ext cx="5109024" cy="33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1788808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/>
              <a:t>     </a:t>
            </a:r>
            <a:r>
              <a:rPr lang="ru-RU" sz="2600" dirty="0" smtClean="0">
                <a:latin typeface="Cambria" panose="02040503050406030204" pitchFamily="18" charset="0"/>
              </a:rPr>
              <a:t>Открытие моста состоялась в 200-летие Санкт-Петербурга 27 мая 1903 года. Первый развод моста выполнил сам император Николай </a:t>
            </a:r>
            <a:r>
              <a:rPr lang="en-US" sz="2600" dirty="0" smtClean="0">
                <a:latin typeface="Cambria" panose="02040503050406030204" pitchFamily="18" charset="0"/>
              </a:rPr>
              <a:t>II</a:t>
            </a:r>
            <a:r>
              <a:rPr lang="ru-RU" sz="2600" dirty="0" smtClean="0">
                <a:latin typeface="Cambria" panose="02040503050406030204" pitchFamily="18" charset="0"/>
              </a:rPr>
              <a:t>. Он нажал кнопку для запуска работы электрических моторов и переправа была разведена.</a:t>
            </a:r>
            <a:endParaRPr lang="ru-RU" sz="26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8" y="3011829"/>
            <a:ext cx="3902124" cy="3761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2634"/>
            <a:ext cx="4455393" cy="362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8377"/>
            <a:ext cx="4392488" cy="546121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Cambria" panose="02040503050406030204" pitchFamily="18" charset="0"/>
              </a:rPr>
              <a:t>     </a:t>
            </a:r>
            <a:r>
              <a:rPr lang="ru-RU" sz="2600" dirty="0" smtClean="0">
                <a:latin typeface="Cambria" panose="02040503050406030204" pitchFamily="18" charset="0"/>
              </a:rPr>
              <a:t>Мост </a:t>
            </a:r>
            <a:r>
              <a:rPr lang="ru-RU" sz="2600" dirty="0">
                <a:latin typeface="Cambria" panose="02040503050406030204" pitchFamily="18" charset="0"/>
              </a:rPr>
              <a:t>получил название в честь Троицкого собора, расположенного на одноименной площади.</a:t>
            </a:r>
            <a:br>
              <a:rPr lang="ru-RU" sz="2600" dirty="0">
                <a:latin typeface="Cambria" panose="02040503050406030204" pitchFamily="18" charset="0"/>
              </a:rPr>
            </a:br>
            <a:r>
              <a:rPr lang="ru-RU" sz="2600" dirty="0" smtClean="0">
                <a:latin typeface="Cambria" panose="02040503050406030204" pitchFamily="18" charset="0"/>
              </a:rPr>
              <a:t>     Пятнадцать </a:t>
            </a:r>
            <a:r>
              <a:rPr lang="ru-RU" sz="2600" dirty="0">
                <a:latin typeface="Cambria" panose="02040503050406030204" pitchFamily="18" charset="0"/>
              </a:rPr>
              <a:t>лет Троицкий мост носил свое имя. После революции в октябре 1918 года он был переименован в мост Равенства. В 1934 году после убийства С.М. Кирова, </a:t>
            </a:r>
            <a:r>
              <a:rPr lang="ru-RU" sz="2600" dirty="0" smtClean="0">
                <a:latin typeface="Cambria" panose="02040503050406030204" pitchFamily="18" charset="0"/>
              </a:rPr>
              <a:t> </a:t>
            </a:r>
            <a:r>
              <a:rPr lang="ru-RU" sz="2600" dirty="0">
                <a:latin typeface="Cambria" panose="02040503050406030204" pitchFamily="18" charset="0"/>
              </a:rPr>
              <a:t>был назван </a:t>
            </a:r>
            <a:r>
              <a:rPr lang="ru-RU" sz="2600" dirty="0" smtClean="0">
                <a:latin typeface="Cambria" panose="02040503050406030204" pitchFamily="18" charset="0"/>
              </a:rPr>
              <a:t>Кировским. Только </a:t>
            </a:r>
            <a:r>
              <a:rPr lang="ru-RU" sz="2600" dirty="0">
                <a:latin typeface="Cambria" panose="02040503050406030204" pitchFamily="18" charset="0"/>
              </a:rPr>
              <a:t>в  1991 году ему вернули историческое </a:t>
            </a:r>
            <a:r>
              <a:rPr lang="ru-RU" sz="2600" dirty="0" smtClean="0">
                <a:latin typeface="Cambria" panose="02040503050406030204" pitchFamily="18" charset="0"/>
              </a:rPr>
              <a:t>название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21" y="3009503"/>
            <a:ext cx="3960440" cy="3620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33" y="274456"/>
            <a:ext cx="3468216" cy="26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370" y="1124744"/>
            <a:ext cx="8305800" cy="1212744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Cambria" panose="02040503050406030204" pitchFamily="18" charset="0"/>
              </a:rPr>
              <a:t>     Троицкий </a:t>
            </a:r>
            <a:r>
              <a:rPr lang="ru-RU" sz="2600" dirty="0">
                <a:latin typeface="Cambria" panose="02040503050406030204" pitchFamily="18" charset="0"/>
              </a:rPr>
              <a:t>мост имеет 5 пролетов, а разводным является пролет, расположенный ближе к левому берегу </a:t>
            </a:r>
            <a:r>
              <a:rPr lang="ru-RU" sz="2600" dirty="0" smtClean="0">
                <a:latin typeface="Cambria" panose="02040503050406030204" pitchFamily="18" charset="0"/>
              </a:rPr>
              <a:t>Невы.</a:t>
            </a:r>
            <a:endParaRPr lang="ru-RU" sz="26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7" y="2924944"/>
            <a:ext cx="852726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450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Мосты Санкт-Петербурга</vt:lpstr>
      <vt:lpstr>Город мостов</vt:lpstr>
      <vt:lpstr>Троицкий мост</vt:lpstr>
      <vt:lpstr>Из истории</vt:lpstr>
      <vt:lpstr>     В 1824 году, когда переправа пришла в негодность, начали строить новый наплавной мост от Суворовской до Троицкой площади. В 1827 году строительство было завершено и новый мост назвали Суворовским, так как недалеко находился памятник Суворову.</vt:lpstr>
      <vt:lpstr>     Город нуждался в постоянных переправах через Неву. В 1890 году было принято решение о строительстве переправы на Петроградскую сторону. Был проведен конкурс, в результате которого лучшим был признан проект французского инженера А. Г. Эйфеля – строителя  парижской башни, носящей его имя. </vt:lpstr>
      <vt:lpstr>     Открытие моста состоялась в 200-летие Санкт-Петербурга 27 мая 1903 года. Первый развод моста выполнил сам император Николай II. Он нажал кнопку для запуска работы электрических моторов и переправа была разведена.</vt:lpstr>
      <vt:lpstr>     Мост получил название в честь Троицкого собора, расположенного на одноименной площади.      Пятнадцать лет Троицкий мост носил свое имя. После революции в октябре 1918 года он был переименован в мост Равенства. В 1934 году после убийства С.М. Кирова,  был назван Кировским. Только в  1991 году ему вернули историческое название.</vt:lpstr>
      <vt:lpstr>     Троицкий мост имеет 5 пролетов, а разводным является пролет, расположенный ближе к левому берегу Невы.</vt:lpstr>
      <vt:lpstr>     Мост украшают красивые чугунные решетки, мраморные обелиски на въезде со стороны Марсового поля и фонари.</vt:lpstr>
      <vt:lpstr>Интересные факты</vt:lpstr>
      <vt:lpstr>     Гуляя по мосту можно увидеть вид на Стрелку Васильевского острова. Также с моста видно 7 других мостов: Иоанновский, Биржевой, Дворцовый, Эрмитажный, Верхне-Лебяжий, Прачечный, Литейный.</vt:lpstr>
      <vt:lpstr>     На мосту есть точка, указывающая на его середину. Она находится на перилах в том месте, где узоры на решетке меняют свой наклон.</vt:lpstr>
      <vt:lpstr>     По оси переправы проходит так называемый Пулковский меридиан – это нулевой меридиан, который русские картографы использовали до 20 века и перехода на Гринвичский меридиан. Московский проспект и Пулковское шоссе также расположены на этом меридиане.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Мосты Санкт-Петербурга</dc:title>
  <dc:creator>Elena</dc:creator>
  <cp:lastModifiedBy>Elena</cp:lastModifiedBy>
  <cp:revision>60</cp:revision>
  <dcterms:created xsi:type="dcterms:W3CDTF">2015-01-05T13:13:59Z</dcterms:created>
  <dcterms:modified xsi:type="dcterms:W3CDTF">2015-06-19T06:43:17Z</dcterms:modified>
</cp:coreProperties>
</file>