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00"/>
    <a:srgbClr val="00FF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9341A-93B1-4F14-8049-D2DBDC3773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274BDF-EF43-484A-8AA0-A55D0305C340}">
      <dgm:prSet/>
      <dgm:spPr/>
      <dgm:t>
        <a:bodyPr/>
        <a:lstStyle/>
        <a:p>
          <a:pPr rtl="0"/>
          <a:r>
            <a:rPr lang="ru-RU" smtClean="0"/>
            <a:t>Инструкция: </a:t>
          </a:r>
          <a:endParaRPr lang="ru-RU"/>
        </a:p>
      </dgm:t>
    </dgm:pt>
    <dgm:pt modelId="{F348DBF1-1DD8-41A7-9E8D-68BC0BF42EFD}" type="parTrans" cxnId="{79F17A02-FC7B-4E83-8062-EF476BE21C0D}">
      <dgm:prSet/>
      <dgm:spPr/>
      <dgm:t>
        <a:bodyPr/>
        <a:lstStyle/>
        <a:p>
          <a:endParaRPr lang="ru-RU"/>
        </a:p>
      </dgm:t>
    </dgm:pt>
    <dgm:pt modelId="{C66E1198-D77F-4053-86D4-8B33D07948EE}" type="sibTrans" cxnId="{79F17A02-FC7B-4E83-8062-EF476BE21C0D}">
      <dgm:prSet/>
      <dgm:spPr/>
      <dgm:t>
        <a:bodyPr/>
        <a:lstStyle/>
        <a:p>
          <a:endParaRPr lang="ru-RU"/>
        </a:p>
      </dgm:t>
    </dgm:pt>
    <dgm:pt modelId="{0B078AC1-EF1E-4B8A-ACBC-6D9868C02893}" type="pres">
      <dgm:prSet presAssocID="{BB39341A-93B1-4F14-8049-D2DBDC3773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F9281-11BF-4A87-894D-7FA679EB2879}" type="pres">
      <dgm:prSet presAssocID="{AF274BDF-EF43-484A-8AA0-A55D0305C3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17A02-FC7B-4E83-8062-EF476BE21C0D}" srcId="{BB39341A-93B1-4F14-8049-D2DBDC3773D7}" destId="{AF274BDF-EF43-484A-8AA0-A55D0305C340}" srcOrd="0" destOrd="0" parTransId="{F348DBF1-1DD8-41A7-9E8D-68BC0BF42EFD}" sibTransId="{C66E1198-D77F-4053-86D4-8B33D07948EE}"/>
    <dgm:cxn modelId="{F70FDCDA-6F88-433F-8D8B-C11D7B156082}" type="presOf" srcId="{AF274BDF-EF43-484A-8AA0-A55D0305C340}" destId="{CF8F9281-11BF-4A87-894D-7FA679EB2879}" srcOrd="0" destOrd="0" presId="urn:microsoft.com/office/officeart/2005/8/layout/vList2"/>
    <dgm:cxn modelId="{B7FE1F8C-E573-4F8E-815B-4D3568CB5461}" type="presOf" srcId="{BB39341A-93B1-4F14-8049-D2DBDC3773D7}" destId="{0B078AC1-EF1E-4B8A-ACBC-6D9868C02893}" srcOrd="0" destOrd="0" presId="urn:microsoft.com/office/officeart/2005/8/layout/vList2"/>
    <dgm:cxn modelId="{B5CA4566-CB0B-4D81-88BD-1FC37981F9E7}" type="presParOf" srcId="{0B078AC1-EF1E-4B8A-ACBC-6D9868C02893}" destId="{CF8F9281-11BF-4A87-894D-7FA679EB28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F9281-11BF-4A87-894D-7FA679EB2879}">
      <dsp:nvSpPr>
        <dsp:cNvPr id="0" name=""/>
        <dsp:cNvSpPr/>
      </dsp:nvSpPr>
      <dsp:spPr>
        <a:xfrm>
          <a:off x="0" y="7852"/>
          <a:ext cx="519492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smtClean="0"/>
            <a:t>Инструкция: </a:t>
          </a:r>
          <a:endParaRPr lang="ru-RU" sz="4700" kern="1200"/>
        </a:p>
      </dsp:txBody>
      <dsp:txXfrm>
        <a:off x="55030" y="62882"/>
        <a:ext cx="508486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4E36A-EAF1-443F-9FAE-85687CD7EFAA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6F13-C6F2-4D28-A3C3-53F29566C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1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F13-C6F2-4D28-A3C3-53F29566CF0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6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7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2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0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2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0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7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9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5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9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4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7FC06-632B-48E4-BD6B-DDA5F709DF8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7869-79AD-422F-AEF2-DE242354D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76576">
            <a:off x="718933" y="252983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Сравнение дробей с разными знаменателями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учитель_5\AppData\Local\Microsoft\Windows\Temporary Internet Files\Content.IE5\ENE1R739\MC900441419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36207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_5\AppData\Local\Microsoft\Windows\Temporary Internet Files\Content.IE5\ENE1R739\MC900441419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460846" cy="7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_5\AppData\Local\Microsoft\Windows\Temporary Internet Files\Content.IE5\3E0VM8WF\MC90029035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300" y="390525"/>
            <a:ext cx="16906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_5\AppData\Local\Microsoft\Windows\Temporary Internet Files\Content.IE5\NFCU6ZT7\MP900390081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3789039"/>
            <a:ext cx="2808312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читель_5\AppData\Local\Microsoft\Windows\Temporary Internet Files\Content.IE5\YNXL377V\MC900437581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414" y="4792934"/>
            <a:ext cx="18605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учитель_5\AppData\Local\Microsoft\Windows\Temporary Internet Files\Content.IE5\YNXL377V\MC900437581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1802" y="4288879"/>
            <a:ext cx="11113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ubTriangle"/>
          <p:cNvSpPr>
            <a:spLocks noEditPoints="1" noChangeArrowheads="1"/>
          </p:cNvSpPr>
          <p:nvPr/>
        </p:nvSpPr>
        <p:spPr bwMode="auto">
          <a:xfrm>
            <a:off x="1613595" y="1622465"/>
            <a:ext cx="1828800" cy="1828800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PubTriangle"/>
          <p:cNvSpPr>
            <a:spLocks noEditPoints="1" noChangeArrowheads="1"/>
          </p:cNvSpPr>
          <p:nvPr/>
        </p:nvSpPr>
        <p:spPr bwMode="auto">
          <a:xfrm>
            <a:off x="3081536" y="980728"/>
            <a:ext cx="1540768" cy="1008112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PubTriangle"/>
          <p:cNvSpPr>
            <a:spLocks noEditPoints="1" noChangeArrowheads="1"/>
          </p:cNvSpPr>
          <p:nvPr/>
        </p:nvSpPr>
        <p:spPr bwMode="auto">
          <a:xfrm>
            <a:off x="4788024" y="569119"/>
            <a:ext cx="936104" cy="545306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PubTriangle"/>
          <p:cNvSpPr>
            <a:spLocks noEditPoints="1" noChangeArrowheads="1"/>
          </p:cNvSpPr>
          <p:nvPr/>
        </p:nvSpPr>
        <p:spPr bwMode="auto">
          <a:xfrm>
            <a:off x="6084168" y="310206"/>
            <a:ext cx="576063" cy="193575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_5\AppData\Local\Microsoft\Windows\Temporary Internet Files\Content.IE5\YNXL377V\MC90040426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771800" cy="25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188640"/>
            <a:ext cx="5796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Запишите дроби в порядке убывания:</a:t>
            </a:r>
          </a:p>
          <a:p>
            <a:r>
              <a:rPr lang="ru-RU" sz="4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1988840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8/33;     8/45;   8/27;   8/17;   8/7;   8/51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05064"/>
            <a:ext cx="9324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Решение: </a:t>
            </a:r>
          </a:p>
          <a:p>
            <a:r>
              <a:rPr lang="ru-RU" sz="4000" dirty="0" smtClean="0"/>
              <a:t>8/7;   8/17;   8/27;    8/33;    8/51. </a:t>
            </a:r>
            <a:endParaRPr lang="ru-RU" sz="4000" dirty="0"/>
          </a:p>
        </p:txBody>
      </p:sp>
      <p:pic>
        <p:nvPicPr>
          <p:cNvPr id="3077" name="Picture 5" descr="C:\Users\учитель_5\AppData\Local\Microsoft\Windows\Temporary Internet Files\Content.IE5\NFCU6ZT7\MC90043758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776" y="4324594"/>
            <a:ext cx="2329110" cy="23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учитель_5\AppData\Local\Microsoft\Windows\Temporary Internet Files\Content.IE5\ENE1R739\MC90040773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456" y="1196752"/>
            <a:ext cx="1241375" cy="11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155679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Проблема: как сравнить дроби с разными знаменателями</a:t>
            </a:r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ru-RU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491880" y="274638"/>
          <a:ext cx="519492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122" name="Picture 2" descr="C:\Users\учитель_5\AppData\Local\Microsoft\Windows\Temporary Internet Files\Content.IE5\NFCU6ZT7\MC900281970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8262"/>
            <a:ext cx="2592288" cy="25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6080" y="1811595"/>
            <a:ext cx="63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/>
              <a:t>Рассмотрите числа:  </a:t>
            </a:r>
          </a:p>
          <a:p>
            <a:r>
              <a:rPr lang="ru-RU" sz="3600" dirty="0" smtClean="0"/>
              <a:t> 3/4;   2/3;    5/6;   7/12;   1/2.                          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16951" y="2969240"/>
            <a:ext cx="895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Расположите эти дроби на координатном луче, единичный отрезок – 12 клеток.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23528" y="5301208"/>
            <a:ext cx="82089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515719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3568" y="516166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15616" y="516166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94384" y="5147920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73461" y="516166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03276" y="5161661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71800" y="516166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03848" y="516613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635896" y="516613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67944" y="5184889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99704" y="5147918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911920" y="5147919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364088" y="5189359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512" y="5563206"/>
            <a:ext cx="139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8064" y="565553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4792" y="460677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3/4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203848" y="5794038"/>
            <a:ext cx="68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2/3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79858" y="5655539"/>
            <a:ext cx="79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5/6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771800" y="4590632"/>
            <a:ext cx="82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7/12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455824" y="5717094"/>
            <a:ext cx="70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1/2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56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3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74"/>
            <a:ext cx="9144000" cy="68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3. Сравните полученные  отрезки.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4. Расположите дроби в порядке возрастания.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Выделите наименьшую дробь зеленым цветом, а наибольшую – красным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8610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CC00"/>
                </a:solidFill>
              </a:rPr>
              <a:t>1/2 </a:t>
            </a:r>
            <a:r>
              <a:rPr lang="ru-RU" sz="4000" dirty="0" smtClean="0"/>
              <a:t>;  7/12 ;  2/3  ;  3/4 ;  </a:t>
            </a:r>
            <a:r>
              <a:rPr lang="ru-RU" sz="4000" dirty="0" smtClean="0">
                <a:solidFill>
                  <a:srgbClr val="FF0000"/>
                </a:solidFill>
              </a:rPr>
              <a:t>5/6</a:t>
            </a:r>
            <a:r>
              <a:rPr lang="ru-RU" sz="4000" dirty="0" smtClean="0"/>
              <a:t> 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157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1039962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Привести  данные дроби к наименьшему общему знаменателю.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Сравнить полученные дроби.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3102065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Пример: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Сравнить   2/3 и 3/5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7132" y="140742"/>
            <a:ext cx="251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Вывод: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8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_5\AppData\Local\Microsoft\Windows\Temporary Internet Files\Content.IE5\NFCU6ZT7\MC90021673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8512"/>
            <a:ext cx="1827213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читель_5\AppData\Local\Microsoft\Windows\Temporary Internet Files\Content.IE5\YNXL377V\MC90021329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740" y="112726"/>
            <a:ext cx="1746250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учитель_5\AppData\Local\Microsoft\Windows\Temporary Internet Files\Content.IE5\ENE1R739\MC90021778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1722"/>
            <a:ext cx="1296144" cy="31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учитель_5\AppData\Local\Microsoft\Windows\Temporary Internet Files\Content.IE5\3E0VM8WF\MM90028672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801" y="4957316"/>
            <a:ext cx="2577199" cy="190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учитель_5\AppData\Local\Microsoft\Windows\Temporary Internet Files\Content.IE5\NFCU6ZT7\MP900430615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848855">
            <a:off x="321530" y="1333425"/>
            <a:ext cx="73170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0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552243" cy="36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816424" cy="36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375313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Егор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75313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Дима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65313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 4\15 ч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429309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 3\10 ч</a:t>
            </a:r>
            <a:endParaRPr lang="ru-RU" sz="4000" dirty="0"/>
          </a:p>
        </p:txBody>
      </p:sp>
      <p:pic>
        <p:nvPicPr>
          <p:cNvPr id="1029" name="Picture 5" descr="C:\Users\учитель_5\AppData\Local\Microsoft\Windows\Temporary Internet Files\Content.IE5\YNXL377V\MC900298283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753134"/>
            <a:ext cx="1656184" cy="29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609329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16\60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609329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18\60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551723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˂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7" y="490375"/>
            <a:ext cx="2880320" cy="179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учитель_5\AppData\Local\Microsoft\Windows\Temporary Internet Files\Content.IE5\ENE1R739\MC90043821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12" y="310910"/>
            <a:ext cx="1152128" cy="8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7" y="1263381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88" y="2289524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89" y="3186461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90" y="4083398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29" y="4980335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29" y="5877272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C:\Users\учитель_5\AppData\Local\Microsoft\Windows\Temporary Internet Files\Content.IE5\3E0VM8WF\MM900234669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90447"/>
            <a:ext cx="2160240" cy="22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учитель_5\AppData\Local\Microsoft\Windows\Temporary Internet Files\Content.IE5\NFCU6ZT7\MC900304385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913663"/>
            <a:ext cx="10890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662494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26517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143" y="247559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199" y="3941739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102" y="5229200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471" y="2852936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448" y="5489260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449" y="4526806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638" y="3600250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 rot="10800000" flipV="1">
            <a:off x="1658935" y="2396310"/>
            <a:ext cx="367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3-метровое бревно распилили на 7 равных частей.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3"/>
          </p:cNvCxnSpPr>
          <p:nvPr/>
        </p:nvCxnSpPr>
        <p:spPr>
          <a:xfrm flipH="1" flipV="1">
            <a:off x="1275040" y="1204822"/>
            <a:ext cx="383895" cy="15146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7904" y="3042642"/>
            <a:ext cx="250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4-метровое-на 10.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283968" y="2737992"/>
            <a:ext cx="1512168" cy="3671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7704" y="38101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Сравни.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82215" y="5005438"/>
            <a:ext cx="2577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3\7= 30\70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959932" y="49887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4\10=28\70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73398" y="4407208"/>
            <a:ext cx="648072" cy="1568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˃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учитель_5\AppData\Local\Microsoft\Windows\Temporary Internet Files\Content.IE5\NFCU6ZT7\MC9003825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798" y="34083"/>
            <a:ext cx="6123202" cy="61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026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Я докажу, что в течение целого года вам почти некогда учиться в школе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7388"/>
            <a:ext cx="57961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365 дней – всего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 воскресенья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других дней отдыха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Отпадает 62 дня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каникулы – не меньше 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 дней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365-62-100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Ночью в школу не ходят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 это половина года – 183 дня.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Остается 20 дней 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Уроки – половина дня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Остается всего  5 дней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Многому ли тут можно научиться???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83671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Домашнее задание :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№ 352, 359, 373( а, б)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0070C0"/>
                </a:solidFill>
              </a:rPr>
              <a:t>Устный счет</a:t>
            </a:r>
            <a:endParaRPr lang="ru-RU" sz="66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 а п о м н и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0,5       1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2        1,43     13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55      50    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17      3,5        1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4       6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7         22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57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учитель_5\AppData\Local\Microsoft\Windows\Temporary Internet Files\Content.IE5\ENE1R739\MC900290709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263" y="528638"/>
            <a:ext cx="2032000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1" y="-25559"/>
            <a:ext cx="9144000" cy="688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1914" y="188640"/>
            <a:ext cx="44996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Молодцы!!! 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Всем спасибо!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Найди НОД и НОК чисел: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82" y="1412775"/>
            <a:ext cx="8712968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4928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 и 9;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5649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12 и 8;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378904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 и 18;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94866" y="4797152"/>
            <a:ext cx="192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 и 7;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357301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15 и 9;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535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9900"/>
                </a:solidFill>
              </a:rPr>
              <a:t>Сколько прямоугольников?</a:t>
            </a:r>
            <a:endParaRPr lang="ru-RU" i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48880"/>
            <a:ext cx="784887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3068960"/>
            <a:ext cx="7848872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55576" y="4077072"/>
            <a:ext cx="7848872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80012" y="5445224"/>
            <a:ext cx="39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8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Расположи числа на числовой оси: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768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899592" y="4005064"/>
            <a:ext cx="67687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99592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375" y="3789040"/>
            <a:ext cx="365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619672" y="3768915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07704" y="3781473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67744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27784" y="3781473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15816" y="3768915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75856" y="3768915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644534" y="3792091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95936" y="3768915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61525" y="3797081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53429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022891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364088" y="3781473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24128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84168" y="3768915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5576" y="3573016"/>
            <a:ext cx="4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084168" y="33569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98475" y="2132856"/>
            <a:ext cx="162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213285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213285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220486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r>
              <a:rPr lang="en-US" sz="3200" dirty="0" smtClean="0"/>
              <a:t>/</a:t>
            </a:r>
            <a:r>
              <a:rPr lang="ru-RU" sz="3200" dirty="0" smtClean="0"/>
              <a:t>5;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22048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213285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</a:t>
            </a:r>
            <a:r>
              <a:rPr lang="en-US" sz="3200" dirty="0" smtClean="0"/>
              <a:t>/</a:t>
            </a:r>
            <a:r>
              <a:rPr lang="ru-RU" sz="3200" dirty="0" smtClean="0"/>
              <a:t>5;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278963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12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292494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</a:t>
            </a:r>
            <a:r>
              <a:rPr lang="en-US" sz="3200" dirty="0" smtClean="0"/>
              <a:t>/</a:t>
            </a:r>
            <a:r>
              <a:rPr lang="ru-RU" sz="3200" dirty="0" smtClean="0"/>
              <a:t>3;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292494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13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3429" y="2924944"/>
            <a:ext cx="171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</a:t>
            </a:r>
            <a:r>
              <a:rPr lang="en-US" sz="3200" dirty="0" smtClean="0"/>
              <a:t>/5</a:t>
            </a:r>
            <a:r>
              <a:rPr lang="ru-RU" sz="3200" dirty="0" smtClean="0"/>
              <a:t>;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8475" y="4013105"/>
            <a:ext cx="814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1\15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4013105"/>
            <a:ext cx="1008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3\15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4013105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6\15</a:t>
            </a:r>
            <a:endParaRPr lang="ru-RU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619672" y="4274715"/>
            <a:ext cx="864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1\5</a:t>
            </a:r>
            <a:endParaRPr lang="ru-RU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1405802" y="3723196"/>
            <a:ext cx="50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148918" y="3573016"/>
            <a:ext cx="855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10\15</a:t>
            </a:r>
            <a:endParaRPr lang="ru-RU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2699792" y="357301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2\5</a:t>
            </a:r>
            <a:endParaRPr lang="ru-RU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4716016" y="3984939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12\15</a:t>
            </a:r>
            <a:endParaRPr lang="ru-RU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4148918" y="4092528"/>
            <a:ext cx="855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2\3</a:t>
            </a:r>
            <a:endParaRPr lang="ru-RU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5148064" y="357301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13\15</a:t>
            </a:r>
            <a:endParaRPr lang="ru-RU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4808381" y="3573016"/>
            <a:ext cx="77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4\5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14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" grpId="0"/>
      <p:bldP spid="8" grpId="0"/>
      <p:bldP spid="10" grpId="0"/>
      <p:bldP spid="11" grpId="0"/>
      <p:bldP spid="9" grpId="0"/>
      <p:bldP spid="13" grpId="0"/>
      <p:bldP spid="26" grpId="0"/>
      <p:bldP spid="40" grpId="0"/>
      <p:bldP spid="45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значит сравнить?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учитель_5\AppData\Local\Microsoft\Windows\Temporary Internet Files\Content.IE5\YNXL377V\MC900404239[2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425" y="574675"/>
            <a:ext cx="18256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98884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˃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149080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˂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71703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˭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77367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≤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479715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≥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2751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27" y="0"/>
            <a:ext cx="8640959" cy="652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учитель_5\AppData\Local\Microsoft\Windows\Temporary Internet Files\Content.IE5\3E0VM8WF\MC90032690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058" y="117968"/>
            <a:ext cx="1224136" cy="10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учитель_5\AppData\Local\Microsoft\Windows\Temporary Internet Files\Content.IE5\NFCU6ZT7\MC90043441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126" y="2945951"/>
            <a:ext cx="2123728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619672" y="620688"/>
            <a:ext cx="33843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3728" y="332656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283968" y="333931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059832" y="369611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79712" y="657643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88301" y="620688"/>
            <a:ext cx="33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6206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123728" y="1484784"/>
            <a:ext cx="41044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19750" y="2267029"/>
            <a:ext cx="41044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768399" y="3140968"/>
            <a:ext cx="41044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797710" y="4202830"/>
            <a:ext cx="41044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 flipV="1">
            <a:off x="5434024" y="1124744"/>
            <a:ext cx="65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○</a:t>
            </a:r>
            <a:endParaRPr lang="ru-RU" sz="36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315352" y="145342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4885376" y="1484784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525335" y="1484784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221688" y="1484784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849938" y="149407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3490917" y="1483391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3157184" y="145342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770837" y="149407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96136" y="1453426"/>
            <a:ext cx="29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75856" y="2161312"/>
            <a:ext cx="63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3275856" y="178210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●</a:t>
            </a:r>
            <a:endParaRPr lang="ru-RU" sz="4000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3644432" y="2082688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960774" y="2126797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4273032" y="2126797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552696" y="286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552696" y="286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4642604" y="2136051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004048" y="3053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4977741" y="2122807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872855" y="3053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V="1">
            <a:off x="5215085" y="2156094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443652" y="2869198"/>
            <a:ext cx="47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●</a:t>
            </a:r>
            <a:endParaRPr lang="ru-RU" sz="3600" dirty="0"/>
          </a:p>
        </p:txBody>
      </p:sp>
      <p:sp>
        <p:nvSpPr>
          <p:cNvPr id="75" name="TextBox 74"/>
          <p:cNvSpPr txBox="1"/>
          <p:nvPr/>
        </p:nvSpPr>
        <p:spPr>
          <a:xfrm>
            <a:off x="4761276" y="3262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 flipH="1" flipV="1">
            <a:off x="4853640" y="2892967"/>
            <a:ext cx="58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○</a:t>
            </a:r>
            <a:endParaRPr lang="ru-RU" sz="3600" dirty="0"/>
          </a:p>
        </p:txBody>
      </p:sp>
      <p:sp>
        <p:nvSpPr>
          <p:cNvPr id="76" name="TextBox 75"/>
          <p:cNvSpPr txBox="1"/>
          <p:nvPr/>
        </p:nvSpPr>
        <p:spPr>
          <a:xfrm>
            <a:off x="2443652" y="2515255"/>
            <a:ext cx="118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04048" y="2636912"/>
            <a:ext cx="54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12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6588224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V="1">
            <a:off x="2844671" y="301611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588224" y="3016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3337204" y="3019045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772955" y="3238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3820627" y="301611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086896" y="3385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258142" y="3002739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324206" y="42028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734969" y="3004129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881776" y="43874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</a:t>
            </a:r>
            <a:endParaRPr lang="ru-RU" sz="3600" dirty="0"/>
          </a:p>
        </p:txBody>
      </p:sp>
      <p:sp>
        <p:nvSpPr>
          <p:cNvPr id="94" name="TextBox 93"/>
          <p:cNvSpPr txBox="1"/>
          <p:nvPr/>
        </p:nvSpPr>
        <p:spPr>
          <a:xfrm>
            <a:off x="6508937" y="36320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3939299" y="4001336"/>
            <a:ext cx="34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40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696744" cy="33703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А теперь вспомним , как сравниваются дроби с одинаковыми знаменателями или с одинаковыми числителями.</a:t>
            </a:r>
            <a:endParaRPr lang="ru-RU" dirty="0"/>
          </a:p>
        </p:txBody>
      </p:sp>
      <p:pic>
        <p:nvPicPr>
          <p:cNvPr id="1026" name="Picture 2" descr="C:\Users\учитель_5\AppData\Local\Microsoft\Windows\Temporary Internet Files\Content.IE5\NFCU6ZT7\MC90044190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" y="493713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0050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Распределите числа по группам:  </a:t>
            </a:r>
          </a:p>
          <a:p>
            <a:r>
              <a:rPr lang="ru-RU" sz="3600" dirty="0" smtClean="0"/>
              <a:t>13,4;  58;   7/13;   0,32;    178;   2/13;    9/13;    6/13;    245;  11/13;   11,6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25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учитель_5\AppData\Local\Microsoft\Windows\Temporary Internet Files\Content.IE5\3E0VM8WF\MP90043940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2" y="4121696"/>
            <a:ext cx="25408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32656"/>
            <a:ext cx="79208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Правило:</a:t>
            </a:r>
          </a:p>
          <a:p>
            <a:r>
              <a:rPr lang="ru-RU" sz="4400" dirty="0" smtClean="0"/>
              <a:t>Из двух дробей с одинаковыми знаменателями  больше та дробь, у которой числитель больше.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31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460</Words>
  <Application>Microsoft Office PowerPoint</Application>
  <PresentationFormat>Экран (4:3)</PresentationFormat>
  <Paragraphs>121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Сравнение дробей с разными знаменателями</vt:lpstr>
      <vt:lpstr>Устный счет</vt:lpstr>
      <vt:lpstr>Найди НОД и НОК чисел:</vt:lpstr>
      <vt:lpstr>Сколько прямоугольников?</vt:lpstr>
      <vt:lpstr>Расположи числа на числовой оси:</vt:lpstr>
      <vt:lpstr>Что значит сравнить?</vt:lpstr>
      <vt:lpstr>Презентация PowerPoint</vt:lpstr>
      <vt:lpstr>1. А теперь вспомним , как сравниваются дроби с одинаковыми знаменателями или с одинаковыми числителями.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дробей с разными знаменателями</dc:title>
  <dc:creator>учитель_5</dc:creator>
  <cp:lastModifiedBy>учитель_5</cp:lastModifiedBy>
  <cp:revision>39</cp:revision>
  <dcterms:created xsi:type="dcterms:W3CDTF">2012-10-06T12:02:59Z</dcterms:created>
  <dcterms:modified xsi:type="dcterms:W3CDTF">2013-03-27T17:38:58Z</dcterms:modified>
</cp:coreProperties>
</file>