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56" r:id="rId4"/>
    <p:sldId id="266" r:id="rId5"/>
    <p:sldId id="268" r:id="rId6"/>
    <p:sldId id="271" r:id="rId7"/>
    <p:sldId id="272" r:id="rId8"/>
    <p:sldId id="274" r:id="rId9"/>
    <p:sldId id="275" r:id="rId10"/>
    <p:sldId id="27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8B5F-A477-43BB-A557-C0B6EB319F95}" type="datetimeFigureOut">
              <a:rPr lang="ru-RU" smtClean="0"/>
              <a:t>06.06.2015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6BF92-A6BA-4EFB-A9DC-E636A08A17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219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8B5F-A477-43BB-A557-C0B6EB319F95}" type="datetimeFigureOut">
              <a:rPr lang="ru-RU" smtClean="0"/>
              <a:t>06.06.2015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6BF92-A6BA-4EFB-A9DC-E636A08A17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498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8B5F-A477-43BB-A557-C0B6EB319F95}" type="datetimeFigureOut">
              <a:rPr lang="ru-RU" smtClean="0"/>
              <a:t>06.06.2015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6BF92-A6BA-4EFB-A9DC-E636A08A17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168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8B5F-A477-43BB-A557-C0B6EB319F95}" type="datetimeFigureOut">
              <a:rPr lang="ru-RU" smtClean="0"/>
              <a:t>06.06.2015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6BF92-A6BA-4EFB-A9DC-E636A08A17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40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8B5F-A477-43BB-A557-C0B6EB319F95}" type="datetimeFigureOut">
              <a:rPr lang="ru-RU" smtClean="0"/>
              <a:t>06.06.2015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6BF92-A6BA-4EFB-A9DC-E636A08A17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235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8B5F-A477-43BB-A557-C0B6EB319F95}" type="datetimeFigureOut">
              <a:rPr lang="ru-RU" smtClean="0"/>
              <a:t>06.06.2015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6BF92-A6BA-4EFB-A9DC-E636A08A17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57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8B5F-A477-43BB-A557-C0B6EB319F95}" type="datetimeFigureOut">
              <a:rPr lang="ru-RU" smtClean="0"/>
              <a:t>06.06.2015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6BF92-A6BA-4EFB-A9DC-E636A08A17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778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8B5F-A477-43BB-A557-C0B6EB319F95}" type="datetimeFigureOut">
              <a:rPr lang="ru-RU" smtClean="0"/>
              <a:t>06.06.2015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6BF92-A6BA-4EFB-A9DC-E636A08A17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551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8B5F-A477-43BB-A557-C0B6EB319F95}" type="datetimeFigureOut">
              <a:rPr lang="ru-RU" smtClean="0"/>
              <a:t>06.06.2015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6BF92-A6BA-4EFB-A9DC-E636A08A17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58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8B5F-A477-43BB-A557-C0B6EB319F95}" type="datetimeFigureOut">
              <a:rPr lang="ru-RU" smtClean="0"/>
              <a:t>06.06.2015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6BF92-A6BA-4EFB-A9DC-E636A08A17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200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8B5F-A477-43BB-A557-C0B6EB319F95}" type="datetimeFigureOut">
              <a:rPr lang="ru-RU" smtClean="0"/>
              <a:t>06.06.2015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6BF92-A6BA-4EFB-A9DC-E636A08A17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415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D8B5F-A477-43BB-A557-C0B6EB319F95}" type="datetimeFigureOut">
              <a:rPr lang="ru-RU" smtClean="0"/>
              <a:t>06.06.2015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6BF92-A6BA-4EFB-A9DC-E636A08A17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976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oogirl.ru/post/1617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" y="0"/>
            <a:ext cx="9185786" cy="6889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620688"/>
            <a:ext cx="828092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Животный мир леса весной.</a:t>
            </a:r>
          </a:p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(в2-х частях)</a:t>
            </a:r>
            <a:endParaRPr lang="ru-RU" sz="3600" b="1" dirty="0" smtClean="0">
              <a:solidFill>
                <a:srgbClr val="7030A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1 часть.  «После зимней спячки»</a:t>
            </a:r>
            <a:endParaRPr lang="ru-RU" sz="36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592" y="2921450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Monotype Corsiva" panose="03010101010201010101" pitchFamily="66" charset="0"/>
              </a:rPr>
              <a:t>Для детей старшего дошкольного возраста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4725144"/>
            <a:ext cx="87849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Monotype Corsiva" panose="03010101010201010101" pitchFamily="66" charset="0"/>
              </a:rPr>
              <a:t>Подготовила:  воспитатель ГБДОУ Детский сад №32  </a:t>
            </a:r>
          </a:p>
          <a:p>
            <a:pPr algn="ctr"/>
            <a:r>
              <a:rPr lang="ru-RU" sz="2800" dirty="0" smtClean="0">
                <a:latin typeface="Monotype Corsiva" panose="03010101010201010101" pitchFamily="66" charset="0"/>
              </a:rPr>
              <a:t>пос.  </a:t>
            </a:r>
            <a:r>
              <a:rPr lang="ru-RU" sz="2800" dirty="0" err="1" smtClean="0">
                <a:latin typeface="Monotype Corsiva" panose="03010101010201010101" pitchFamily="66" charset="0"/>
              </a:rPr>
              <a:t>Металлострой</a:t>
            </a:r>
            <a:r>
              <a:rPr lang="ru-RU" sz="2800" dirty="0" smtClean="0">
                <a:latin typeface="Monotype Corsiva" panose="03010101010201010101" pitchFamily="66" charset="0"/>
              </a:rPr>
              <a:t>  </a:t>
            </a:r>
            <a:r>
              <a:rPr lang="ru-RU" sz="2800" dirty="0" err="1" smtClean="0">
                <a:latin typeface="Monotype Corsiva" panose="03010101010201010101" pitchFamily="66" charset="0"/>
              </a:rPr>
              <a:t>Колпинского</a:t>
            </a:r>
            <a:r>
              <a:rPr lang="ru-RU" sz="2800" dirty="0" smtClean="0">
                <a:latin typeface="Monotype Corsiva" panose="03010101010201010101" pitchFamily="66" charset="0"/>
              </a:rPr>
              <a:t>  р-на  г. Санкт – Петербурга  Морозова Татьяна Валентиновна.  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348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85" y="-26116"/>
            <a:ext cx="9192440" cy="6884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Monotype Corsiva" panose="03010101010201010101" pitchFamily="66" charset="0"/>
              </a:rPr>
              <a:t>Еж полезен для человека, потому как главная пища ежа – враги человеческого </a:t>
            </a:r>
            <a:r>
              <a:rPr lang="ru-RU" sz="2000" dirty="0" err="1">
                <a:latin typeface="Monotype Corsiva" panose="03010101010201010101" pitchFamily="66" charset="0"/>
              </a:rPr>
              <a:t>огорда</a:t>
            </a:r>
            <a:r>
              <a:rPr lang="ru-RU" sz="2000" dirty="0">
                <a:latin typeface="Monotype Corsiva" panose="03010101010201010101" pitchFamily="66" charset="0"/>
              </a:rPr>
              <a:t>. В рацион ежа входят насекомые, личинки, улитки, слизняки, </a:t>
            </a:r>
            <a:r>
              <a:rPr lang="ru-RU" sz="2000" dirty="0">
                <a:latin typeface="Monotype Corsiva" panose="03010101010201010101" pitchFamily="66" charset="0"/>
                <a:hlinkClick r:id="rId3"/>
              </a:rPr>
              <a:t>черви </a:t>
            </a:r>
            <a:r>
              <a:rPr lang="ru-RU" sz="2000" dirty="0">
                <a:latin typeface="Monotype Corsiva" panose="03010101010201010101" pitchFamily="66" charset="0"/>
              </a:rPr>
              <a:t>и </a:t>
            </a:r>
            <a:r>
              <a:rPr lang="ru-RU" sz="2000" dirty="0" err="1">
                <a:latin typeface="Monotype Corsiva" panose="03010101010201010101" pitchFamily="66" charset="0"/>
              </a:rPr>
              <a:t>кивсяки</a:t>
            </a:r>
            <a:r>
              <a:rPr lang="ru-RU" sz="2000" dirty="0">
                <a:latin typeface="Monotype Corsiva" panose="03010101010201010101" pitchFamily="66" charset="0"/>
              </a:rPr>
              <a:t>, многоножки и </a:t>
            </a:r>
            <a:r>
              <a:rPr lang="ru-RU" sz="2000" dirty="0" err="1">
                <a:latin typeface="Monotype Corsiva" panose="03010101010201010101" pitchFamily="66" charset="0"/>
              </a:rPr>
              <a:t>жужалицы</a:t>
            </a:r>
            <a:r>
              <a:rPr lang="ru-RU" sz="2000" dirty="0">
                <a:latin typeface="Monotype Corsiva" panose="03010101010201010101" pitchFamily="66" charset="0"/>
              </a:rPr>
              <a:t>. Иногда еж нападает на спящих позвоночных: рептилий, амфибий и змей. Растительная пища тоже принимается, например ягоды, желуди, грибы и ягоды. Ежики очень прожорливы. Ежи зимой спят, а весной начинает бодрствовать и активно поедать все, что только может.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6931" y="5789895"/>
            <a:ext cx="9162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Monotype Corsiva" panose="03010101010201010101" pitchFamily="66" charset="0"/>
              </a:rPr>
              <a:t>Домашние ежи</a:t>
            </a:r>
            <a:r>
              <a:rPr lang="ru-RU" dirty="0">
                <a:latin typeface="Monotype Corsiva" panose="03010101010201010101" pitchFamily="66" charset="0"/>
              </a:rPr>
              <a:t> в радостью едят хлеб, яйца и мясо и даже овсяную кашу. Белые ежи давно стали домашними любимцами многих людей. 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136527"/>
            <a:ext cx="4471513" cy="3353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6901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66" y="0"/>
            <a:ext cx="915756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60761" y="980728"/>
            <a:ext cx="8208912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Monotype Corsiva" panose="03010101010201010101" pitchFamily="66" charset="0"/>
              </a:rPr>
              <a:t>Цель: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b="1" dirty="0">
                <a:latin typeface="Monotype Corsiva" panose="03010101010201010101" pitchFamily="66" charset="0"/>
              </a:rPr>
              <a:t>Познакомить детей с сезонными изменениями в жизни животных весной – </a:t>
            </a:r>
            <a:r>
              <a:rPr lang="ru-RU" sz="2400" b="1" dirty="0" smtClean="0">
                <a:latin typeface="Monotype Corsiva" panose="03010101010201010101" pitchFamily="66" charset="0"/>
              </a:rPr>
              <a:t>конец </a:t>
            </a:r>
            <a:r>
              <a:rPr lang="ru-RU" sz="2400" b="1" dirty="0">
                <a:latin typeface="Monotype Corsiva" panose="03010101010201010101" pitchFamily="66" charset="0"/>
              </a:rPr>
              <a:t>спячки, забота о потомстве; Развивать умение устанавливать причинно-следственные связи; Воспитывать интерес к жизни животных.</a:t>
            </a:r>
          </a:p>
          <a:p>
            <a:endParaRPr lang="ru-RU" sz="2400" b="1" dirty="0">
              <a:latin typeface="Monotype Corsiva" panose="03010101010201010101" pitchFamily="66" charset="0"/>
            </a:endParaRPr>
          </a:p>
          <a:p>
            <a:r>
              <a:rPr lang="ru-RU" sz="2400" b="1" dirty="0">
                <a:latin typeface="Monotype Corsiva" panose="03010101010201010101" pitchFamily="66" charset="0"/>
              </a:rPr>
              <a:t>Задачи: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b="1" dirty="0">
                <a:latin typeface="Monotype Corsiva" panose="03010101010201010101" pitchFamily="66" charset="0"/>
              </a:rPr>
              <a:t>Закрепить знания детей о весне,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b="1" dirty="0">
                <a:latin typeface="Monotype Corsiva" panose="03010101010201010101" pitchFamily="66" charset="0"/>
              </a:rPr>
              <a:t>весенних приметах, </a:t>
            </a:r>
            <a:r>
              <a:rPr lang="ru-RU" sz="2400" b="1" dirty="0" smtClean="0">
                <a:latin typeface="Monotype Corsiva" panose="03010101010201010101" pitchFamily="66" charset="0"/>
              </a:rPr>
              <a:t>диких </a:t>
            </a:r>
            <a:r>
              <a:rPr lang="ru-RU" sz="2400" b="1" dirty="0">
                <a:latin typeface="Monotype Corsiva" panose="03010101010201010101" pitchFamily="66" charset="0"/>
              </a:rPr>
              <a:t>животных,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b="1" dirty="0">
                <a:latin typeface="Monotype Corsiva" panose="03010101010201010101" pitchFamily="66" charset="0"/>
              </a:rPr>
              <a:t> закрепить названия диких животных, </a:t>
            </a:r>
            <a:r>
              <a:rPr lang="ru-RU" sz="2400" b="1" dirty="0" smtClean="0">
                <a:latin typeface="Monotype Corsiva" panose="03010101010201010101" pitchFamily="66" charset="0"/>
              </a:rPr>
              <a:t>и их детёнышей.</a:t>
            </a:r>
            <a:endParaRPr lang="ru-RU" sz="2400" b="1" dirty="0">
              <a:latin typeface="Monotype Corsiva" panose="03010101010201010101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b="1" dirty="0">
                <a:latin typeface="Monotype Corsiva" panose="03010101010201010101" pitchFamily="66" charset="0"/>
              </a:rPr>
              <a:t> знания детей о переменах, происходящих в их жизни с приходом весны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b="1" dirty="0">
                <a:latin typeface="Monotype Corsiva" panose="03010101010201010101" pitchFamily="66" charset="0"/>
              </a:rPr>
              <a:t>Расширять словарный запас детей.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0310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853" y="0"/>
            <a:ext cx="9200853" cy="6890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231229" y="764704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latin typeface="Monotype Corsiva" panose="03010101010201010101" pitchFamily="66" charset="0"/>
              </a:rPr>
              <a:t>Весело аукнула из лесу весна.</a:t>
            </a:r>
            <a:br>
              <a:rPr lang="ru-RU" sz="2400" b="1" dirty="0">
                <a:latin typeface="Monotype Corsiva" panose="03010101010201010101" pitchFamily="66" charset="0"/>
              </a:rPr>
            </a:br>
            <a:r>
              <a:rPr lang="ru-RU" sz="2400" b="1" dirty="0">
                <a:latin typeface="Monotype Corsiva" panose="03010101010201010101" pitchFamily="66" charset="0"/>
              </a:rPr>
              <a:t>Ей медведь откликнулся,</a:t>
            </a:r>
            <a:br>
              <a:rPr lang="ru-RU" sz="2400" b="1" dirty="0">
                <a:latin typeface="Monotype Corsiva" panose="03010101010201010101" pitchFamily="66" charset="0"/>
              </a:rPr>
            </a:br>
            <a:r>
              <a:rPr lang="ru-RU" sz="2400" b="1" dirty="0">
                <a:latin typeface="Monotype Corsiva" panose="03010101010201010101" pitchFamily="66" charset="0"/>
              </a:rPr>
              <a:t>Проурчав от сна.</a:t>
            </a:r>
            <a:br>
              <a:rPr lang="ru-RU" sz="2400" b="1" dirty="0">
                <a:latin typeface="Monotype Corsiva" panose="03010101010201010101" pitchFamily="66" charset="0"/>
              </a:rPr>
            </a:br>
            <a:r>
              <a:rPr lang="ru-RU" sz="2400" b="1" dirty="0">
                <a:latin typeface="Monotype Corsiva" panose="03010101010201010101" pitchFamily="66" charset="0"/>
              </a:rPr>
              <a:t>Подскакали зайки к ней, </a:t>
            </a:r>
            <a:br>
              <a:rPr lang="ru-RU" sz="2400" b="1" dirty="0">
                <a:latin typeface="Monotype Corsiva" panose="03010101010201010101" pitchFamily="66" charset="0"/>
              </a:rPr>
            </a:br>
            <a:r>
              <a:rPr lang="ru-RU" sz="2400" b="1" dirty="0">
                <a:latin typeface="Monotype Corsiva" panose="03010101010201010101" pitchFamily="66" charset="0"/>
              </a:rPr>
              <a:t>Подлетел к ней грач,</a:t>
            </a:r>
            <a:br>
              <a:rPr lang="ru-RU" sz="2400" b="1" dirty="0">
                <a:latin typeface="Monotype Corsiva" panose="03010101010201010101" pitchFamily="66" charset="0"/>
              </a:rPr>
            </a:br>
            <a:r>
              <a:rPr lang="ru-RU" sz="2400" b="1" dirty="0">
                <a:latin typeface="Monotype Corsiva" panose="03010101010201010101" pitchFamily="66" charset="0"/>
              </a:rPr>
              <a:t>Покатился ежик вслед,</a:t>
            </a:r>
            <a:br>
              <a:rPr lang="ru-RU" sz="2400" b="1" dirty="0">
                <a:latin typeface="Monotype Corsiva" panose="03010101010201010101" pitchFamily="66" charset="0"/>
              </a:rPr>
            </a:br>
            <a:r>
              <a:rPr lang="ru-RU" sz="2400" b="1" dirty="0">
                <a:latin typeface="Monotype Corsiva" panose="03010101010201010101" pitchFamily="66" charset="0"/>
              </a:rPr>
              <a:t>Как колючий мяч.</a:t>
            </a:r>
            <a:br>
              <a:rPr lang="ru-RU" sz="2400" b="1" dirty="0">
                <a:latin typeface="Monotype Corsiva" panose="03010101010201010101" pitchFamily="66" charset="0"/>
              </a:rPr>
            </a:br>
            <a:r>
              <a:rPr lang="ru-RU" sz="2400" b="1" dirty="0">
                <a:latin typeface="Monotype Corsiva" panose="03010101010201010101" pitchFamily="66" charset="0"/>
              </a:rPr>
              <a:t>Всполошилась белочка, </a:t>
            </a:r>
            <a:br>
              <a:rPr lang="ru-RU" sz="2400" b="1" dirty="0">
                <a:latin typeface="Monotype Corsiva" panose="03010101010201010101" pitchFamily="66" charset="0"/>
              </a:rPr>
            </a:br>
            <a:r>
              <a:rPr lang="ru-RU" sz="2400" b="1" dirty="0">
                <a:latin typeface="Monotype Corsiva" panose="03010101010201010101" pitchFamily="66" charset="0"/>
              </a:rPr>
              <a:t>Глянув из дупла, –</a:t>
            </a:r>
            <a:br>
              <a:rPr lang="ru-RU" sz="2400" b="1" dirty="0">
                <a:latin typeface="Monotype Corsiva" panose="03010101010201010101" pitchFamily="66" charset="0"/>
              </a:rPr>
            </a:br>
            <a:r>
              <a:rPr lang="ru-RU" sz="2400" b="1" dirty="0">
                <a:latin typeface="Monotype Corsiva" panose="03010101010201010101" pitchFamily="66" charset="0"/>
              </a:rPr>
              <a:t>Дождалась, пушистая,</a:t>
            </a:r>
            <a:br>
              <a:rPr lang="ru-RU" sz="2400" b="1" dirty="0">
                <a:latin typeface="Monotype Corsiva" panose="03010101010201010101" pitchFamily="66" charset="0"/>
              </a:rPr>
            </a:br>
            <a:r>
              <a:rPr lang="ru-RU" sz="2400" b="1" dirty="0">
                <a:latin typeface="Monotype Corsiva" panose="03010101010201010101" pitchFamily="66" charset="0"/>
              </a:rPr>
              <a:t>Света и тепла!..</a:t>
            </a:r>
            <a:br>
              <a:rPr lang="ru-RU" sz="2400" b="1" dirty="0">
                <a:latin typeface="Monotype Corsiva" panose="03010101010201010101" pitchFamily="66" charset="0"/>
              </a:rPr>
            </a:br>
            <a:r>
              <a:rPr lang="ru-RU" sz="2400" b="1" dirty="0">
                <a:latin typeface="Monotype Corsiva" panose="03010101010201010101" pitchFamily="66" charset="0"/>
              </a:rPr>
              <a:t>Улыбнулся радостно</a:t>
            </a:r>
            <a:br>
              <a:rPr lang="ru-RU" sz="2400" b="1" dirty="0">
                <a:latin typeface="Monotype Corsiva" panose="03010101010201010101" pitchFamily="66" charset="0"/>
              </a:rPr>
            </a:br>
            <a:r>
              <a:rPr lang="ru-RU" sz="2400" b="1" dirty="0">
                <a:latin typeface="Monotype Corsiva" panose="03010101010201010101" pitchFamily="66" charset="0"/>
              </a:rPr>
              <a:t>Весь прозрачный лес.</a:t>
            </a:r>
            <a:br>
              <a:rPr lang="ru-RU" sz="2400" b="1" dirty="0">
                <a:latin typeface="Monotype Corsiva" panose="03010101010201010101" pitchFamily="66" charset="0"/>
              </a:rPr>
            </a:br>
            <a:r>
              <a:rPr lang="ru-RU" sz="2400" b="1" dirty="0">
                <a:latin typeface="Monotype Corsiva" panose="03010101010201010101" pitchFamily="66" charset="0"/>
              </a:rPr>
              <a:t>И мороз за елками, </a:t>
            </a:r>
            <a:br>
              <a:rPr lang="ru-RU" sz="2400" b="1" dirty="0">
                <a:latin typeface="Monotype Corsiva" panose="03010101010201010101" pitchFamily="66" charset="0"/>
              </a:rPr>
            </a:br>
            <a:r>
              <a:rPr lang="ru-RU" sz="2400" b="1" dirty="0">
                <a:latin typeface="Monotype Corsiva" panose="03010101010201010101" pitchFamily="66" charset="0"/>
              </a:rPr>
              <a:t>Заворчав, исчез. </a:t>
            </a:r>
            <a:r>
              <a:rPr lang="ru-RU" sz="2400" b="1" i="1" dirty="0">
                <a:latin typeface="Monotype Corsiva" panose="03010101010201010101" pitchFamily="66" charset="0"/>
              </a:rPr>
              <a:t>(Л. </a:t>
            </a:r>
            <a:r>
              <a:rPr lang="ru-RU" sz="2400" b="1" i="1" dirty="0" err="1">
                <a:latin typeface="Monotype Corsiva" panose="03010101010201010101" pitchFamily="66" charset="0"/>
              </a:rPr>
              <a:t>Аграчева</a:t>
            </a:r>
            <a:r>
              <a:rPr lang="ru-RU" sz="2400" b="1" i="1" dirty="0">
                <a:latin typeface="Monotype Corsiva" panose="03010101010201010101" pitchFamily="66" charset="0"/>
              </a:rPr>
              <a:t>)</a:t>
            </a:r>
            <a:endParaRPr lang="ru-RU" sz="24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038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417"/>
            <a:ext cx="9200853" cy="6890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26110" y="3244334"/>
            <a:ext cx="295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26110" y="3244334"/>
            <a:ext cx="295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</a:rPr>
              <a:t>.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26110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40110" y="289679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latin typeface="Monotype Corsiva" panose="03010101010201010101" pitchFamily="66" charset="0"/>
              </a:rPr>
              <a:t>Медведь проснулся</a:t>
            </a:r>
            <a:endParaRPr lang="ru-RU" sz="2000" dirty="0">
              <a:latin typeface="Monotype Corsiva" panose="03010101010201010101" pitchFamily="66" charset="0"/>
            </a:endParaRPr>
          </a:p>
          <a:p>
            <a:r>
              <a:rPr lang="ru-RU" sz="2000" dirty="0">
                <a:latin typeface="Monotype Corsiva" panose="03010101010201010101" pitchFamily="66" charset="0"/>
              </a:rPr>
              <a:t>Без печали, без тревоги</a:t>
            </a:r>
            <a:br>
              <a:rPr lang="ru-RU" sz="2000" dirty="0">
                <a:latin typeface="Monotype Corsiva" panose="03010101010201010101" pitchFamily="66" charset="0"/>
              </a:rPr>
            </a:br>
            <a:r>
              <a:rPr lang="ru-RU" sz="2000" dirty="0">
                <a:latin typeface="Monotype Corsiva" panose="03010101010201010101" pitchFamily="66" charset="0"/>
              </a:rPr>
              <a:t>Спал медведь в своей берлоге.</a:t>
            </a:r>
            <a:br>
              <a:rPr lang="ru-RU" sz="2000" dirty="0">
                <a:latin typeface="Monotype Corsiva" panose="03010101010201010101" pitchFamily="66" charset="0"/>
              </a:rPr>
            </a:br>
            <a:r>
              <a:rPr lang="ru-RU" sz="2000" dirty="0">
                <a:latin typeface="Monotype Corsiva" panose="03010101010201010101" pitchFamily="66" charset="0"/>
              </a:rPr>
              <a:t>Спал всю зиму до весны</a:t>
            </a:r>
            <a:br>
              <a:rPr lang="ru-RU" sz="2000" dirty="0">
                <a:latin typeface="Monotype Corsiva" panose="03010101010201010101" pitchFamily="66" charset="0"/>
              </a:rPr>
            </a:br>
            <a:r>
              <a:rPr lang="ru-RU" sz="2000" dirty="0">
                <a:latin typeface="Monotype Corsiva" panose="03010101010201010101" pitchFamily="66" charset="0"/>
              </a:rPr>
              <a:t>И, наверно, видел сны.</a:t>
            </a:r>
            <a:br>
              <a:rPr lang="ru-RU" sz="2000" dirty="0">
                <a:latin typeface="Monotype Corsiva" panose="03010101010201010101" pitchFamily="66" charset="0"/>
              </a:rPr>
            </a:br>
            <a:r>
              <a:rPr lang="ru-RU" sz="2000" dirty="0">
                <a:latin typeface="Monotype Corsiva" panose="03010101010201010101" pitchFamily="66" charset="0"/>
              </a:rPr>
              <a:t/>
            </a:r>
            <a:br>
              <a:rPr lang="ru-RU" sz="2000" dirty="0">
                <a:latin typeface="Monotype Corsiva" panose="03010101010201010101" pitchFamily="66" charset="0"/>
              </a:rPr>
            </a:br>
            <a:r>
              <a:rPr lang="ru-RU" sz="2000" dirty="0" err="1" smtClean="0">
                <a:latin typeface="Monotype Corsiva" panose="03010101010201010101" pitchFamily="66" charset="0"/>
              </a:rPr>
              <a:t>Вдpyг</a:t>
            </a:r>
            <a:r>
              <a:rPr lang="ru-RU" sz="2000" dirty="0" smtClean="0">
                <a:latin typeface="Monotype Corsiva" panose="03010101010201010101" pitchFamily="66" charset="0"/>
              </a:rPr>
              <a:t>  </a:t>
            </a:r>
            <a:r>
              <a:rPr lang="ru-RU" sz="2000" dirty="0" err="1" smtClean="0">
                <a:latin typeface="Monotype Corsiva" panose="03010101010201010101" pitchFamily="66" charset="0"/>
              </a:rPr>
              <a:t>пpоснyлся</a:t>
            </a:r>
            <a:r>
              <a:rPr lang="ru-RU" sz="2000" dirty="0" smtClean="0">
                <a:latin typeface="Monotype Corsiva" panose="03010101010201010101" pitchFamily="66" charset="0"/>
              </a:rPr>
              <a:t>  </a:t>
            </a:r>
            <a:r>
              <a:rPr lang="ru-RU" sz="2000" dirty="0">
                <a:latin typeface="Monotype Corsiva" panose="03010101010201010101" pitchFamily="66" charset="0"/>
              </a:rPr>
              <a:t>косолапый,</a:t>
            </a:r>
            <a:br>
              <a:rPr lang="ru-RU" sz="2000" dirty="0">
                <a:latin typeface="Monotype Corsiva" panose="03010101010201010101" pitchFamily="66" charset="0"/>
              </a:rPr>
            </a:br>
            <a:r>
              <a:rPr lang="ru-RU" sz="2000" dirty="0">
                <a:latin typeface="Monotype Corsiva" panose="03010101010201010101" pitchFamily="66" charset="0"/>
              </a:rPr>
              <a:t>Слышит – каплет…</a:t>
            </a:r>
            <a:br>
              <a:rPr lang="ru-RU" sz="2000" dirty="0">
                <a:latin typeface="Monotype Corsiva" panose="03010101010201010101" pitchFamily="66" charset="0"/>
              </a:rPr>
            </a:br>
            <a:r>
              <a:rPr lang="ru-RU" sz="2000" dirty="0">
                <a:latin typeface="Monotype Corsiva" panose="03010101010201010101" pitchFamily="66" charset="0"/>
              </a:rPr>
              <a:t>Вот беда!</a:t>
            </a:r>
            <a:br>
              <a:rPr lang="ru-RU" sz="2000" dirty="0">
                <a:latin typeface="Monotype Corsiva" panose="03010101010201010101" pitchFamily="66" charset="0"/>
              </a:rPr>
            </a:br>
            <a:r>
              <a:rPr lang="ru-RU" sz="2000" dirty="0">
                <a:latin typeface="Monotype Corsiva" panose="03010101010201010101" pitchFamily="66" charset="0"/>
              </a:rPr>
              <a:t>В темноте пошарил лапой</a:t>
            </a:r>
            <a:br>
              <a:rPr lang="ru-RU" sz="2000" dirty="0">
                <a:latin typeface="Monotype Corsiva" panose="03010101010201010101" pitchFamily="66" charset="0"/>
              </a:rPr>
            </a:br>
            <a:r>
              <a:rPr lang="ru-RU" sz="2000" dirty="0">
                <a:latin typeface="Monotype Corsiva" panose="03010101010201010101" pitchFamily="66" charset="0"/>
              </a:rPr>
              <a:t>И вскочил —</a:t>
            </a:r>
            <a:br>
              <a:rPr lang="ru-RU" sz="2000" dirty="0">
                <a:latin typeface="Monotype Corsiva" panose="03010101010201010101" pitchFamily="66" charset="0"/>
              </a:rPr>
            </a:br>
            <a:r>
              <a:rPr lang="ru-RU" sz="2000" dirty="0" err="1">
                <a:latin typeface="Monotype Corsiva" panose="03010101010201010101" pitchFamily="66" charset="0"/>
              </a:rPr>
              <a:t>Кpyгом</a:t>
            </a:r>
            <a:r>
              <a:rPr lang="ru-RU" sz="2000" dirty="0">
                <a:latin typeface="Monotype Corsiva" panose="03010101010201010101" pitchFamily="66" charset="0"/>
              </a:rPr>
              <a:t> вода!</a:t>
            </a:r>
            <a:br>
              <a:rPr lang="ru-RU" sz="2000" dirty="0">
                <a:latin typeface="Monotype Corsiva" panose="03010101010201010101" pitchFamily="66" charset="0"/>
              </a:rPr>
            </a:br>
            <a:r>
              <a:rPr lang="ru-RU" sz="2000" dirty="0">
                <a:latin typeface="Monotype Corsiva" panose="03010101010201010101" pitchFamily="66" charset="0"/>
              </a:rPr>
              <a:t>Заспешил медведь </a:t>
            </a:r>
            <a:r>
              <a:rPr lang="ru-RU" sz="2000" dirty="0" err="1">
                <a:latin typeface="Monotype Corsiva" panose="03010101010201010101" pitchFamily="66" charset="0"/>
              </a:rPr>
              <a:t>наpyжy</a:t>
            </a:r>
            <a:r>
              <a:rPr lang="ru-RU" sz="2000" dirty="0">
                <a:latin typeface="Monotype Corsiva" panose="03010101010201010101" pitchFamily="66" charset="0"/>
              </a:rPr>
              <a:t>:</a:t>
            </a:r>
            <a:br>
              <a:rPr lang="ru-RU" sz="2000" dirty="0">
                <a:latin typeface="Monotype Corsiva" panose="03010101010201010101" pitchFamily="66" charset="0"/>
              </a:rPr>
            </a:br>
            <a:r>
              <a:rPr lang="ru-RU" sz="2000" dirty="0">
                <a:latin typeface="Monotype Corsiva" panose="03010101010201010101" pitchFamily="66" charset="0"/>
              </a:rPr>
              <a:t>Заливает — не до сна!</a:t>
            </a:r>
            <a:br>
              <a:rPr lang="ru-RU" sz="2000" dirty="0">
                <a:latin typeface="Monotype Corsiva" panose="03010101010201010101" pitchFamily="66" charset="0"/>
              </a:rPr>
            </a:br>
            <a:r>
              <a:rPr lang="ru-RU" sz="2000" dirty="0">
                <a:latin typeface="Monotype Corsiva" panose="03010101010201010101" pitchFamily="66" charset="0"/>
              </a:rPr>
              <a:t>Вылез он и видит:</a:t>
            </a:r>
            <a:br>
              <a:rPr lang="ru-RU" sz="2000" dirty="0">
                <a:latin typeface="Monotype Corsiva" panose="03010101010201010101" pitchFamily="66" charset="0"/>
              </a:rPr>
            </a:br>
            <a:r>
              <a:rPr lang="ru-RU" sz="2000" dirty="0">
                <a:latin typeface="Monotype Corsiva" panose="03010101010201010101" pitchFamily="66" charset="0"/>
              </a:rPr>
              <a:t>Лужи,</a:t>
            </a:r>
            <a:br>
              <a:rPr lang="ru-RU" sz="2000" dirty="0">
                <a:latin typeface="Monotype Corsiva" panose="03010101010201010101" pitchFamily="66" charset="0"/>
              </a:rPr>
            </a:br>
            <a:r>
              <a:rPr lang="ru-RU" sz="2000" dirty="0">
                <a:latin typeface="Monotype Corsiva" panose="03010101010201010101" pitchFamily="66" charset="0"/>
              </a:rPr>
              <a:t>Тает снег</a:t>
            </a:r>
            <a:r>
              <a:rPr lang="ru-RU" sz="2000" dirty="0" smtClean="0">
                <a:latin typeface="Monotype Corsiva" panose="03010101010201010101" pitchFamily="66" charset="0"/>
              </a:rPr>
              <a:t>…</a:t>
            </a:r>
            <a:r>
              <a:rPr lang="ru-RU" sz="2000" dirty="0">
                <a:latin typeface="Monotype Corsiva" panose="03010101010201010101" pitchFamily="66" charset="0"/>
              </a:rPr>
              <a:t/>
            </a:r>
            <a:br>
              <a:rPr lang="ru-RU" sz="2000" dirty="0">
                <a:latin typeface="Monotype Corsiva" panose="03010101010201010101" pitchFamily="66" charset="0"/>
              </a:rPr>
            </a:br>
            <a:r>
              <a:rPr lang="ru-RU" sz="2000" dirty="0">
                <a:latin typeface="Monotype Corsiva" panose="03010101010201010101" pitchFamily="66" charset="0"/>
              </a:rPr>
              <a:t>Пришла весна</a:t>
            </a:r>
            <a:r>
              <a:rPr lang="ru-RU" sz="2000" dirty="0" smtClean="0">
                <a:latin typeface="Monotype Corsiva" panose="03010101010201010101" pitchFamily="66" charset="0"/>
              </a:rPr>
              <a:t>!</a:t>
            </a:r>
          </a:p>
          <a:p>
            <a:r>
              <a:rPr lang="ru-RU" sz="2000" dirty="0" smtClean="0">
                <a:latin typeface="Monotype Corsiva" panose="03010101010201010101" pitchFamily="66" charset="0"/>
              </a:rPr>
              <a:t>                         </a:t>
            </a:r>
            <a:r>
              <a:rPr lang="ru-RU" sz="2000" dirty="0" err="1" smtClean="0">
                <a:latin typeface="Monotype Corsiva" panose="03010101010201010101" pitchFamily="66" charset="0"/>
              </a:rPr>
              <a:t>Г.Ладонщиков</a:t>
            </a:r>
            <a:endParaRPr lang="ru-RU" sz="2000" dirty="0">
              <a:latin typeface="Monotype Corsiva" panose="03010101010201010101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952" y="1052736"/>
            <a:ext cx="5611812" cy="399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5070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51" y="260648"/>
            <a:ext cx="92008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Медведица весной </a:t>
            </a:r>
            <a:r>
              <a:rPr lang="ru-RU" dirty="0" smtClean="0"/>
              <a:t>,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2669" y="5332418"/>
            <a:ext cx="5868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,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67" y="0"/>
            <a:ext cx="9190868" cy="693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0316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564904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Monotype Corsiva" panose="03010101010201010101" pitchFamily="66" charset="0"/>
              </a:rPr>
              <a:t>,</a:t>
            </a:r>
            <a:endParaRPr lang="ru-RU" sz="2000" dirty="0">
              <a:latin typeface="Monotype Corsiva" panose="03010101010201010101" pitchFamily="66" charset="0"/>
            </a:endParaRPr>
          </a:p>
          <a:p>
            <a:endParaRPr lang="ru-RU" sz="2400" dirty="0">
              <a:latin typeface="Monotype Corsiva" panose="03010101010201010101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08757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Monotype Corsiva" panose="03010101010201010101" pitchFamily="66" charset="0"/>
              </a:rPr>
              <a:t>,</a:t>
            </a:r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655"/>
            <a:ext cx="9144000" cy="685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1852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853" y="-32417"/>
            <a:ext cx="9200853" cy="6890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4910" y="1183978"/>
            <a:ext cx="88773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Рано весной просыпаются ежи. За время зимней спячки они быстро худеют. Весной ежи кормятся насекомыми, куз­нечиками, сверчками, тараканами, разными жуками. Ежи поедают также дождевых червей, птичьи яйца, иногда лес­ных и полевых мышей.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76872"/>
            <a:ext cx="6715125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4853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853" y="-14615"/>
            <a:ext cx="9200853" cy="6890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86787"/>
            <a:ext cx="6048672" cy="3901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312131"/>
            <a:ext cx="894933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Monotype Corsiva" panose="03010101010201010101" pitchFamily="66" charset="0"/>
              </a:rPr>
              <a:t>В апреле появляются и ежата.  Они рождаются в ежином гнезде, похожем на шалаш из сухих листьев, веточек и мха. Ежиха вскармливает ежат молоком, заботится о них.</a:t>
            </a:r>
          </a:p>
          <a:p>
            <a:r>
              <a:rPr lang="ru-RU" sz="2000" dirty="0">
                <a:latin typeface="Monotype Corsiva" panose="03010101010201010101" pitchFamily="66" charset="0"/>
              </a:rPr>
              <a:t>Ежата, как и бельчата,  рождаются беспомощными и голыми, без иголочек. Спустя несколько часов после рождения на коже ежат появляются бугорки, затем они лопаются, и из них появляются тоненькие иголочки. Потом иголочки затвердеют и превратятся в колючки. Мама – ежиха сначала кормит ежат молоком, а потом, когда они подрастут, приносит им в гнездо дождевых червей, слизней.</a:t>
            </a:r>
          </a:p>
        </p:txBody>
      </p:sp>
    </p:spTree>
    <p:extLst>
      <p:ext uri="{BB962C8B-B14F-4D97-AF65-F5344CB8AC3E}">
        <p14:creationId xmlns:p14="http://schemas.microsoft.com/office/powerpoint/2010/main" val="668611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34" y="-57605"/>
            <a:ext cx="9200853" cy="6890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208814"/>
            <a:ext cx="89726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Monotype Corsiva" panose="03010101010201010101" pitchFamily="66" charset="0"/>
              </a:rPr>
              <a:t>Ёж обыкновенный является медленным и тяжелым животным поэтому когда им грозит опасность они сворачиваются в клубок, что является главной особенность ежей. К хищникам несущим опасность ежам относятся: человек, собаки, лисы, барсуки.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1008" y="4919008"/>
            <a:ext cx="89736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Monotype Corsiva" panose="03010101010201010101" pitchFamily="66" charset="0"/>
              </a:rPr>
              <a:t>Способность сворачиваться в колючий шар не всегда спасает ежа. Крупные лесные животные способно развернуть ежика, а некоторые стараются закатить ежа в воду, заставив тем самым развернуться самому.     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64565" y="5229200"/>
            <a:ext cx="2407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Monotype Corsiva" panose="03010101010201010101" pitchFamily="66" charset="0"/>
              </a:rPr>
              <a:t>.</a:t>
            </a:r>
            <a:endParaRPr lang="ru-RU" sz="2000" dirty="0">
              <a:latin typeface="Monotype Corsiva" panose="03010101010201010101" pitchFamily="66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401" y="1844824"/>
            <a:ext cx="2952328" cy="2841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59601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8746</TotalTime>
  <Words>345</Words>
  <Application>Microsoft Office PowerPoint</Application>
  <PresentationFormat>Экран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Морозова ТВ</dc:creator>
  <cp:lastModifiedBy>Морозова ТВ</cp:lastModifiedBy>
  <cp:revision>17</cp:revision>
  <dcterms:created xsi:type="dcterms:W3CDTF">2015-05-31T08:59:49Z</dcterms:created>
  <dcterms:modified xsi:type="dcterms:W3CDTF">2015-06-06T19:50:56Z</dcterms:modified>
</cp:coreProperties>
</file>