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3" r:id="rId3"/>
    <p:sldId id="257" r:id="rId4"/>
    <p:sldId id="258" r:id="rId5"/>
    <p:sldId id="282" r:id="rId6"/>
    <p:sldId id="272" r:id="rId7"/>
    <p:sldId id="283" r:id="rId8"/>
    <p:sldId id="266" r:id="rId9"/>
    <p:sldId id="284" r:id="rId10"/>
    <p:sldId id="281" r:id="rId11"/>
    <p:sldId id="273" r:id="rId12"/>
    <p:sldId id="25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33844D-B9AA-449A-AE60-23B205757AE7}" type="datetimeFigureOut">
              <a:rPr lang="ru-RU" smtClean="0"/>
              <a:t>06.06.2015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D49AEC-50DE-46E2-B034-D44C5E5725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123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D49AEC-50DE-46E2-B034-D44C5E57256E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4813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D49AEC-50DE-46E2-B034-D44C5E57256E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482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63A74-AEA9-44E4-8804-420F05843F90}" type="datetimeFigureOut">
              <a:rPr lang="ru-RU" smtClean="0"/>
              <a:t>06.06.2015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E14D-8A69-44D2-8CE1-B326F92396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196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63A74-AEA9-44E4-8804-420F05843F90}" type="datetimeFigureOut">
              <a:rPr lang="ru-RU" smtClean="0"/>
              <a:t>06.06.2015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E14D-8A69-44D2-8CE1-B326F92396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1544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63A74-AEA9-44E4-8804-420F05843F90}" type="datetimeFigureOut">
              <a:rPr lang="ru-RU" smtClean="0"/>
              <a:t>06.06.2015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E14D-8A69-44D2-8CE1-B326F92396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511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63A74-AEA9-44E4-8804-420F05843F90}" type="datetimeFigureOut">
              <a:rPr lang="ru-RU" smtClean="0"/>
              <a:t>06.06.2015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E14D-8A69-44D2-8CE1-B326F92396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6458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63A74-AEA9-44E4-8804-420F05843F90}" type="datetimeFigureOut">
              <a:rPr lang="ru-RU" smtClean="0"/>
              <a:t>06.06.2015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E14D-8A69-44D2-8CE1-B326F92396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149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63A74-AEA9-44E4-8804-420F05843F90}" type="datetimeFigureOut">
              <a:rPr lang="ru-RU" smtClean="0"/>
              <a:t>06.06.2015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E14D-8A69-44D2-8CE1-B326F92396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120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63A74-AEA9-44E4-8804-420F05843F90}" type="datetimeFigureOut">
              <a:rPr lang="ru-RU" smtClean="0"/>
              <a:t>06.06.2015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E14D-8A69-44D2-8CE1-B326F92396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0988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63A74-AEA9-44E4-8804-420F05843F90}" type="datetimeFigureOut">
              <a:rPr lang="ru-RU" smtClean="0"/>
              <a:t>06.06.2015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E14D-8A69-44D2-8CE1-B326F92396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517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63A74-AEA9-44E4-8804-420F05843F90}" type="datetimeFigureOut">
              <a:rPr lang="ru-RU" smtClean="0"/>
              <a:t>06.06.2015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E14D-8A69-44D2-8CE1-B326F92396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281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63A74-AEA9-44E4-8804-420F05843F90}" type="datetimeFigureOut">
              <a:rPr lang="ru-RU" smtClean="0"/>
              <a:t>06.06.2015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E14D-8A69-44D2-8CE1-B326F92396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5129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63A74-AEA9-44E4-8804-420F05843F90}" type="datetimeFigureOut">
              <a:rPr lang="ru-RU" smtClean="0"/>
              <a:t>06.06.2015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E14D-8A69-44D2-8CE1-B326F92396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8048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63A74-AEA9-44E4-8804-420F05843F90}" type="datetimeFigureOut">
              <a:rPr lang="ru-RU" smtClean="0"/>
              <a:t>06.06.2015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DE14D-8A69-44D2-8CE1-B326F92396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6483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6" y="0"/>
            <a:ext cx="9185786" cy="6889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512" y="620688"/>
            <a:ext cx="828092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7030A0"/>
                </a:solidFill>
                <a:latin typeface="Monotype Corsiva" panose="03010101010201010101" pitchFamily="66" charset="0"/>
              </a:rPr>
              <a:t>Животный мир леса весной.</a:t>
            </a:r>
          </a:p>
          <a:p>
            <a:pPr algn="ctr"/>
            <a:r>
              <a:rPr lang="ru-RU" sz="4000" b="1" dirty="0" smtClean="0">
                <a:solidFill>
                  <a:srgbClr val="7030A0"/>
                </a:solidFill>
                <a:latin typeface="Monotype Corsiva" panose="03010101010201010101" pitchFamily="66" charset="0"/>
              </a:rPr>
              <a:t>(в2-х частях)</a:t>
            </a:r>
            <a:endParaRPr lang="ru-RU" sz="3600" b="1" dirty="0" smtClean="0">
              <a:solidFill>
                <a:srgbClr val="7030A0"/>
              </a:solidFill>
              <a:latin typeface="Monotype Corsiva" panose="03010101010201010101" pitchFamily="66" charset="0"/>
            </a:endParaRPr>
          </a:p>
          <a:p>
            <a:pPr algn="ctr"/>
            <a:r>
              <a:rPr lang="ru-RU" sz="3600" b="1" dirty="0">
                <a:solidFill>
                  <a:srgbClr val="7030A0"/>
                </a:solidFill>
                <a:latin typeface="Monotype Corsiva" panose="03010101010201010101" pitchFamily="66" charset="0"/>
              </a:rPr>
              <a:t>2</a:t>
            </a:r>
            <a:r>
              <a:rPr lang="ru-RU" sz="3600" b="1" dirty="0" smtClean="0">
                <a:solidFill>
                  <a:srgbClr val="7030A0"/>
                </a:solidFill>
                <a:latin typeface="Monotype Corsiva" panose="03010101010201010101" pitchFamily="66" charset="0"/>
              </a:rPr>
              <a:t> часть.  «В ожидании весны »</a:t>
            </a:r>
            <a:endParaRPr lang="ru-RU" sz="3600" b="1" dirty="0">
              <a:solidFill>
                <a:srgbClr val="7030A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99592" y="2921450"/>
            <a:ext cx="698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Monotype Corsiva" panose="03010101010201010101" pitchFamily="66" charset="0"/>
              </a:rPr>
              <a:t>Для детей старшего дошкольного возраста</a:t>
            </a:r>
            <a:endParaRPr lang="ru-RU" sz="2800" dirty="0">
              <a:latin typeface="Monotype Corsiva" panose="03010101010201010101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9512" y="4725144"/>
            <a:ext cx="87849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Monotype Corsiva" panose="03010101010201010101" pitchFamily="66" charset="0"/>
              </a:rPr>
              <a:t>Подготовила:  воспитатель ГБДОУ Детский сад №32  </a:t>
            </a:r>
          </a:p>
          <a:p>
            <a:pPr algn="ctr"/>
            <a:r>
              <a:rPr lang="ru-RU" sz="2800" dirty="0" smtClean="0">
                <a:latin typeface="Monotype Corsiva" panose="03010101010201010101" pitchFamily="66" charset="0"/>
              </a:rPr>
              <a:t>пос.  </a:t>
            </a:r>
            <a:r>
              <a:rPr lang="ru-RU" sz="2800" dirty="0" err="1" smtClean="0">
                <a:latin typeface="Monotype Corsiva" panose="03010101010201010101" pitchFamily="66" charset="0"/>
              </a:rPr>
              <a:t>Металлострой</a:t>
            </a:r>
            <a:r>
              <a:rPr lang="ru-RU" sz="2800" dirty="0" smtClean="0">
                <a:latin typeface="Monotype Corsiva" panose="03010101010201010101" pitchFamily="66" charset="0"/>
              </a:rPr>
              <a:t>  </a:t>
            </a:r>
            <a:r>
              <a:rPr lang="ru-RU" sz="2800" dirty="0" err="1" smtClean="0">
                <a:latin typeface="Monotype Corsiva" panose="03010101010201010101" pitchFamily="66" charset="0"/>
              </a:rPr>
              <a:t>Колпинского</a:t>
            </a:r>
            <a:r>
              <a:rPr lang="ru-RU" sz="2800" dirty="0" smtClean="0">
                <a:latin typeface="Monotype Corsiva" panose="03010101010201010101" pitchFamily="66" charset="0"/>
              </a:rPr>
              <a:t>  р-на  г. Санкт – Петербурга  Морозова Татьяна Валентиновна.  </a:t>
            </a:r>
            <a:endParaRPr lang="ru-RU" sz="2800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9162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504482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 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6853" y="0"/>
            <a:ext cx="9200853" cy="6890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0" y="58847"/>
            <a:ext cx="925252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Monotype Corsiva" panose="03010101010201010101" pitchFamily="66" charset="0"/>
              </a:rPr>
              <a:t>Лисы весной.</a:t>
            </a:r>
            <a:r>
              <a:rPr lang="ru-RU" sz="2800" dirty="0">
                <a:latin typeface="Monotype Corsiva" panose="03010101010201010101" pitchFamily="66" charset="0"/>
              </a:rPr>
              <a:t> </a:t>
            </a:r>
            <a:endParaRPr lang="ru-RU" sz="2800" dirty="0" smtClean="0">
              <a:latin typeface="Monotype Corsiva" panose="03010101010201010101" pitchFamily="66" charset="0"/>
            </a:endParaRPr>
          </a:p>
          <a:p>
            <a:pPr algn="ctr"/>
            <a:r>
              <a:rPr lang="ru-RU" dirty="0" smtClean="0">
                <a:latin typeface="Monotype Corsiva" panose="03010101010201010101" pitchFamily="66" charset="0"/>
              </a:rPr>
              <a:t>Появляются </a:t>
            </a:r>
            <a:r>
              <a:rPr lang="ru-RU" dirty="0">
                <a:latin typeface="Monotype Corsiva" panose="03010101010201010101" pitchFamily="66" charset="0"/>
              </a:rPr>
              <a:t>детеныши и у лисиц. Обычно в марте – апреле рождаются у лисы 4-6 лисят. Маленькие лисята —  темно-бурого цвета, а кончики хвостов у них – белые! Через 3-4 недели лисята перестают есть молоко мамы — лисицы, но живут еще в норе. Родители им приносят в нору пищу.</a:t>
            </a:r>
          </a:p>
          <a:p>
            <a:r>
              <a:rPr lang="ru-RU" dirty="0">
                <a:latin typeface="Monotype Corsiva" panose="03010101010201010101" pitchFamily="66" charset="0"/>
              </a:rPr>
              <a:t>К лисятам никого не подпускает их мама – лиса. Она охраняет нору. Мама — лиса внимательно следит, нет ли рядом опасности. В случае опасности лиса громко тявкает, и лисята быстро убегают —  прячутся глубоко в норе. А если у лисьей норы побывали люди или собаки, то лиса обязательно перенесет своих лисят в другое безопасное место – подальше от прежней норы. Папа – лис тоже помогает выращивать лисят. Он их учит, приносят добычу.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708920"/>
            <a:ext cx="4167191" cy="3125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79077" y="6021288"/>
            <a:ext cx="8928992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Monotype Corsiva" panose="03010101010201010101" pitchFamily="66" charset="0"/>
              </a:rPr>
              <a:t>Лисы весной   линяют</a:t>
            </a:r>
            <a:r>
              <a:rPr lang="ru-RU" sz="2000" b="1" dirty="0">
                <a:latin typeface="Monotype Corsiva" panose="03010101010201010101" pitchFamily="66" charset="0"/>
              </a:rPr>
              <a:t>.</a:t>
            </a:r>
            <a:r>
              <a:rPr lang="ru-RU" sz="2000" dirty="0">
                <a:latin typeface="Monotype Corsiva" panose="03010101010201010101" pitchFamily="66" charset="0"/>
              </a:rPr>
              <a:t> Они меняют зимнюю шубку – теплую, толстую – на летнюю, более легкую.</a:t>
            </a:r>
            <a:br>
              <a:rPr lang="ru-RU" sz="2000" dirty="0">
                <a:latin typeface="Monotype Corsiva" panose="03010101010201010101" pitchFamily="66" charset="0"/>
              </a:rPr>
            </a:br>
            <a:r>
              <a:rPr lang="ru-RU" dirty="0">
                <a:latin typeface="Monotype Corsiva" panose="03010101010201010101" pitchFamily="66" charset="0"/>
              </a:rPr>
              <a:t/>
            </a:r>
            <a:br>
              <a:rPr lang="ru-RU" dirty="0">
                <a:latin typeface="Monotype Corsiva" panose="03010101010201010101" pitchFamily="66" charset="0"/>
              </a:rPr>
            </a:br>
            <a:endParaRPr lang="ru-RU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084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6853" y="-14615"/>
            <a:ext cx="9200853" cy="6890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09" y="1215146"/>
            <a:ext cx="4858908" cy="3243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-23526" y="4797152"/>
            <a:ext cx="905089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Monotype Corsiva" panose="03010101010201010101" pitchFamily="66" charset="0"/>
              </a:rPr>
              <a:t>Весной у лисицы появляются детеныши: 4,5 или 6 щенят. Да-да, лисьи детеныши зовутся щенятами. Чьи еще детеныши зовутся щенятами?</a:t>
            </a:r>
          </a:p>
          <a:p>
            <a:r>
              <a:rPr lang="ru-RU" sz="2000" dirty="0">
                <a:latin typeface="Monotype Corsiva" panose="03010101010201010101" pitchFamily="66" charset="0"/>
              </a:rPr>
              <a:t>Лисы и собаки – близкие родственники. У них даже голоса похожи: лисы, как и собаки, лают, тявкают.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004048" y="1305715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>
                <a:latin typeface="Monotype Corsiva" panose="03010101010201010101" pitchFamily="66" charset="0"/>
              </a:rPr>
              <a:t>Папа – лис, лисица – мама,</a:t>
            </a:r>
            <a:br>
              <a:rPr lang="ru-RU" sz="2400" dirty="0">
                <a:latin typeface="Monotype Corsiva" panose="03010101010201010101" pitchFamily="66" charset="0"/>
              </a:rPr>
            </a:br>
            <a:r>
              <a:rPr lang="ru-RU" sz="2400" dirty="0">
                <a:latin typeface="Monotype Corsiva" panose="03010101010201010101" pitchFamily="66" charset="0"/>
              </a:rPr>
              <a:t>Дом – нора у них, не яма.</a:t>
            </a:r>
            <a:br>
              <a:rPr lang="ru-RU" sz="2400" dirty="0">
                <a:latin typeface="Monotype Corsiva" panose="03010101010201010101" pitchFamily="66" charset="0"/>
              </a:rPr>
            </a:br>
            <a:r>
              <a:rPr lang="ru-RU" sz="2400" dirty="0">
                <a:latin typeface="Monotype Corsiva" panose="03010101010201010101" pitchFamily="66" charset="0"/>
              </a:rPr>
              <a:t>Там темно и тесновато,</a:t>
            </a:r>
            <a:br>
              <a:rPr lang="ru-RU" sz="2400" dirty="0">
                <a:latin typeface="Monotype Corsiva" panose="03010101010201010101" pitchFamily="66" charset="0"/>
              </a:rPr>
            </a:br>
            <a:r>
              <a:rPr lang="ru-RU" sz="2400" dirty="0">
                <a:latin typeface="Monotype Corsiva" panose="03010101010201010101" pitchFamily="66" charset="0"/>
              </a:rPr>
              <a:t>Но зато всегда лисята</a:t>
            </a:r>
            <a:br>
              <a:rPr lang="ru-RU" sz="2400" dirty="0">
                <a:latin typeface="Monotype Corsiva" panose="03010101010201010101" pitchFamily="66" charset="0"/>
              </a:rPr>
            </a:br>
            <a:r>
              <a:rPr lang="ru-RU" sz="2400" dirty="0">
                <a:latin typeface="Monotype Corsiva" panose="03010101010201010101" pitchFamily="66" charset="0"/>
              </a:rPr>
              <a:t>В безопасности резвятся,</a:t>
            </a:r>
            <a:br>
              <a:rPr lang="ru-RU" sz="2400" dirty="0">
                <a:latin typeface="Monotype Corsiva" panose="03010101010201010101" pitchFamily="66" charset="0"/>
              </a:rPr>
            </a:br>
            <a:r>
              <a:rPr lang="ru-RU" sz="2400" dirty="0">
                <a:latin typeface="Monotype Corsiva" panose="03010101010201010101" pitchFamily="66" charset="0"/>
              </a:rPr>
              <a:t>Деткам некого боятся.</a:t>
            </a:r>
            <a:br>
              <a:rPr lang="ru-RU" sz="2400" dirty="0">
                <a:latin typeface="Monotype Corsiva" panose="03010101010201010101" pitchFamily="66" charset="0"/>
              </a:rPr>
            </a:br>
            <a:r>
              <a:rPr lang="ru-RU" sz="2400" dirty="0">
                <a:latin typeface="Monotype Corsiva" panose="03010101010201010101" pitchFamily="66" charset="0"/>
              </a:rPr>
              <a:t>Если страшно детворе,</a:t>
            </a:r>
            <a:br>
              <a:rPr lang="ru-RU" sz="2400" dirty="0">
                <a:latin typeface="Monotype Corsiva" panose="03010101010201010101" pitchFamily="66" charset="0"/>
              </a:rPr>
            </a:br>
            <a:r>
              <a:rPr lang="ru-RU" sz="2400" dirty="0">
                <a:latin typeface="Monotype Corsiva" panose="03010101010201010101" pitchFamily="66" charset="0"/>
              </a:rPr>
              <a:t>Быстро спрячутся в норе.</a:t>
            </a:r>
            <a:br>
              <a:rPr lang="ru-RU" sz="2400" dirty="0">
                <a:latin typeface="Monotype Corsiva" panose="03010101010201010101" pitchFamily="66" charset="0"/>
              </a:rPr>
            </a:br>
            <a:r>
              <a:rPr lang="ru-RU" sz="2400" dirty="0">
                <a:latin typeface="Monotype Corsiva" panose="03010101010201010101" pitchFamily="66" charset="0"/>
              </a:rPr>
              <a:t/>
            </a:r>
            <a:br>
              <a:rPr lang="ru-RU" sz="2400" dirty="0">
                <a:latin typeface="Monotype Corsiva" panose="03010101010201010101" pitchFamily="66" charset="0"/>
              </a:rPr>
            </a:br>
            <a:endParaRPr lang="ru-RU" sz="2400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038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10" y="0"/>
            <a:ext cx="9200853" cy="6890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-31583" y="1222"/>
            <a:ext cx="947159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Monotype Corsiva" panose="03010101010201010101" pitchFamily="66" charset="0"/>
              </a:rPr>
              <a:t>Волки весной</a:t>
            </a:r>
            <a:r>
              <a:rPr lang="ru-RU" sz="3200" b="1" dirty="0" smtClean="0">
                <a:latin typeface="Monotype Corsiva" panose="03010101010201010101" pitchFamily="66" charset="0"/>
              </a:rPr>
              <a:t>.</a:t>
            </a:r>
          </a:p>
          <a:p>
            <a:r>
              <a:rPr lang="ru-RU" sz="3600" b="1" dirty="0" smtClean="0">
                <a:latin typeface="Monotype Corsiva" panose="03010101010201010101" pitchFamily="66" charset="0"/>
              </a:rPr>
              <a:t> </a:t>
            </a:r>
            <a:r>
              <a:rPr lang="ru-RU" sz="2000" dirty="0">
                <a:latin typeface="Monotype Corsiva" panose="03010101010201010101" pitchFamily="66" charset="0"/>
              </a:rPr>
              <a:t>Чтобы вырастить волчат, волки устраивают логово в лесной чащобе. Весной у волчицы рождается 4-7 волчат. Они рождаются беспомощными и покрытыми серым пухом. Сначала волчица кормит волчат своим молоком, и никуда от них не отходит. А папа – волк приносит волчице пищу. Когда волчата подрастают, то уже и мама, и папа  вместе их кормят.</a:t>
            </a:r>
            <a:br>
              <a:rPr lang="ru-RU" sz="2000" dirty="0">
                <a:latin typeface="Monotype Corsiva" panose="03010101010201010101" pitchFamily="66" charset="0"/>
              </a:rPr>
            </a:br>
            <a:r>
              <a:rPr lang="ru-RU" sz="2000" dirty="0">
                <a:latin typeface="Monotype Corsiva" panose="03010101010201010101" pitchFamily="66" charset="0"/>
              </a:rPr>
              <a:t/>
            </a:r>
            <a:br>
              <a:rPr lang="ru-RU" sz="2000" dirty="0">
                <a:latin typeface="Monotype Corsiva" panose="03010101010201010101" pitchFamily="66" charset="0"/>
              </a:rPr>
            </a:br>
            <a:endParaRPr lang="ru-RU" sz="2000" dirty="0">
              <a:latin typeface="Monotype Corsiva" panose="03010101010201010101" pitchFamily="66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273705"/>
            <a:ext cx="6264696" cy="4292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1793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566" y="0"/>
            <a:ext cx="9157566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460761" y="980728"/>
            <a:ext cx="8208912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Monotype Corsiva" panose="03010101010201010101" pitchFamily="66" charset="0"/>
              </a:rPr>
              <a:t>Цель: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400" b="1" dirty="0">
                <a:latin typeface="Monotype Corsiva" panose="03010101010201010101" pitchFamily="66" charset="0"/>
              </a:rPr>
              <a:t>Познакомить детей с сезонными изменениями в жизни животных весной – линька, </a:t>
            </a:r>
            <a:r>
              <a:rPr lang="ru-RU" sz="2400" b="1" dirty="0" smtClean="0">
                <a:latin typeface="Monotype Corsiva" panose="03010101010201010101" pitchFamily="66" charset="0"/>
              </a:rPr>
              <a:t>забота </a:t>
            </a:r>
            <a:r>
              <a:rPr lang="ru-RU" sz="2400" b="1" dirty="0">
                <a:latin typeface="Monotype Corsiva" panose="03010101010201010101" pitchFamily="66" charset="0"/>
              </a:rPr>
              <a:t>о потомстве; Развивать умение устанавливать причинно-следственные связи; Воспитывать интерес к жизни животных.</a:t>
            </a:r>
          </a:p>
          <a:p>
            <a:endParaRPr lang="ru-RU" sz="2400" b="1" dirty="0">
              <a:latin typeface="Monotype Corsiva" panose="03010101010201010101" pitchFamily="66" charset="0"/>
            </a:endParaRPr>
          </a:p>
          <a:p>
            <a:r>
              <a:rPr lang="ru-RU" sz="2400" b="1" dirty="0">
                <a:latin typeface="Monotype Corsiva" panose="03010101010201010101" pitchFamily="66" charset="0"/>
              </a:rPr>
              <a:t>Задачи: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400" b="1" dirty="0">
                <a:latin typeface="Monotype Corsiva" panose="03010101010201010101" pitchFamily="66" charset="0"/>
              </a:rPr>
              <a:t>Закрепить знания детей о весне,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400" b="1" dirty="0">
                <a:latin typeface="Monotype Corsiva" panose="03010101010201010101" pitchFamily="66" charset="0"/>
              </a:rPr>
              <a:t>весенних приметах, </a:t>
            </a:r>
            <a:r>
              <a:rPr lang="ru-RU" sz="2400" b="1" dirty="0" smtClean="0">
                <a:latin typeface="Monotype Corsiva" panose="03010101010201010101" pitchFamily="66" charset="0"/>
              </a:rPr>
              <a:t>диких </a:t>
            </a:r>
            <a:r>
              <a:rPr lang="ru-RU" sz="2400" b="1" dirty="0">
                <a:latin typeface="Monotype Corsiva" panose="03010101010201010101" pitchFamily="66" charset="0"/>
              </a:rPr>
              <a:t>животных,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400" b="1" dirty="0">
                <a:latin typeface="Monotype Corsiva" panose="03010101010201010101" pitchFamily="66" charset="0"/>
              </a:rPr>
              <a:t> закрепить названия диких животных, </a:t>
            </a:r>
            <a:r>
              <a:rPr lang="ru-RU" sz="2400" b="1" dirty="0" smtClean="0">
                <a:latin typeface="Monotype Corsiva" panose="03010101010201010101" pitchFamily="66" charset="0"/>
              </a:rPr>
              <a:t>и их детёнышей.</a:t>
            </a:r>
            <a:endParaRPr lang="ru-RU" sz="2400" b="1" dirty="0">
              <a:latin typeface="Monotype Corsiva" panose="03010101010201010101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400" b="1" dirty="0">
                <a:latin typeface="Monotype Corsiva" panose="03010101010201010101" pitchFamily="66" charset="0"/>
              </a:rPr>
              <a:t> знания детей о переменах, происходящих в их жизни с приходом весны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400" b="1" dirty="0">
                <a:latin typeface="Monotype Corsiva" panose="03010101010201010101" pitchFamily="66" charset="0"/>
              </a:rPr>
              <a:t>Расширять словарный запас детей.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sz="2400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995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6854" y="-32417"/>
            <a:ext cx="9200853" cy="6890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267744" y="260648"/>
            <a:ext cx="59046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Monotype Corsiva" panose="03010101010201010101" pitchFamily="66" charset="0"/>
              </a:rPr>
              <a:t>Весело аукнула из лесу весна.</a:t>
            </a:r>
            <a:br>
              <a:rPr lang="ru-RU" sz="2400" b="1" dirty="0" smtClean="0">
                <a:latin typeface="Monotype Corsiva" panose="03010101010201010101" pitchFamily="66" charset="0"/>
              </a:rPr>
            </a:br>
            <a:r>
              <a:rPr lang="ru-RU" sz="2400" b="1" dirty="0" smtClean="0">
                <a:latin typeface="Monotype Corsiva" panose="03010101010201010101" pitchFamily="66" charset="0"/>
              </a:rPr>
              <a:t>Ей медведь откликнулся,</a:t>
            </a:r>
            <a:br>
              <a:rPr lang="ru-RU" sz="2400" b="1" dirty="0" smtClean="0">
                <a:latin typeface="Monotype Corsiva" panose="03010101010201010101" pitchFamily="66" charset="0"/>
              </a:rPr>
            </a:br>
            <a:r>
              <a:rPr lang="ru-RU" sz="2400" b="1" dirty="0" smtClean="0">
                <a:latin typeface="Monotype Corsiva" panose="03010101010201010101" pitchFamily="66" charset="0"/>
              </a:rPr>
              <a:t>Проурчав от сна.</a:t>
            </a:r>
            <a:br>
              <a:rPr lang="ru-RU" sz="2400" b="1" dirty="0" smtClean="0">
                <a:latin typeface="Monotype Corsiva" panose="03010101010201010101" pitchFamily="66" charset="0"/>
              </a:rPr>
            </a:br>
            <a:r>
              <a:rPr lang="ru-RU" sz="2400" b="1" dirty="0" smtClean="0">
                <a:latin typeface="Monotype Corsiva" panose="03010101010201010101" pitchFamily="66" charset="0"/>
              </a:rPr>
              <a:t>Подскакали зайки к ней, </a:t>
            </a:r>
            <a:br>
              <a:rPr lang="ru-RU" sz="2400" b="1" dirty="0" smtClean="0">
                <a:latin typeface="Monotype Corsiva" panose="03010101010201010101" pitchFamily="66" charset="0"/>
              </a:rPr>
            </a:br>
            <a:r>
              <a:rPr lang="ru-RU" sz="2400" b="1" dirty="0" smtClean="0">
                <a:latin typeface="Monotype Corsiva" panose="03010101010201010101" pitchFamily="66" charset="0"/>
              </a:rPr>
              <a:t>Подлетел к ней грач,</a:t>
            </a:r>
            <a:br>
              <a:rPr lang="ru-RU" sz="2400" b="1" dirty="0" smtClean="0">
                <a:latin typeface="Monotype Corsiva" panose="03010101010201010101" pitchFamily="66" charset="0"/>
              </a:rPr>
            </a:br>
            <a:r>
              <a:rPr lang="ru-RU" sz="2400" b="1" dirty="0" smtClean="0">
                <a:latin typeface="Monotype Corsiva" panose="03010101010201010101" pitchFamily="66" charset="0"/>
              </a:rPr>
              <a:t>Покатился ежик вслед,</a:t>
            </a:r>
            <a:br>
              <a:rPr lang="ru-RU" sz="2400" b="1" dirty="0" smtClean="0">
                <a:latin typeface="Monotype Corsiva" panose="03010101010201010101" pitchFamily="66" charset="0"/>
              </a:rPr>
            </a:br>
            <a:r>
              <a:rPr lang="ru-RU" sz="2400" b="1" dirty="0" smtClean="0">
                <a:latin typeface="Monotype Corsiva" panose="03010101010201010101" pitchFamily="66" charset="0"/>
              </a:rPr>
              <a:t>Как колючий мяч.</a:t>
            </a:r>
            <a:br>
              <a:rPr lang="ru-RU" sz="2400" b="1" dirty="0" smtClean="0">
                <a:latin typeface="Monotype Corsiva" panose="03010101010201010101" pitchFamily="66" charset="0"/>
              </a:rPr>
            </a:br>
            <a:r>
              <a:rPr lang="ru-RU" sz="2400" b="1" dirty="0" smtClean="0">
                <a:latin typeface="Monotype Corsiva" panose="03010101010201010101" pitchFamily="66" charset="0"/>
              </a:rPr>
              <a:t>Всполошилась белочка, </a:t>
            </a:r>
            <a:br>
              <a:rPr lang="ru-RU" sz="2400" b="1" dirty="0" smtClean="0">
                <a:latin typeface="Monotype Corsiva" panose="03010101010201010101" pitchFamily="66" charset="0"/>
              </a:rPr>
            </a:br>
            <a:r>
              <a:rPr lang="ru-RU" sz="2400" b="1" dirty="0" smtClean="0">
                <a:latin typeface="Monotype Corsiva" panose="03010101010201010101" pitchFamily="66" charset="0"/>
              </a:rPr>
              <a:t>Глянув из дупла, –</a:t>
            </a:r>
            <a:br>
              <a:rPr lang="ru-RU" sz="2400" b="1" dirty="0" smtClean="0">
                <a:latin typeface="Monotype Corsiva" panose="03010101010201010101" pitchFamily="66" charset="0"/>
              </a:rPr>
            </a:br>
            <a:r>
              <a:rPr lang="ru-RU" sz="2400" b="1" dirty="0" smtClean="0">
                <a:latin typeface="Monotype Corsiva" panose="03010101010201010101" pitchFamily="66" charset="0"/>
              </a:rPr>
              <a:t>Дождалась, пушистая,</a:t>
            </a:r>
            <a:br>
              <a:rPr lang="ru-RU" sz="2400" b="1" dirty="0" smtClean="0">
                <a:latin typeface="Monotype Corsiva" panose="03010101010201010101" pitchFamily="66" charset="0"/>
              </a:rPr>
            </a:br>
            <a:r>
              <a:rPr lang="ru-RU" sz="2400" b="1" dirty="0" smtClean="0">
                <a:latin typeface="Monotype Corsiva" panose="03010101010201010101" pitchFamily="66" charset="0"/>
              </a:rPr>
              <a:t>Света и тепла!..</a:t>
            </a:r>
            <a:br>
              <a:rPr lang="ru-RU" sz="2400" b="1" dirty="0" smtClean="0">
                <a:latin typeface="Monotype Corsiva" panose="03010101010201010101" pitchFamily="66" charset="0"/>
              </a:rPr>
            </a:br>
            <a:r>
              <a:rPr lang="ru-RU" sz="2400" b="1" dirty="0" smtClean="0">
                <a:latin typeface="Monotype Corsiva" panose="03010101010201010101" pitchFamily="66" charset="0"/>
              </a:rPr>
              <a:t>Улыбнулся радостно</a:t>
            </a:r>
            <a:br>
              <a:rPr lang="ru-RU" sz="2400" b="1" dirty="0" smtClean="0">
                <a:latin typeface="Monotype Corsiva" panose="03010101010201010101" pitchFamily="66" charset="0"/>
              </a:rPr>
            </a:br>
            <a:r>
              <a:rPr lang="ru-RU" sz="2400" b="1" dirty="0" smtClean="0">
                <a:latin typeface="Monotype Corsiva" panose="03010101010201010101" pitchFamily="66" charset="0"/>
              </a:rPr>
              <a:t>Весь прозрачный лес.</a:t>
            </a:r>
            <a:br>
              <a:rPr lang="ru-RU" sz="2400" b="1" dirty="0" smtClean="0">
                <a:latin typeface="Monotype Corsiva" panose="03010101010201010101" pitchFamily="66" charset="0"/>
              </a:rPr>
            </a:br>
            <a:r>
              <a:rPr lang="ru-RU" sz="2400" b="1" dirty="0" smtClean="0">
                <a:latin typeface="Monotype Corsiva" panose="03010101010201010101" pitchFamily="66" charset="0"/>
              </a:rPr>
              <a:t>И мороз за елками, </a:t>
            </a:r>
            <a:br>
              <a:rPr lang="ru-RU" sz="2400" b="1" dirty="0" smtClean="0">
                <a:latin typeface="Monotype Corsiva" panose="03010101010201010101" pitchFamily="66" charset="0"/>
              </a:rPr>
            </a:br>
            <a:r>
              <a:rPr lang="ru-RU" sz="2400" b="1" dirty="0" smtClean="0">
                <a:latin typeface="Monotype Corsiva" panose="03010101010201010101" pitchFamily="66" charset="0"/>
              </a:rPr>
              <a:t>Заворчав, исчез. </a:t>
            </a:r>
            <a:r>
              <a:rPr lang="ru-RU" sz="2400" b="1" i="1" dirty="0" smtClean="0">
                <a:latin typeface="Monotype Corsiva" panose="03010101010201010101" pitchFamily="66" charset="0"/>
              </a:rPr>
              <a:t>(Л. </a:t>
            </a:r>
            <a:r>
              <a:rPr lang="ru-RU" sz="2400" b="1" i="1" dirty="0" err="1" smtClean="0">
                <a:latin typeface="Monotype Corsiva" panose="03010101010201010101" pitchFamily="66" charset="0"/>
              </a:rPr>
              <a:t>Аграчева</a:t>
            </a:r>
            <a:r>
              <a:rPr lang="ru-RU" sz="2400" b="1" i="1" dirty="0" smtClean="0">
                <a:latin typeface="Monotype Corsiva" panose="03010101010201010101" pitchFamily="66" charset="0"/>
              </a:rPr>
              <a:t>)</a:t>
            </a:r>
            <a:endParaRPr lang="ru-RU" sz="2400" b="1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726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5" y="0"/>
            <a:ext cx="9200853" cy="6890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57112" y="56192"/>
            <a:ext cx="4680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Monotype Corsiva" panose="03010101010201010101" pitchFamily="66" charset="0"/>
              </a:rPr>
              <a:t>Весной звери линяют. </a:t>
            </a:r>
            <a:endParaRPr lang="ru-RU" sz="2800" b="1" dirty="0" smtClean="0">
              <a:latin typeface="Monotype Corsiva" panose="03010101010201010101" pitchFamily="66" charset="0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701" y="3890804"/>
            <a:ext cx="4267200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6827" y="362014"/>
            <a:ext cx="3705271" cy="277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6827" y="3212976"/>
            <a:ext cx="3630578" cy="3630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79512" y="550776"/>
            <a:ext cx="4937315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Monotype Corsiva" panose="03010101010201010101" pitchFamily="66" charset="0"/>
              </a:rPr>
              <a:t>Некоторые звери не только линяют, но даже меняют цвет своей шубки. У зайца зимой мех был белым, а весной стал серым. Так ему в лесу от хищников прятаться легче. И зимой на снегу в белой шубке не видно зайчишку, и весной серый мех помогает под кустами от врагов прятаться.</a:t>
            </a:r>
          </a:p>
          <a:p>
            <a:r>
              <a:rPr lang="ru-RU" sz="2000" dirty="0">
                <a:latin typeface="Monotype Corsiva" panose="03010101010201010101" pitchFamily="66" charset="0"/>
              </a:rPr>
              <a:t>Белка тоже наряд меняет – зимой была в густой серой шубе, а весной полиняла и стала рыженькой. В кронах сосен ее теперь не сразу заметишь».</a:t>
            </a:r>
          </a:p>
          <a:p>
            <a:r>
              <a:rPr lang="ru-RU" sz="2000" dirty="0">
                <a:latin typeface="Monotype Corsiva" panose="03010101010201010101" pitchFamily="66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30455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6853" y="0"/>
            <a:ext cx="9200853" cy="6890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79281" y="415112"/>
            <a:ext cx="734481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Monotype Corsiva" panose="03010101010201010101" pitchFamily="66" charset="0"/>
              </a:rPr>
              <a:t>– Расскажи мне, белочка, почему Шубка стала серою, не пойму? – Поменяла шубку я для того, Чтобы легче прятаться.– От кого? – От лесного ястреба и хорька Спрячет шубка зимняя. И пока Поношу я серую до весны И сменю на рыжую, в цвет сосны, Не найти им рыжую на коре! Вновь надену прежнюю в октябре</a:t>
            </a:r>
            <a:br>
              <a:rPr lang="ru-RU" sz="2400" dirty="0">
                <a:latin typeface="Monotype Corsiva" panose="03010101010201010101" pitchFamily="66" charset="0"/>
              </a:rPr>
            </a:br>
            <a:r>
              <a:rPr lang="ru-RU" sz="2400" dirty="0">
                <a:latin typeface="Monotype Corsiva" panose="03010101010201010101" pitchFamily="66" charset="0"/>
              </a:rPr>
              <a:t/>
            </a:r>
            <a:br>
              <a:rPr lang="ru-RU" sz="2400" dirty="0">
                <a:latin typeface="Monotype Corsiva" panose="03010101010201010101" pitchFamily="66" charset="0"/>
              </a:rPr>
            </a:br>
            <a:endParaRPr lang="ru-RU" sz="2400" dirty="0">
              <a:effectLst/>
              <a:latin typeface="Monotype Corsiva" panose="03010101010201010101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3573" y="3166075"/>
            <a:ext cx="4267200" cy="303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07" y="3137904"/>
            <a:ext cx="42672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113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6853" y="-14615"/>
            <a:ext cx="9200853" cy="6890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406383"/>
            <a:ext cx="3830312" cy="3005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430593"/>
            <a:ext cx="4267200" cy="298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92926" y="228704"/>
            <a:ext cx="890129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Monotype Corsiva" panose="03010101010201010101" pitchFamily="66" charset="0"/>
              </a:rPr>
              <a:t>У </a:t>
            </a:r>
            <a:r>
              <a:rPr lang="ru-RU" sz="2000" b="1" dirty="0">
                <a:latin typeface="Monotype Corsiva" panose="03010101010201010101" pitchFamily="66" charset="0"/>
              </a:rPr>
              <a:t>белки </a:t>
            </a:r>
            <a:r>
              <a:rPr lang="ru-RU" sz="2000" dirty="0">
                <a:latin typeface="Monotype Corsiva" panose="03010101010201010101" pitchFamily="66" charset="0"/>
              </a:rPr>
              <a:t>тоже появляются весной бельчата. Они рождаются голыми, беспомощными, ничего не видят. Мама-белка о них  заботится, два месяца  кормит бельчат молоком. А вот папа -  белка не живет с семьей, он живет отдельно.</a:t>
            </a:r>
          </a:p>
          <a:p>
            <a:r>
              <a:rPr lang="ru-RU" sz="2000" dirty="0">
                <a:latin typeface="Monotype Corsiva" panose="03010101010201010101" pitchFamily="66" charset="0"/>
              </a:rPr>
              <a:t>Много времени мама — белка тратит на поиски корма, иначе бельчата вырастут хилыми и больными. Бельчата требуют особого внимания от белки — мамы, их нужно укрывать, согревать, кормить. Только через месяц бельчата открывают глаза  и начинают выглядывать из гнезда.</a:t>
            </a:r>
          </a:p>
          <a:p>
            <a:r>
              <a:rPr lang="ru-RU" sz="2000" dirty="0">
                <a:latin typeface="Monotype Corsiva" panose="03010101010201010101" pitchFamily="66" charset="0"/>
              </a:rPr>
              <a:t>Весной белка – это враг всех птиц и самый опасный хищник для многих пернатых. Она разоряет птичьи гнёзда на ветках деревьев и таскает из них птенцов и яйца.</a:t>
            </a:r>
          </a:p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5038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6853" y="0"/>
            <a:ext cx="9200853" cy="6890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33157" y="1268760"/>
            <a:ext cx="395081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Monotype Corsiva" panose="03010101010201010101" pitchFamily="66" charset="0"/>
              </a:rPr>
              <a:t>Неужели в самом деле</a:t>
            </a:r>
            <a:br>
              <a:rPr lang="ru-RU" sz="2800" dirty="0">
                <a:latin typeface="Monotype Corsiva" panose="03010101010201010101" pitchFamily="66" charset="0"/>
              </a:rPr>
            </a:br>
            <a:r>
              <a:rPr lang="ru-RU" sz="2800" dirty="0">
                <a:latin typeface="Monotype Corsiva" panose="03010101010201010101" pitchFamily="66" charset="0"/>
              </a:rPr>
              <a:t>Птицы с юга прилетели,</a:t>
            </a:r>
            <a:br>
              <a:rPr lang="ru-RU" sz="2800" dirty="0">
                <a:latin typeface="Monotype Corsiva" panose="03010101010201010101" pitchFamily="66" charset="0"/>
              </a:rPr>
            </a:br>
            <a:r>
              <a:rPr lang="ru-RU" sz="2800" dirty="0">
                <a:latin typeface="Monotype Corsiva" panose="03010101010201010101" pitchFamily="66" charset="0"/>
              </a:rPr>
              <a:t>Воробьи дерутся в луже,</a:t>
            </a:r>
            <a:br>
              <a:rPr lang="ru-RU" sz="2800" dirty="0">
                <a:latin typeface="Monotype Corsiva" panose="03010101010201010101" pitchFamily="66" charset="0"/>
              </a:rPr>
            </a:br>
            <a:r>
              <a:rPr lang="ru-RU" sz="2800" dirty="0">
                <a:latin typeface="Monotype Corsiva" panose="03010101010201010101" pitchFamily="66" charset="0"/>
              </a:rPr>
              <a:t>Зайцу белый мех не нужен:</a:t>
            </a:r>
            <a:br>
              <a:rPr lang="ru-RU" sz="2800" dirty="0">
                <a:latin typeface="Monotype Corsiva" panose="03010101010201010101" pitchFamily="66" charset="0"/>
              </a:rPr>
            </a:br>
            <a:r>
              <a:rPr lang="ru-RU" sz="2800" dirty="0">
                <a:latin typeface="Monotype Corsiva" panose="03010101010201010101" pitchFamily="66" charset="0"/>
              </a:rPr>
              <a:t>Заяц по лесу гуляет,</a:t>
            </a:r>
            <a:br>
              <a:rPr lang="ru-RU" sz="2800" dirty="0">
                <a:latin typeface="Monotype Corsiva" panose="03010101010201010101" pitchFamily="66" charset="0"/>
              </a:rPr>
            </a:br>
            <a:r>
              <a:rPr lang="ru-RU" sz="2800" dirty="0">
                <a:latin typeface="Monotype Corsiva" panose="03010101010201010101" pitchFamily="66" charset="0"/>
              </a:rPr>
              <a:t>В серой шубке щеголяет!</a:t>
            </a:r>
            <a:br>
              <a:rPr lang="ru-RU" sz="2800" dirty="0">
                <a:latin typeface="Monotype Corsiva" panose="03010101010201010101" pitchFamily="66" charset="0"/>
              </a:rPr>
            </a:br>
            <a:r>
              <a:rPr lang="ru-RU" sz="2800" dirty="0">
                <a:latin typeface="Monotype Corsiva" panose="03010101010201010101" pitchFamily="66" charset="0"/>
              </a:rPr>
              <a:t>Снова солнце светит ярко,</a:t>
            </a:r>
            <a:br>
              <a:rPr lang="ru-RU" sz="2800" dirty="0">
                <a:latin typeface="Monotype Corsiva" panose="03010101010201010101" pitchFamily="66" charset="0"/>
              </a:rPr>
            </a:br>
            <a:r>
              <a:rPr lang="ru-RU" sz="2800" dirty="0">
                <a:latin typeface="Monotype Corsiva" panose="03010101010201010101" pitchFamily="66" charset="0"/>
              </a:rPr>
              <a:t>Скоро станет очень жарко!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268760"/>
            <a:ext cx="4757969" cy="3796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1495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523" y="-32417"/>
            <a:ext cx="9200853" cy="6890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137" y="3809698"/>
            <a:ext cx="4172231" cy="2775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47392" y="718424"/>
            <a:ext cx="918733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 </a:t>
            </a:r>
            <a:r>
              <a:rPr lang="ru-RU" dirty="0">
                <a:latin typeface="Monotype Corsiva" panose="03010101010201010101" pitchFamily="66" charset="0"/>
              </a:rPr>
              <a:t>Мама — </a:t>
            </a:r>
            <a:r>
              <a:rPr lang="ru-RU" b="1" dirty="0">
                <a:latin typeface="Monotype Corsiva" panose="03010101010201010101" pitchFamily="66" charset="0"/>
              </a:rPr>
              <a:t>зайчиха </a:t>
            </a:r>
            <a:r>
              <a:rPr lang="ru-RU" dirty="0">
                <a:latin typeface="Monotype Corsiva" panose="03010101010201010101" pitchFamily="66" charset="0"/>
              </a:rPr>
              <a:t>кормит зайчат, и сразу же убегает, оставляя их одних под кустом. А зайчата сидят под кустиком три — четыре дня – ждут, когда их покормит новая мама — зайчиха.</a:t>
            </a:r>
          </a:p>
          <a:p>
            <a:r>
              <a:rPr lang="ru-RU" dirty="0">
                <a:latin typeface="Monotype Corsiva" panose="03010101010201010101" pitchFamily="66" charset="0"/>
              </a:rPr>
              <a:t>У зайчих чужих зайчат не бывает – все свои, всегда накормят. Молоко у зайчих жирное и питательное, зайчатам его хватает на 3-4 дня.</a:t>
            </a:r>
          </a:p>
          <a:p>
            <a:r>
              <a:rPr lang="ru-RU" dirty="0">
                <a:latin typeface="Monotype Corsiva" panose="03010101010201010101" pitchFamily="66" charset="0"/>
              </a:rPr>
              <a:t>Почему так устроено в природе? Дело в том, что у зайцев потовые и сальные железы находятся только на подошвах лап. И если бы зайчиха жила бы с зайчатами, их бы быстро нашли – учуяли по запаху — лиса или волк. У зайчат ведь много врагов – и лиса, и волк, и куница, и рысь, и хищные птицы. А когда малюсенький зайчонок сидит под кустом и под себя лапки спрячет, то по запаху его найти невозможно. Получается, что убегая от зайчат, зайчиха их спасает.</a:t>
            </a:r>
          </a:p>
          <a:p>
            <a:r>
              <a:rPr lang="ru-RU" dirty="0">
                <a:latin typeface="Monotype Corsiva" panose="03010101010201010101" pitchFamily="66" charset="0"/>
              </a:rPr>
              <a:t>Через 8-9 дней у зайчат появятся зубы, а тут и травка появится, и они начнут питаться сами.</a:t>
            </a:r>
          </a:p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11332"/>
            <a:ext cx="918733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Monotype Corsiva" panose="03010101010201010101" pitchFamily="66" charset="0"/>
              </a:rPr>
              <a:t>Весной появляются у зверей детеныши</a:t>
            </a:r>
            <a:r>
              <a:rPr lang="ru-RU" sz="2400" b="1" dirty="0" smtClean="0">
                <a:latin typeface="Monotype Corsiva" panose="03010101010201010101" pitchFamily="66" charset="0"/>
              </a:rPr>
              <a:t>.</a:t>
            </a:r>
          </a:p>
          <a:p>
            <a:pPr algn="ctr"/>
            <a:r>
              <a:rPr lang="ru-RU" sz="2400" dirty="0" smtClean="0">
                <a:latin typeface="Monotype Corsiva" panose="03010101010201010101" pitchFamily="66" charset="0"/>
              </a:rPr>
              <a:t> </a:t>
            </a:r>
            <a:r>
              <a:rPr lang="ru-RU" dirty="0">
                <a:latin typeface="Monotype Corsiva" panose="03010101010201010101" pitchFamily="66" charset="0"/>
              </a:rPr>
              <a:t>Почти все малыши – зверюшки живут вместе с мамами, кроме зайчат.</a:t>
            </a:r>
            <a:br>
              <a:rPr lang="ru-RU" dirty="0">
                <a:latin typeface="Monotype Corsiva" panose="03010101010201010101" pitchFamily="66" charset="0"/>
              </a:rPr>
            </a:br>
            <a:r>
              <a:rPr lang="ru-RU" dirty="0">
                <a:latin typeface="Monotype Corsiva" panose="03010101010201010101" pitchFamily="66" charset="0"/>
              </a:rPr>
              <a:t/>
            </a:r>
            <a:br>
              <a:rPr lang="ru-RU" dirty="0">
                <a:latin typeface="Monotype Corsiva" panose="03010101010201010101" pitchFamily="66" charset="0"/>
              </a:rPr>
            </a:br>
            <a:endParaRPr lang="ru-RU" dirty="0">
              <a:latin typeface="Monotype Corsiva" panose="03010101010201010101" pitchFamily="66" charset="0"/>
            </a:endParaRP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861048"/>
            <a:ext cx="3563441" cy="2672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4870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6854" y="0"/>
            <a:ext cx="9200853" cy="6890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51520" y="1268760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>
                <a:latin typeface="Monotype Corsiva" panose="03010101010201010101" pitchFamily="66" charset="0"/>
              </a:rPr>
              <a:t>Норка лисоньки в земле,</a:t>
            </a:r>
            <a:br>
              <a:rPr lang="ru-RU" sz="2800" dirty="0">
                <a:latin typeface="Monotype Corsiva" panose="03010101010201010101" pitchFamily="66" charset="0"/>
              </a:rPr>
            </a:br>
            <a:r>
              <a:rPr lang="ru-RU" sz="2800" dirty="0">
                <a:latin typeface="Monotype Corsiva" panose="03010101010201010101" pitchFamily="66" charset="0"/>
              </a:rPr>
              <a:t>Спит хитрющая в тепле.</a:t>
            </a:r>
            <a:br>
              <a:rPr lang="ru-RU" sz="2800" dirty="0">
                <a:latin typeface="Monotype Corsiva" panose="03010101010201010101" pitchFamily="66" charset="0"/>
              </a:rPr>
            </a:br>
            <a:r>
              <a:rPr lang="ru-RU" sz="2800" dirty="0">
                <a:latin typeface="Monotype Corsiva" panose="03010101010201010101" pitchFamily="66" charset="0"/>
              </a:rPr>
              <a:t>Рядом с ней лисята,</a:t>
            </a:r>
            <a:br>
              <a:rPr lang="ru-RU" sz="2800" dirty="0">
                <a:latin typeface="Monotype Corsiva" panose="03010101010201010101" pitchFamily="66" charset="0"/>
              </a:rPr>
            </a:br>
            <a:r>
              <a:rPr lang="ru-RU" sz="2800" dirty="0">
                <a:latin typeface="Monotype Corsiva" panose="03010101010201010101" pitchFamily="66" charset="0"/>
              </a:rPr>
              <a:t>Два забавных брата.</a:t>
            </a:r>
            <a:br>
              <a:rPr lang="ru-RU" sz="2800" dirty="0">
                <a:latin typeface="Monotype Corsiva" panose="03010101010201010101" pitchFamily="66" charset="0"/>
              </a:rPr>
            </a:br>
            <a:r>
              <a:rPr lang="ru-RU" sz="2800" dirty="0">
                <a:latin typeface="Monotype Corsiva" panose="03010101010201010101" pitchFamily="66" charset="0"/>
              </a:rPr>
              <a:t>Только солнышко взойдет,</a:t>
            </a:r>
            <a:br>
              <a:rPr lang="ru-RU" sz="2800" dirty="0">
                <a:latin typeface="Monotype Corsiva" panose="03010101010201010101" pitchFamily="66" charset="0"/>
              </a:rPr>
            </a:br>
            <a:r>
              <a:rPr lang="ru-RU" sz="2800" dirty="0">
                <a:latin typeface="Monotype Corsiva" panose="03010101010201010101" pitchFamily="66" charset="0"/>
              </a:rPr>
              <a:t>На охоту их ведет</a:t>
            </a:r>
            <a:br>
              <a:rPr lang="ru-RU" sz="2800" dirty="0">
                <a:latin typeface="Monotype Corsiva" panose="03010101010201010101" pitchFamily="66" charset="0"/>
              </a:rPr>
            </a:br>
            <a:r>
              <a:rPr lang="ru-RU" sz="2800" dirty="0">
                <a:latin typeface="Monotype Corsiva" panose="03010101010201010101" pitchFamily="66" charset="0"/>
              </a:rPr>
              <a:t>Рыжая плутовка.</a:t>
            </a:r>
            <a:br>
              <a:rPr lang="ru-RU" sz="2800" dirty="0">
                <a:latin typeface="Monotype Corsiva" panose="03010101010201010101" pitchFamily="66" charset="0"/>
              </a:rPr>
            </a:br>
            <a:r>
              <a:rPr lang="ru-RU" sz="2800" dirty="0">
                <a:latin typeface="Monotype Corsiva" panose="03010101010201010101" pitchFamily="66" charset="0"/>
              </a:rPr>
              <a:t>В ловле есть сноровка.</a:t>
            </a:r>
            <a:br>
              <a:rPr lang="ru-RU" sz="2800" dirty="0">
                <a:latin typeface="Monotype Corsiva" panose="03010101010201010101" pitchFamily="66" charset="0"/>
              </a:rPr>
            </a:br>
            <a:r>
              <a:rPr lang="ru-RU" sz="2800" i="1" dirty="0">
                <a:latin typeface="Monotype Corsiva" panose="03010101010201010101" pitchFamily="66" charset="0"/>
              </a:rPr>
              <a:t>                      Н.  </a:t>
            </a:r>
            <a:r>
              <a:rPr lang="ru-RU" sz="2800" i="1" dirty="0" err="1">
                <a:latin typeface="Monotype Corsiva" panose="03010101010201010101" pitchFamily="66" charset="0"/>
              </a:rPr>
              <a:t>Шконда</a:t>
            </a:r>
            <a:endParaRPr lang="ru-RU" sz="2800" dirty="0">
              <a:latin typeface="Monotype Corsiva" panose="03010101010201010101" pitchFamily="66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18126"/>
            <a:ext cx="4859436" cy="3644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0202" y="3905250"/>
            <a:ext cx="4267200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63530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14215</TotalTime>
  <Words>469</Words>
  <Application>Microsoft Office PowerPoint</Application>
  <PresentationFormat>Экран (4:3)</PresentationFormat>
  <Paragraphs>47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Морозова ТВ</dc:creator>
  <cp:lastModifiedBy>Морозова ТВ</cp:lastModifiedBy>
  <cp:revision>75</cp:revision>
  <dcterms:created xsi:type="dcterms:W3CDTF">2015-05-12T18:39:49Z</dcterms:created>
  <dcterms:modified xsi:type="dcterms:W3CDTF">2015-06-06T19:13:18Z</dcterms:modified>
</cp:coreProperties>
</file>