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90401-DD93-439A-BDAC-4A7F8FCB4677}" type="doc">
      <dgm:prSet loTypeId="urn:microsoft.com/office/officeart/2005/8/layout/radial4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03491DB-987A-4B8F-A0C1-9524CC17B7BE}">
      <dgm:prSet phldrT="[Текст]"/>
      <dgm:spPr/>
      <dgm:t>
        <a:bodyPr/>
        <a:lstStyle/>
        <a:p>
          <a:r>
            <a:rPr lang="ru-RU" dirty="0" smtClean="0"/>
            <a:t>Формирует у детей</a:t>
          </a:r>
          <a:endParaRPr lang="ru-RU" dirty="0"/>
        </a:p>
      </dgm:t>
    </dgm:pt>
    <dgm:pt modelId="{CFB0945B-7AC7-40B4-A963-7B985B8ECC93}" type="parTrans" cxnId="{6A43ED6B-FFFF-4172-9A15-50557C140A0E}">
      <dgm:prSet/>
      <dgm:spPr/>
      <dgm:t>
        <a:bodyPr/>
        <a:lstStyle/>
        <a:p>
          <a:endParaRPr lang="ru-RU"/>
        </a:p>
      </dgm:t>
    </dgm:pt>
    <dgm:pt modelId="{395DB499-C869-4B04-BCC7-46AF8C5F7886}" type="sibTrans" cxnId="{6A43ED6B-FFFF-4172-9A15-50557C140A0E}">
      <dgm:prSet/>
      <dgm:spPr/>
      <dgm:t>
        <a:bodyPr/>
        <a:lstStyle/>
        <a:p>
          <a:endParaRPr lang="ru-RU"/>
        </a:p>
      </dgm:t>
    </dgm:pt>
    <dgm:pt modelId="{A32C2869-3AF9-4E64-8F46-392D0B3DDC1C}">
      <dgm:prSet phldrT="[Текст]"/>
      <dgm:spPr/>
      <dgm:t>
        <a:bodyPr/>
        <a:lstStyle/>
        <a:p>
          <a:r>
            <a:rPr lang="ru-RU" dirty="0" smtClean="0"/>
            <a:t>Развивает наблюдательность</a:t>
          </a:r>
          <a:endParaRPr lang="ru-RU" dirty="0"/>
        </a:p>
      </dgm:t>
    </dgm:pt>
    <dgm:pt modelId="{056F1B7B-7EBB-419C-B76E-3E55191D9623}" type="parTrans" cxnId="{CF38008B-7F06-4BC5-8B64-3C7CF95DF4DD}">
      <dgm:prSet/>
      <dgm:spPr/>
      <dgm:t>
        <a:bodyPr/>
        <a:lstStyle/>
        <a:p>
          <a:endParaRPr lang="ru-RU"/>
        </a:p>
      </dgm:t>
    </dgm:pt>
    <dgm:pt modelId="{8800FF35-883B-4801-A229-8275BD297713}" type="sibTrans" cxnId="{CF38008B-7F06-4BC5-8B64-3C7CF95DF4DD}">
      <dgm:prSet/>
      <dgm:spPr/>
      <dgm:t>
        <a:bodyPr/>
        <a:lstStyle/>
        <a:p>
          <a:endParaRPr lang="ru-RU"/>
        </a:p>
      </dgm:t>
    </dgm:pt>
    <dgm:pt modelId="{D3A4F1F7-E338-4259-895F-01B1AD35C934}">
      <dgm:prSet phldrT="[Текст]"/>
      <dgm:spPr/>
      <dgm:t>
        <a:bodyPr/>
        <a:lstStyle/>
        <a:p>
          <a:r>
            <a:rPr lang="ru-RU" dirty="0" smtClean="0"/>
            <a:t>Познавательный интерес к природе</a:t>
          </a:r>
          <a:endParaRPr lang="ru-RU" dirty="0"/>
        </a:p>
      </dgm:t>
    </dgm:pt>
    <dgm:pt modelId="{5E4BF22F-C8EF-47C4-A5FD-89A595B610DB}" type="parTrans" cxnId="{31ED7B3F-EA0C-4C59-8CB1-05E4FF0AE4F3}">
      <dgm:prSet/>
      <dgm:spPr/>
      <dgm:t>
        <a:bodyPr/>
        <a:lstStyle/>
        <a:p>
          <a:endParaRPr lang="ru-RU"/>
        </a:p>
      </dgm:t>
    </dgm:pt>
    <dgm:pt modelId="{5889E9EE-0CD3-484E-9AB7-C387F5FBC327}" type="sibTrans" cxnId="{31ED7B3F-EA0C-4C59-8CB1-05E4FF0AE4F3}">
      <dgm:prSet/>
      <dgm:spPr/>
      <dgm:t>
        <a:bodyPr/>
        <a:lstStyle/>
        <a:p>
          <a:endParaRPr lang="ru-RU"/>
        </a:p>
      </dgm:t>
    </dgm:pt>
    <dgm:pt modelId="{37310595-11D1-4020-8707-02CB65AF11F8}">
      <dgm:prSet phldrT="[Текст]"/>
      <dgm:spPr/>
      <dgm:t>
        <a:bodyPr/>
        <a:lstStyle/>
        <a:p>
          <a:r>
            <a:rPr lang="ru-RU" dirty="0" smtClean="0"/>
            <a:t>Развивает мышление</a:t>
          </a:r>
          <a:endParaRPr lang="ru-RU" dirty="0"/>
        </a:p>
      </dgm:t>
    </dgm:pt>
    <dgm:pt modelId="{04EB4C45-0137-4AC0-91AA-DEEB615C992D}" type="parTrans" cxnId="{69531A84-1DB0-4384-A0DB-C7BC4B2A68CB}">
      <dgm:prSet/>
      <dgm:spPr/>
      <dgm:t>
        <a:bodyPr/>
        <a:lstStyle/>
        <a:p>
          <a:endParaRPr lang="ru-RU"/>
        </a:p>
      </dgm:t>
    </dgm:pt>
    <dgm:pt modelId="{75ADD3AF-7F99-4C7B-B67E-4EC50ACB8D45}" type="sibTrans" cxnId="{69531A84-1DB0-4384-A0DB-C7BC4B2A68CB}">
      <dgm:prSet/>
      <dgm:spPr/>
      <dgm:t>
        <a:bodyPr/>
        <a:lstStyle/>
        <a:p>
          <a:endParaRPr lang="ru-RU"/>
        </a:p>
      </dgm:t>
    </dgm:pt>
    <dgm:pt modelId="{97E13B96-98DB-470D-95E4-B5849EDACF54}" type="pres">
      <dgm:prSet presAssocID="{84F90401-DD93-439A-BDAC-4A7F8FCB46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FF973B-98EA-44DC-AF49-70A2585530A2}" type="pres">
      <dgm:prSet presAssocID="{203491DB-987A-4B8F-A0C1-9524CC17B7BE}" presName="centerShape" presStyleLbl="node0" presStyleIdx="0" presStyleCnt="1"/>
      <dgm:spPr/>
      <dgm:t>
        <a:bodyPr/>
        <a:lstStyle/>
        <a:p>
          <a:endParaRPr lang="ru-RU"/>
        </a:p>
      </dgm:t>
    </dgm:pt>
    <dgm:pt modelId="{0CAEB77D-88EC-4A49-8CF9-E9676FF01C84}" type="pres">
      <dgm:prSet presAssocID="{056F1B7B-7EBB-419C-B76E-3E55191D962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0F420790-63CB-4E7B-8EF3-CA3D2F7E1420}" type="pres">
      <dgm:prSet presAssocID="{A32C2869-3AF9-4E64-8F46-392D0B3DDC1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1D897-528F-4E80-855F-DB7E58BD0CAD}" type="pres">
      <dgm:prSet presAssocID="{5E4BF22F-C8EF-47C4-A5FD-89A595B610D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F948D2C2-14E1-4805-A2B7-6942C577BCF3}" type="pres">
      <dgm:prSet presAssocID="{D3A4F1F7-E338-4259-895F-01B1AD35C93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7AAC6-E78B-49DB-945B-9F4F28B211D8}" type="pres">
      <dgm:prSet presAssocID="{04EB4C45-0137-4AC0-91AA-DEEB615C992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42BC392C-6A35-4C14-B25B-25C6C18AC38C}" type="pres">
      <dgm:prSet presAssocID="{37310595-11D1-4020-8707-02CB65AF11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2E0144-EDBC-4E4E-9BAA-7834F56450DB}" type="presOf" srcId="{37310595-11D1-4020-8707-02CB65AF11F8}" destId="{42BC392C-6A35-4C14-B25B-25C6C18AC38C}" srcOrd="0" destOrd="0" presId="urn:microsoft.com/office/officeart/2005/8/layout/radial4"/>
    <dgm:cxn modelId="{31ED7B3F-EA0C-4C59-8CB1-05E4FF0AE4F3}" srcId="{203491DB-987A-4B8F-A0C1-9524CC17B7BE}" destId="{D3A4F1F7-E338-4259-895F-01B1AD35C934}" srcOrd="1" destOrd="0" parTransId="{5E4BF22F-C8EF-47C4-A5FD-89A595B610DB}" sibTransId="{5889E9EE-0CD3-484E-9AB7-C387F5FBC327}"/>
    <dgm:cxn modelId="{1A99E5B5-F124-4F39-9751-EFE5943F846C}" type="presOf" srcId="{203491DB-987A-4B8F-A0C1-9524CC17B7BE}" destId="{3BFF973B-98EA-44DC-AF49-70A2585530A2}" srcOrd="0" destOrd="0" presId="urn:microsoft.com/office/officeart/2005/8/layout/radial4"/>
    <dgm:cxn modelId="{6A43ED6B-FFFF-4172-9A15-50557C140A0E}" srcId="{84F90401-DD93-439A-BDAC-4A7F8FCB4677}" destId="{203491DB-987A-4B8F-A0C1-9524CC17B7BE}" srcOrd="0" destOrd="0" parTransId="{CFB0945B-7AC7-40B4-A963-7B985B8ECC93}" sibTransId="{395DB499-C869-4B04-BCC7-46AF8C5F7886}"/>
    <dgm:cxn modelId="{47E87DF9-5B8A-4E6B-8A67-6628CCFB8FCD}" type="presOf" srcId="{D3A4F1F7-E338-4259-895F-01B1AD35C934}" destId="{F948D2C2-14E1-4805-A2B7-6942C577BCF3}" srcOrd="0" destOrd="0" presId="urn:microsoft.com/office/officeart/2005/8/layout/radial4"/>
    <dgm:cxn modelId="{6453E218-F461-459F-A79B-F09692C16C15}" type="presOf" srcId="{84F90401-DD93-439A-BDAC-4A7F8FCB4677}" destId="{97E13B96-98DB-470D-95E4-B5849EDACF54}" srcOrd="0" destOrd="0" presId="urn:microsoft.com/office/officeart/2005/8/layout/radial4"/>
    <dgm:cxn modelId="{CA317E2C-8ABB-47AC-BF2F-FA2D0B1089BD}" type="presOf" srcId="{5E4BF22F-C8EF-47C4-A5FD-89A595B610DB}" destId="{DB71D897-528F-4E80-855F-DB7E58BD0CAD}" srcOrd="0" destOrd="0" presId="urn:microsoft.com/office/officeart/2005/8/layout/radial4"/>
    <dgm:cxn modelId="{39FE21BB-904D-4C56-98F1-1E8FDEC5A1DD}" type="presOf" srcId="{04EB4C45-0137-4AC0-91AA-DEEB615C992D}" destId="{2DF7AAC6-E78B-49DB-945B-9F4F28B211D8}" srcOrd="0" destOrd="0" presId="urn:microsoft.com/office/officeart/2005/8/layout/radial4"/>
    <dgm:cxn modelId="{6D0CFEB7-B3EF-4109-8D7E-2CC41F27171F}" type="presOf" srcId="{A32C2869-3AF9-4E64-8F46-392D0B3DDC1C}" destId="{0F420790-63CB-4E7B-8EF3-CA3D2F7E1420}" srcOrd="0" destOrd="0" presId="urn:microsoft.com/office/officeart/2005/8/layout/radial4"/>
    <dgm:cxn modelId="{B14B228F-BD33-46B1-9007-5C36BD475ECE}" type="presOf" srcId="{056F1B7B-7EBB-419C-B76E-3E55191D9623}" destId="{0CAEB77D-88EC-4A49-8CF9-E9676FF01C84}" srcOrd="0" destOrd="0" presId="urn:microsoft.com/office/officeart/2005/8/layout/radial4"/>
    <dgm:cxn modelId="{69531A84-1DB0-4384-A0DB-C7BC4B2A68CB}" srcId="{203491DB-987A-4B8F-A0C1-9524CC17B7BE}" destId="{37310595-11D1-4020-8707-02CB65AF11F8}" srcOrd="2" destOrd="0" parTransId="{04EB4C45-0137-4AC0-91AA-DEEB615C992D}" sibTransId="{75ADD3AF-7F99-4C7B-B67E-4EC50ACB8D45}"/>
    <dgm:cxn modelId="{CF38008B-7F06-4BC5-8B64-3C7CF95DF4DD}" srcId="{203491DB-987A-4B8F-A0C1-9524CC17B7BE}" destId="{A32C2869-3AF9-4E64-8F46-392D0B3DDC1C}" srcOrd="0" destOrd="0" parTransId="{056F1B7B-7EBB-419C-B76E-3E55191D9623}" sibTransId="{8800FF35-883B-4801-A229-8275BD297713}"/>
    <dgm:cxn modelId="{C380B96B-8285-4C01-9683-3BD42E8F2FCE}" type="presParOf" srcId="{97E13B96-98DB-470D-95E4-B5849EDACF54}" destId="{3BFF973B-98EA-44DC-AF49-70A2585530A2}" srcOrd="0" destOrd="0" presId="urn:microsoft.com/office/officeart/2005/8/layout/radial4"/>
    <dgm:cxn modelId="{F8CE1437-F35E-4B40-B24F-0A58EB584077}" type="presParOf" srcId="{97E13B96-98DB-470D-95E4-B5849EDACF54}" destId="{0CAEB77D-88EC-4A49-8CF9-E9676FF01C84}" srcOrd="1" destOrd="0" presId="urn:microsoft.com/office/officeart/2005/8/layout/radial4"/>
    <dgm:cxn modelId="{1B256B10-B15E-4BF6-BBA8-7DBB108D05D8}" type="presParOf" srcId="{97E13B96-98DB-470D-95E4-B5849EDACF54}" destId="{0F420790-63CB-4E7B-8EF3-CA3D2F7E1420}" srcOrd="2" destOrd="0" presId="urn:microsoft.com/office/officeart/2005/8/layout/radial4"/>
    <dgm:cxn modelId="{E26C2CC6-5D45-45DF-B402-07BB92AB2432}" type="presParOf" srcId="{97E13B96-98DB-470D-95E4-B5849EDACF54}" destId="{DB71D897-528F-4E80-855F-DB7E58BD0CAD}" srcOrd="3" destOrd="0" presId="urn:microsoft.com/office/officeart/2005/8/layout/radial4"/>
    <dgm:cxn modelId="{C3B2DDE7-2859-48BB-B2AE-FB2B3F70DB11}" type="presParOf" srcId="{97E13B96-98DB-470D-95E4-B5849EDACF54}" destId="{F948D2C2-14E1-4805-A2B7-6942C577BCF3}" srcOrd="4" destOrd="0" presId="urn:microsoft.com/office/officeart/2005/8/layout/radial4"/>
    <dgm:cxn modelId="{30B919DD-B13A-4579-8B68-2501428131F7}" type="presParOf" srcId="{97E13B96-98DB-470D-95E4-B5849EDACF54}" destId="{2DF7AAC6-E78B-49DB-945B-9F4F28B211D8}" srcOrd="5" destOrd="0" presId="urn:microsoft.com/office/officeart/2005/8/layout/radial4"/>
    <dgm:cxn modelId="{A47520F1-89D0-4559-99FE-2B650DE9D9B2}" type="presParOf" srcId="{97E13B96-98DB-470D-95E4-B5849EDACF54}" destId="{42BC392C-6A35-4C14-B25B-25C6C18AC38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11C063-0577-4D83-BA96-6664AB9FDAF8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1B78D2C0-328C-4635-BF60-280046A84408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Младшая группа – поисковые действия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CE37DF6-274B-4A64-AC08-B662B20BD407}" type="parTrans" cxnId="{2ECA2BF5-FD86-4F61-9F39-24CE4DE5FC63}">
      <dgm:prSet/>
      <dgm:spPr/>
      <dgm:t>
        <a:bodyPr/>
        <a:lstStyle/>
        <a:p>
          <a:endParaRPr lang="ru-RU"/>
        </a:p>
      </dgm:t>
    </dgm:pt>
    <dgm:pt modelId="{92853FAE-CF53-4A3E-9F41-BE7C85ED68F9}" type="sibTrans" cxnId="{2ECA2BF5-FD86-4F61-9F39-24CE4DE5FC63}">
      <dgm:prSet/>
      <dgm:spPr/>
      <dgm:t>
        <a:bodyPr/>
        <a:lstStyle/>
        <a:p>
          <a:endParaRPr lang="ru-RU"/>
        </a:p>
      </dgm:t>
    </dgm:pt>
    <dgm:pt modelId="{0EDB3DF3-E2AE-4B5A-BDEE-25BCF46CD76D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Средняя группа – поисковые действия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E6B0599-1428-440A-B2FA-4DFC729C69F1}" type="parTrans" cxnId="{05DE0D52-E01B-4380-A19D-F5F87400A9A3}">
      <dgm:prSet/>
      <dgm:spPr/>
      <dgm:t>
        <a:bodyPr/>
        <a:lstStyle/>
        <a:p>
          <a:endParaRPr lang="ru-RU"/>
        </a:p>
      </dgm:t>
    </dgm:pt>
    <dgm:pt modelId="{DC86DF39-A0D5-4AFD-B49E-2A61CE732325}" type="sibTrans" cxnId="{05DE0D52-E01B-4380-A19D-F5F87400A9A3}">
      <dgm:prSet/>
      <dgm:spPr/>
      <dgm:t>
        <a:bodyPr/>
        <a:lstStyle/>
        <a:p>
          <a:endParaRPr lang="ru-RU"/>
        </a:p>
      </dgm:t>
    </dgm:pt>
    <dgm:pt modelId="{7BA0928E-5FD1-4252-B170-FE0A02ECBD24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Старшая группа - опыты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89A36AF-FC13-4066-9D72-D39A21ADD630}" type="parTrans" cxnId="{C1392EBF-46A4-4241-AB52-DA218636B903}">
      <dgm:prSet/>
      <dgm:spPr/>
      <dgm:t>
        <a:bodyPr/>
        <a:lstStyle/>
        <a:p>
          <a:endParaRPr lang="ru-RU"/>
        </a:p>
      </dgm:t>
    </dgm:pt>
    <dgm:pt modelId="{66308D32-9972-4CF0-A27A-349B4B3E763B}" type="sibTrans" cxnId="{C1392EBF-46A4-4241-AB52-DA218636B903}">
      <dgm:prSet/>
      <dgm:spPr/>
      <dgm:t>
        <a:bodyPr/>
        <a:lstStyle/>
        <a:p>
          <a:endParaRPr lang="ru-RU"/>
        </a:p>
      </dgm:t>
    </dgm:pt>
    <dgm:pt modelId="{7D4C6148-DE05-4511-B25E-4DCF176B0C76}" type="pres">
      <dgm:prSet presAssocID="{5411C063-0577-4D83-BA96-6664AB9FDAF8}" presName="Name0" presStyleCnt="0">
        <dgm:presLayoutVars>
          <dgm:dir/>
          <dgm:resizeHandles val="exact"/>
        </dgm:presLayoutVars>
      </dgm:prSet>
      <dgm:spPr/>
    </dgm:pt>
    <dgm:pt modelId="{0F03B2A9-21E2-4865-AC94-BAFF8B00858B}" type="pres">
      <dgm:prSet presAssocID="{1B78D2C0-328C-4635-BF60-280046A84408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10292-AF87-488A-A1AA-C73C4C056C3A}" type="pres">
      <dgm:prSet presAssocID="{92853FAE-CF53-4A3E-9F41-BE7C85ED68F9}" presName="parSpace" presStyleCnt="0"/>
      <dgm:spPr/>
    </dgm:pt>
    <dgm:pt modelId="{DDFAD52E-6980-41DB-B9F4-FC2A42423F9C}" type="pres">
      <dgm:prSet presAssocID="{0EDB3DF3-E2AE-4B5A-BDEE-25BCF46CD76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4A408-EE63-439F-B0B0-C4C0A499494F}" type="pres">
      <dgm:prSet presAssocID="{DC86DF39-A0D5-4AFD-B49E-2A61CE732325}" presName="parSpace" presStyleCnt="0"/>
      <dgm:spPr/>
    </dgm:pt>
    <dgm:pt modelId="{A32B62F5-E868-4417-843D-76E2BB607A49}" type="pres">
      <dgm:prSet presAssocID="{7BA0928E-5FD1-4252-B170-FE0A02ECBD24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DE0D52-E01B-4380-A19D-F5F87400A9A3}" srcId="{5411C063-0577-4D83-BA96-6664AB9FDAF8}" destId="{0EDB3DF3-E2AE-4B5A-BDEE-25BCF46CD76D}" srcOrd="1" destOrd="0" parTransId="{6E6B0599-1428-440A-B2FA-4DFC729C69F1}" sibTransId="{DC86DF39-A0D5-4AFD-B49E-2A61CE732325}"/>
    <dgm:cxn modelId="{E94F5569-844E-4F5E-AF04-044A63C1A809}" type="presOf" srcId="{1B78D2C0-328C-4635-BF60-280046A84408}" destId="{0F03B2A9-21E2-4865-AC94-BAFF8B00858B}" srcOrd="0" destOrd="0" presId="urn:microsoft.com/office/officeart/2005/8/layout/hChevron3"/>
    <dgm:cxn modelId="{C1392EBF-46A4-4241-AB52-DA218636B903}" srcId="{5411C063-0577-4D83-BA96-6664AB9FDAF8}" destId="{7BA0928E-5FD1-4252-B170-FE0A02ECBD24}" srcOrd="2" destOrd="0" parTransId="{089A36AF-FC13-4066-9D72-D39A21ADD630}" sibTransId="{66308D32-9972-4CF0-A27A-349B4B3E763B}"/>
    <dgm:cxn modelId="{024442F7-DFEB-451D-8CA0-3843C8224E5B}" type="presOf" srcId="{0EDB3DF3-E2AE-4B5A-BDEE-25BCF46CD76D}" destId="{DDFAD52E-6980-41DB-B9F4-FC2A42423F9C}" srcOrd="0" destOrd="0" presId="urn:microsoft.com/office/officeart/2005/8/layout/hChevron3"/>
    <dgm:cxn modelId="{2ECA2BF5-FD86-4F61-9F39-24CE4DE5FC63}" srcId="{5411C063-0577-4D83-BA96-6664AB9FDAF8}" destId="{1B78D2C0-328C-4635-BF60-280046A84408}" srcOrd="0" destOrd="0" parTransId="{4CE37DF6-274B-4A64-AC08-B662B20BD407}" sibTransId="{92853FAE-CF53-4A3E-9F41-BE7C85ED68F9}"/>
    <dgm:cxn modelId="{5AD387CA-277B-4A30-AE61-8CD76AD6F705}" type="presOf" srcId="{7BA0928E-5FD1-4252-B170-FE0A02ECBD24}" destId="{A32B62F5-E868-4417-843D-76E2BB607A49}" srcOrd="0" destOrd="0" presId="urn:microsoft.com/office/officeart/2005/8/layout/hChevron3"/>
    <dgm:cxn modelId="{4012F6AF-616B-4101-ABBA-EB9B929FADED}" type="presOf" srcId="{5411C063-0577-4D83-BA96-6664AB9FDAF8}" destId="{7D4C6148-DE05-4511-B25E-4DCF176B0C76}" srcOrd="0" destOrd="0" presId="urn:microsoft.com/office/officeart/2005/8/layout/hChevron3"/>
    <dgm:cxn modelId="{223FA61D-1E29-4A46-829E-F7556E643715}" type="presParOf" srcId="{7D4C6148-DE05-4511-B25E-4DCF176B0C76}" destId="{0F03B2A9-21E2-4865-AC94-BAFF8B00858B}" srcOrd="0" destOrd="0" presId="urn:microsoft.com/office/officeart/2005/8/layout/hChevron3"/>
    <dgm:cxn modelId="{EBB31871-A0AF-4CB9-BC56-EAFE3181E099}" type="presParOf" srcId="{7D4C6148-DE05-4511-B25E-4DCF176B0C76}" destId="{41010292-AF87-488A-A1AA-C73C4C056C3A}" srcOrd="1" destOrd="0" presId="urn:microsoft.com/office/officeart/2005/8/layout/hChevron3"/>
    <dgm:cxn modelId="{48EFF3D5-CCA6-415C-A937-4702A8664684}" type="presParOf" srcId="{7D4C6148-DE05-4511-B25E-4DCF176B0C76}" destId="{DDFAD52E-6980-41DB-B9F4-FC2A42423F9C}" srcOrd="2" destOrd="0" presId="urn:microsoft.com/office/officeart/2005/8/layout/hChevron3"/>
    <dgm:cxn modelId="{8C735F06-B202-48FB-981A-549C394C42A8}" type="presParOf" srcId="{7D4C6148-DE05-4511-B25E-4DCF176B0C76}" destId="{DB74A408-EE63-439F-B0B0-C4C0A499494F}" srcOrd="3" destOrd="0" presId="urn:microsoft.com/office/officeart/2005/8/layout/hChevron3"/>
    <dgm:cxn modelId="{5D95D1CD-0179-4F77-929F-E166711634FD}" type="presParOf" srcId="{7D4C6148-DE05-4511-B25E-4DCF176B0C76}" destId="{A32B62F5-E868-4417-843D-76E2BB607A4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FF973B-98EA-44DC-AF49-70A2585530A2}">
      <dsp:nvSpPr>
        <dsp:cNvPr id="0" name=""/>
        <dsp:cNvSpPr/>
      </dsp:nvSpPr>
      <dsp:spPr>
        <a:xfrm>
          <a:off x="2242721" y="1604919"/>
          <a:ext cx="1347204" cy="13472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Формирует у детей</a:t>
          </a:r>
          <a:endParaRPr lang="ru-RU" sz="1400" kern="1200" dirty="0"/>
        </a:p>
      </dsp:txBody>
      <dsp:txXfrm>
        <a:off x="2242721" y="1604919"/>
        <a:ext cx="1347204" cy="1347204"/>
      </dsp:txXfrm>
    </dsp:sp>
    <dsp:sp modelId="{0CAEB77D-88EC-4A49-8CF9-E9676FF01C84}">
      <dsp:nvSpPr>
        <dsp:cNvPr id="0" name=""/>
        <dsp:cNvSpPr/>
      </dsp:nvSpPr>
      <dsp:spPr>
        <a:xfrm rot="12900000">
          <a:off x="1376010" y="1369550"/>
          <a:ext cx="1032675" cy="38395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20790-63CB-4E7B-8EF3-CA3D2F7E1420}">
      <dsp:nvSpPr>
        <dsp:cNvPr id="0" name=""/>
        <dsp:cNvSpPr/>
      </dsp:nvSpPr>
      <dsp:spPr>
        <a:xfrm>
          <a:off x="829466" y="753429"/>
          <a:ext cx="1279844" cy="10238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Развивает наблюдательность</a:t>
          </a:r>
          <a:endParaRPr lang="ru-RU" sz="1000" kern="1200" dirty="0"/>
        </a:p>
      </dsp:txBody>
      <dsp:txXfrm>
        <a:off x="829466" y="753429"/>
        <a:ext cx="1279844" cy="1023875"/>
      </dsp:txXfrm>
    </dsp:sp>
    <dsp:sp modelId="{DB71D897-528F-4E80-855F-DB7E58BD0CAD}">
      <dsp:nvSpPr>
        <dsp:cNvPr id="0" name=""/>
        <dsp:cNvSpPr/>
      </dsp:nvSpPr>
      <dsp:spPr>
        <a:xfrm rot="16200000">
          <a:off x="2399986" y="836502"/>
          <a:ext cx="1032675" cy="38395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138508"/>
            <a:satOff val="-13264"/>
            <a:lumOff val="-1333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8D2C2-14E1-4805-A2B7-6942C577BCF3}">
      <dsp:nvSpPr>
        <dsp:cNvPr id="0" name=""/>
        <dsp:cNvSpPr/>
      </dsp:nvSpPr>
      <dsp:spPr>
        <a:xfrm>
          <a:off x="2276401" y="203"/>
          <a:ext cx="1279844" cy="1023875"/>
        </a:xfrm>
        <a:prstGeom prst="roundRect">
          <a:avLst>
            <a:gd name="adj" fmla="val 10000"/>
          </a:avLst>
        </a:prstGeom>
        <a:solidFill>
          <a:schemeClr val="accent5">
            <a:hueOff val="-138508"/>
            <a:satOff val="-13264"/>
            <a:lumOff val="-1333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Познавательный интерес к природе</a:t>
          </a:r>
          <a:endParaRPr lang="ru-RU" sz="1000" kern="1200" dirty="0"/>
        </a:p>
      </dsp:txBody>
      <dsp:txXfrm>
        <a:off x="2276401" y="203"/>
        <a:ext cx="1279844" cy="1023875"/>
      </dsp:txXfrm>
    </dsp:sp>
    <dsp:sp modelId="{2DF7AAC6-E78B-49DB-945B-9F4F28B211D8}">
      <dsp:nvSpPr>
        <dsp:cNvPr id="0" name=""/>
        <dsp:cNvSpPr/>
      </dsp:nvSpPr>
      <dsp:spPr>
        <a:xfrm rot="19500000">
          <a:off x="3423961" y="1369550"/>
          <a:ext cx="1032675" cy="38395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277017"/>
            <a:satOff val="-26528"/>
            <a:lumOff val="-2666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C392C-6A35-4C14-B25B-25C6C18AC38C}">
      <dsp:nvSpPr>
        <dsp:cNvPr id="0" name=""/>
        <dsp:cNvSpPr/>
      </dsp:nvSpPr>
      <dsp:spPr>
        <a:xfrm>
          <a:off x="3723336" y="753429"/>
          <a:ext cx="1279844" cy="1023875"/>
        </a:xfrm>
        <a:prstGeom prst="roundRect">
          <a:avLst>
            <a:gd name="adj" fmla="val 10000"/>
          </a:avLst>
        </a:prstGeom>
        <a:solidFill>
          <a:schemeClr val="accent5">
            <a:hueOff val="-277017"/>
            <a:satOff val="-26528"/>
            <a:lumOff val="-26667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Развивает мышление</a:t>
          </a:r>
          <a:endParaRPr lang="ru-RU" sz="1000" kern="1200" dirty="0"/>
        </a:p>
      </dsp:txBody>
      <dsp:txXfrm>
        <a:off x="3723336" y="753429"/>
        <a:ext cx="1279844" cy="10238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03B2A9-21E2-4865-AC94-BAFF8B00858B}">
      <dsp:nvSpPr>
        <dsp:cNvPr id="0" name=""/>
        <dsp:cNvSpPr/>
      </dsp:nvSpPr>
      <dsp:spPr>
        <a:xfrm>
          <a:off x="2678" y="1275457"/>
          <a:ext cx="2342554" cy="93702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Младшая группа – поисковые действия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678" y="1275457"/>
        <a:ext cx="2342554" cy="937021"/>
      </dsp:txXfrm>
    </dsp:sp>
    <dsp:sp modelId="{DDFAD52E-6980-41DB-B9F4-FC2A42423F9C}">
      <dsp:nvSpPr>
        <dsp:cNvPr id="0" name=""/>
        <dsp:cNvSpPr/>
      </dsp:nvSpPr>
      <dsp:spPr>
        <a:xfrm>
          <a:off x="1876722" y="1275457"/>
          <a:ext cx="2342554" cy="93702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Средняя группа – поисковые действия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876722" y="1275457"/>
        <a:ext cx="2342554" cy="937021"/>
      </dsp:txXfrm>
    </dsp:sp>
    <dsp:sp modelId="{A32B62F5-E868-4417-843D-76E2BB607A49}">
      <dsp:nvSpPr>
        <dsp:cNvPr id="0" name=""/>
        <dsp:cNvSpPr/>
      </dsp:nvSpPr>
      <dsp:spPr>
        <a:xfrm>
          <a:off x="3750766" y="1275457"/>
          <a:ext cx="2342554" cy="93702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Старшая группа - опыты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750766" y="1275457"/>
        <a:ext cx="2342554" cy="937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D6DAB8-5768-465E-9A8F-C94C29F0C858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2135F2-7B73-4F1A-9E27-DB7FEFD59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cite.ru/17/biografia/volter_fransua_mari_aru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7760" y="3501008"/>
            <a:ext cx="4246240" cy="20882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Разработала:</a:t>
            </a:r>
          </a:p>
          <a:p>
            <a:r>
              <a:rPr lang="ru-RU" sz="2000" dirty="0" smtClean="0"/>
              <a:t>Онянова </a:t>
            </a:r>
            <a:r>
              <a:rPr lang="ru-RU" sz="2000" dirty="0" smtClean="0"/>
              <a:t>Ксения Юрьевна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620688"/>
            <a:ext cx="91439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Несложные опыты, знакомящие детей с природой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501008"/>
            <a:ext cx="2808312" cy="210623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556792"/>
            <a:ext cx="914400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i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7200" b="1" i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2852936"/>
            <a:ext cx="91440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Опыт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— </a:t>
            </a:r>
            <a:r>
              <a:rPr lang="ru-RU" sz="4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наблюдение, </a:t>
            </a:r>
            <a:endParaRPr lang="ru-RU" sz="4000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40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которое </a:t>
            </a:r>
            <a:r>
              <a:rPr lang="ru-RU" sz="4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проводится в </a:t>
            </a:r>
            <a:r>
              <a:rPr lang="ru-RU" sz="40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специально</a:t>
            </a:r>
          </a:p>
          <a:p>
            <a:pPr algn="ctr"/>
            <a:r>
              <a:rPr lang="ru-RU" sz="40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организованных условиях.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628800"/>
            <a:ext cx="745232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kumimoji="0" lang="ru-RU" sz="3500" b="1" i="1" u="none" strike="noStrike" kern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  <a:hlinkClick r:id="rId2"/>
              </a:rPr>
              <a:t>Вольтер (Франсуа-Мари </a:t>
            </a:r>
            <a:r>
              <a:rPr kumimoji="0" lang="ru-RU" sz="3500" b="1" i="1" u="none" strike="noStrike" kern="1200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  <a:hlinkClick r:id="rId2"/>
              </a:rPr>
              <a:t>Аруэ</a:t>
            </a:r>
            <a:r>
              <a:rPr kumimoji="0" lang="ru-RU" sz="3500" b="1" i="1" u="none" strike="noStrike" kern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  <a:hlinkClick r:id="rId2"/>
              </a:rPr>
              <a:t>)</a:t>
            </a:r>
            <a:endParaRPr lang="ru-RU" sz="3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Нельзя иметь верного понятия о том, </a:t>
            </a:r>
            <a:r>
              <a:rPr lang="ru-RU" sz="4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что </a:t>
            </a:r>
            <a:r>
              <a:rPr lang="ru-RU" sz="40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 испытано</a:t>
            </a:r>
            <a:r>
              <a:rPr lang="ru-RU" sz="4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75656" y="188640"/>
          <a:ext cx="583264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374558"/>
            <a:ext cx="9144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1" u="sng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Опыты имеют большое значение для осознания  детьми причинно-следственных</a:t>
            </a:r>
            <a:r>
              <a:rPr kumimoji="0" lang="ru-RU" sz="2500" b="1" i="1" u="sng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500" b="1" i="1" u="sng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связей.</a:t>
            </a:r>
            <a:endParaRPr kumimoji="0" lang="ru-RU" sz="25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03648" y="3573016"/>
          <a:ext cx="6096000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91440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0" dirty="0" smtClean="0">
                <a:ln/>
                <a:solidFill>
                  <a:schemeClr val="accent3"/>
                </a:solidFill>
                <a:effectLst/>
              </a:rPr>
              <a:t>Опыты с природой в детском саду.</a:t>
            </a:r>
            <a:endParaRPr lang="ru-RU" sz="3200" b="1" i="1" u="sng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Цель: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Раскрывать многогранность весенних явлений в природе и жизни человека.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77281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Задачи: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Формировать знания детей о явлениях природы .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Учить наблюдать, видеть причинно – следственные связи, делать выводы.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Развивать логическое мышление, речь, кругозор.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Воспитывать любознательность, любовь к природе и бережное отношение к своему здоровью.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 «Можно ли пить талую воду» для младшего дошкольного возраста.</a:t>
            </a:r>
            <a:endParaRPr lang="ru-RU" sz="2400" b="1" i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96752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Цель:</a:t>
            </a:r>
          </a:p>
          <a:p>
            <a:r>
              <a:rPr lang="ru-RU" sz="2000" dirty="0" smtClean="0"/>
              <a:t>Показать, что даже самый чистый снег грязнее водопроводной воды.</a:t>
            </a:r>
          </a:p>
          <a:p>
            <a:r>
              <a:rPr lang="ru-RU" sz="2400" b="1" i="1" u="sng" dirty="0" smtClean="0">
                <a:solidFill>
                  <a:srgbClr val="FF0000"/>
                </a:solidFill>
              </a:rPr>
              <a:t>Ход:</a:t>
            </a:r>
          </a:p>
          <a:p>
            <a:r>
              <a:rPr lang="ru-RU" sz="2000" dirty="0" smtClean="0"/>
              <a:t>Взять две белые тарелки, в одну положить снег, в другую налить водопроводную воду. Через некоторое время рассмотреть воду в тарелках, сравнить её и выяснить, в которой из них был снег (определить по мусору на дне, цвету) .</a:t>
            </a:r>
          </a:p>
          <a:p>
            <a:r>
              <a:rPr lang="ru-RU" sz="2400" b="1" i="1" u="sng" dirty="0" smtClean="0">
                <a:solidFill>
                  <a:srgbClr val="FF0000"/>
                </a:solidFill>
              </a:rPr>
              <a:t>Вывод:</a:t>
            </a:r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Снег - это грязная, талая вода, не пригодная для питья человеку. Талую воду используют для поливки растений. </a:t>
            </a:r>
          </a:p>
          <a:p>
            <a:endParaRPr lang="ru-RU" sz="2400" dirty="0" smtClean="0"/>
          </a:p>
          <a:p>
            <a:r>
              <a:rPr lang="ru-RU" sz="2400" b="1" i="1" u="sng" dirty="0" smtClean="0">
                <a:solidFill>
                  <a:srgbClr val="FF0000"/>
                </a:solidFill>
              </a:rPr>
              <a:t>Результат:</a:t>
            </a:r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После эксперимента, дети перестали пробовать снег на улице.</a:t>
            </a:r>
            <a:endParaRPr lang="ru-RU" sz="2400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 для среднего дошкольного возраста «ПРОЗРАЧНОСТЬ ВОДЫ».</a:t>
            </a:r>
          </a:p>
          <a:p>
            <a:pPr algn="ctr"/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Цель:</a:t>
            </a:r>
          </a:p>
          <a:p>
            <a:r>
              <a:rPr lang="ru-RU" dirty="0" smtClean="0"/>
              <a:t> Подвести детей к обобщению </a:t>
            </a:r>
            <a:r>
              <a:rPr lang="ru-RU" b="1" i="1" u="sng" dirty="0" smtClean="0">
                <a:solidFill>
                  <a:srgbClr val="002060"/>
                </a:solidFill>
              </a:rPr>
              <a:t>«чистая вода – прозрачная», а «грязная – непрозрачная»</a:t>
            </a:r>
          </a:p>
          <a:p>
            <a:r>
              <a:rPr lang="ru-RU" b="1" i="1" u="sng" dirty="0" smtClean="0">
                <a:solidFill>
                  <a:srgbClr val="FF0000"/>
                </a:solidFill>
              </a:rPr>
              <a:t>Ход: </a:t>
            </a:r>
          </a:p>
          <a:p>
            <a:r>
              <a:rPr lang="ru-RU" dirty="0" smtClean="0"/>
              <a:t>Приготовить две баночки или стакана с водой и набор мелких тонущих предметов (камешки, пуговицы,  бусины, монетки). Выяснить, как усвоено детьми понятие  «прозрачный»: предложить ребятам найти прозрачные предметы в группе (стакан, стекло в окне,  аквариум).</a:t>
            </a:r>
          </a:p>
          <a:p>
            <a:r>
              <a:rPr lang="ru-RU" b="1" i="1" u="sng" dirty="0" smtClean="0">
                <a:solidFill>
                  <a:srgbClr val="FF0000"/>
                </a:solidFill>
              </a:rPr>
              <a:t>Дать задание: </a:t>
            </a:r>
          </a:p>
          <a:p>
            <a:r>
              <a:rPr lang="ru-RU" dirty="0" smtClean="0"/>
              <a:t>доказать, что вода в банке тоже прозрачная (пусть ребята опустят в банку мелкие предметы, и они будут видны).</a:t>
            </a:r>
          </a:p>
          <a:p>
            <a:r>
              <a:rPr lang="ru-RU" dirty="0" smtClean="0"/>
              <a:t>Задать вопрос: «Если опустить в аквариум кусочек земли, будет ли вода такой же прозрачной?»</a:t>
            </a:r>
          </a:p>
          <a:p>
            <a:r>
              <a:rPr lang="ru-RU" dirty="0" smtClean="0"/>
              <a:t>Выслушать ответы, затем – продемонстрировать на опыте: в стакан с водой опустить кусочек земли и размешать. Вода стала грязной, мутной. Опущенные в такую воду предметы не видны. Обсудить. </a:t>
            </a:r>
          </a:p>
          <a:p>
            <a:endParaRPr lang="ru-RU" dirty="0" smtClean="0"/>
          </a:p>
          <a:p>
            <a:r>
              <a:rPr lang="ru-RU" b="1" i="1" u="sng" dirty="0" smtClean="0">
                <a:solidFill>
                  <a:srgbClr val="FF0000"/>
                </a:solidFill>
              </a:rPr>
              <a:t>Вывод:</a:t>
            </a:r>
          </a:p>
          <a:p>
            <a:r>
              <a:rPr lang="ru-RU" dirty="0" smtClean="0"/>
              <a:t> </a:t>
            </a:r>
            <a:r>
              <a:rPr lang="ru-RU" b="1" i="1" u="sng" dirty="0" smtClean="0">
                <a:solidFill>
                  <a:srgbClr val="002060"/>
                </a:solidFill>
              </a:rPr>
              <a:t>Чистая вода прозрачная, через нее видны предметы; мутная вода непрозрачная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 для старшего дошкольного возраста «РАЗНОЦВЕТНЫЕ РАСТЕНИЯ»</a:t>
            </a:r>
          </a:p>
          <a:p>
            <a:pPr algn="ctr"/>
            <a:endParaRPr lang="ru-RU" sz="2400" b="1" i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96752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Цель: </a:t>
            </a:r>
          </a:p>
          <a:p>
            <a:r>
              <a:rPr lang="ru-RU" sz="2400" dirty="0" smtClean="0"/>
              <a:t>Показать </a:t>
            </a:r>
            <a:r>
              <a:rPr lang="ru-RU" sz="2400" dirty="0" err="1" smtClean="0"/>
              <a:t>сокодвижение</a:t>
            </a:r>
            <a:r>
              <a:rPr lang="ru-RU" sz="2400" dirty="0" smtClean="0"/>
              <a:t> в стебле растения. </a:t>
            </a:r>
          </a:p>
          <a:p>
            <a:r>
              <a:rPr lang="ru-RU" sz="2400" b="1" i="1" u="sng" dirty="0" smtClean="0">
                <a:solidFill>
                  <a:srgbClr val="FF0000"/>
                </a:solidFill>
              </a:rPr>
              <a:t>Материал:</a:t>
            </a:r>
          </a:p>
          <a:p>
            <a:r>
              <a:rPr lang="ru-RU" sz="2400" dirty="0" smtClean="0"/>
              <a:t> 2 баночки из-под йогурта, вода, чернила или пищевой краситель, растение (гвоздика, нарцисс, веточки сельдерея, петрушки).</a:t>
            </a:r>
          </a:p>
          <a:p>
            <a:r>
              <a:rPr lang="ru-RU" sz="2400" b="1" i="1" u="sng" dirty="0" smtClean="0">
                <a:solidFill>
                  <a:srgbClr val="FF0000"/>
                </a:solidFill>
              </a:rPr>
              <a:t>Ход:</a:t>
            </a:r>
          </a:p>
          <a:p>
            <a:r>
              <a:rPr lang="ru-RU" sz="2400" dirty="0" smtClean="0"/>
              <a:t>Налить чернила в баночку. Окунуть стебли растения в баночку и подождать. Через 12 часов результат будет виден.</a:t>
            </a:r>
          </a:p>
          <a:p>
            <a:r>
              <a:rPr lang="ru-RU" sz="2400" b="1" i="1" u="sng" dirty="0" smtClean="0">
                <a:solidFill>
                  <a:srgbClr val="FF0000"/>
                </a:solidFill>
              </a:rPr>
              <a:t>Вывод:</a:t>
            </a:r>
            <a:r>
              <a:rPr lang="ru-RU" sz="2400" b="1" dirty="0" smtClean="0"/>
              <a:t> </a:t>
            </a:r>
          </a:p>
          <a:p>
            <a:r>
              <a:rPr lang="ru-RU" sz="2400" dirty="0" smtClean="0"/>
              <a:t>Окрашенная вода поднимается по стеблю благодаря тонким канальцам. Вот почему стебли растений становятся синего цвета.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 для старшего дошкольного возраста «ТЕКУЧЕСТЬ ВОДЫ»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Цель:</a:t>
            </a:r>
          </a:p>
          <a:p>
            <a:r>
              <a:rPr lang="ru-RU" sz="2400" dirty="0" smtClean="0"/>
              <a:t>Показать, что вода не имеет формы, разливается, течет.</a:t>
            </a:r>
          </a:p>
          <a:p>
            <a:r>
              <a:rPr lang="ru-RU" sz="2400" b="1" i="1" u="sng" dirty="0" smtClean="0">
                <a:solidFill>
                  <a:srgbClr val="FF0000"/>
                </a:solidFill>
              </a:rPr>
              <a:t>Ход: </a:t>
            </a:r>
          </a:p>
          <a:p>
            <a:r>
              <a:rPr lang="ru-RU" sz="2400" dirty="0" smtClean="0"/>
              <a:t>взять 2 стакана, наполненные водой, а также 2-3 предмета, выполненные из твердого материала (кубик, линейка, деревянная ложка и др.) определить форму этих предметов. Задать вопрос: «Есть ли форма у воды?». </a:t>
            </a:r>
          </a:p>
          <a:p>
            <a:endParaRPr lang="ru-RU" sz="2400" dirty="0" smtClean="0"/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Предложить детям найти ответ самостоятельно, переливая воду из одних сосудов в другие (чашка, блюдце, пузырек и т.д.). Вспомнить, где и как разливаются лужи.</a:t>
            </a:r>
          </a:p>
          <a:p>
            <a:endParaRPr lang="ru-RU" sz="2400" b="1" dirty="0" smtClean="0"/>
          </a:p>
          <a:p>
            <a:r>
              <a:rPr lang="ru-RU" sz="2400" b="1" i="1" u="sng" dirty="0" smtClean="0">
                <a:solidFill>
                  <a:srgbClr val="FF0000"/>
                </a:solidFill>
              </a:rPr>
              <a:t>Вывод: </a:t>
            </a:r>
          </a:p>
          <a:p>
            <a:r>
              <a:rPr lang="ru-RU" sz="2400" dirty="0" smtClean="0"/>
              <a:t>Вода не имеет формы, принимает форму того сосуда, в который налита, то есть может легко менять форму.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179512" y="1156102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особое значение для развития личности дошкольника имеет усвоение им представлений о взаимосвязи природы и человека. Овладение способами практического взаимодействия с окружающей средой обеспечивает становление мировидения ребенка, его личностный рост. Существенную роль в этом направлении играет поисково-познавательная деятельность дошкольников, протекающая в форме экспериментальных действий. В их процессе дети преобразуют объекты с целью выявить их скрытые существенные связи с явлениями природы.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286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Aser</dc:creator>
  <cp:lastModifiedBy>Aser</cp:lastModifiedBy>
  <cp:revision>22</cp:revision>
  <dcterms:created xsi:type="dcterms:W3CDTF">2014-02-04T07:47:01Z</dcterms:created>
  <dcterms:modified xsi:type="dcterms:W3CDTF">2015-06-28T09:48:35Z</dcterms:modified>
</cp:coreProperties>
</file>