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64" r:id="rId4"/>
    <p:sldId id="265" r:id="rId5"/>
    <p:sldId id="266" r:id="rId6"/>
    <p:sldId id="267" r:id="rId7"/>
    <p:sldId id="261" r:id="rId8"/>
    <p:sldId id="268" r:id="rId9"/>
    <p:sldId id="269" r:id="rId10"/>
    <p:sldId id="270" r:id="rId11"/>
    <p:sldId id="271" r:id="rId12"/>
    <p:sldId id="262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63" r:id="rId28"/>
    <p:sldId id="28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alued Acer Customer" initials="VA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0C9C"/>
    <a:srgbClr val="B33B27"/>
    <a:srgbClr val="803D30"/>
    <a:srgbClr val="006600"/>
    <a:srgbClr val="F6FBB7"/>
    <a:srgbClr val="F8F8F8"/>
    <a:srgbClr val="F1F983"/>
    <a:srgbClr val="005000"/>
    <a:srgbClr val="EB3421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06" autoAdjust="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7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2D4206-27D5-4017-A4C5-3D970C76E061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A0198-D4BF-4444-BC48-4E61FC6EDFF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0A0198-D4BF-4444-BC48-4E61FC6EDFF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6C18E-4BA5-4FA0-8F7E-ED20A9E11F99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CDBBF-40EC-462A-BD10-C18A92F71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6C18E-4BA5-4FA0-8F7E-ED20A9E11F99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CDBBF-40EC-462A-BD10-C18A92F71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6C18E-4BA5-4FA0-8F7E-ED20A9E11F99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CDBBF-40EC-462A-BD10-C18A92F71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6C18E-4BA5-4FA0-8F7E-ED20A9E11F99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CDBBF-40EC-462A-BD10-C18A92F71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6C18E-4BA5-4FA0-8F7E-ED20A9E11F99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CDBBF-40EC-462A-BD10-C18A92F71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6C18E-4BA5-4FA0-8F7E-ED20A9E11F99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CDBBF-40EC-462A-BD10-C18A92F71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6C18E-4BA5-4FA0-8F7E-ED20A9E11F99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CDBBF-40EC-462A-BD10-C18A92F71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6C18E-4BA5-4FA0-8F7E-ED20A9E11F99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CDBBF-40EC-462A-BD10-C18A92F71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6C18E-4BA5-4FA0-8F7E-ED20A9E11F99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CDBBF-40EC-462A-BD10-C18A92F71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6C18E-4BA5-4FA0-8F7E-ED20A9E11F99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CDBBF-40EC-462A-BD10-C18A92F71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6C18E-4BA5-4FA0-8F7E-ED20A9E11F99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CDBBF-40EC-462A-BD10-C18A92F71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B7B7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6C18E-4BA5-4FA0-8F7E-ED20A9E11F99}" type="datetimeFigureOut">
              <a:rPr lang="ru-RU" smtClean="0"/>
              <a:pPr/>
              <a:t>08.07.2015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CDBBF-40EC-462A-BD10-C18A92F71C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ommons.wikimedia.org/wiki/File:Bundesarchiv_Bild_101I-219-0562A-06,_Russland,_Kolonne_mit_Panzer_III.jpg?uselang=ru" TargetMode="Externa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2.png"/><Relationship Id="rId4" Type="http://schemas.openxmlformats.org/officeDocument/2006/relationships/slide" Target="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7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2.png"/><Relationship Id="rId4" Type="http://schemas.openxmlformats.org/officeDocument/2006/relationships/slide" Target="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2.png"/><Relationship Id="rId4" Type="http://schemas.openxmlformats.org/officeDocument/2006/relationships/slide" Target="slide1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" Target="slide3.xml"/><Relationship Id="rId7" Type="http://schemas.openxmlformats.org/officeDocument/2006/relationships/slide" Target="slide2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7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slide" Target="slide26.xml"/><Relationship Id="rId7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.png"/><Relationship Id="rId4" Type="http://schemas.openxmlformats.org/officeDocument/2006/relationships/slide" Target="slide2.xml"/><Relationship Id="rId9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2.xml"/><Relationship Id="rId7" Type="http://schemas.openxmlformats.org/officeDocument/2006/relationships/slide" Target="slide10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10" Type="http://schemas.openxmlformats.org/officeDocument/2006/relationships/image" Target="../media/image2.png"/><Relationship Id="rId4" Type="http://schemas.openxmlformats.org/officeDocument/2006/relationships/slide" Target="slide7.xml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12.xml"/><Relationship Id="rId7" Type="http://schemas.openxmlformats.org/officeDocument/2006/relationships/slide" Target="slide1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slide" Target="slide14.xml"/><Relationship Id="rId10" Type="http://schemas.openxmlformats.org/officeDocument/2006/relationships/image" Target="../media/image5.jpeg"/><Relationship Id="rId4" Type="http://schemas.openxmlformats.org/officeDocument/2006/relationships/slide" Target="slide13.xml"/><Relationship Id="rId9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17.xml"/><Relationship Id="rId7" Type="http://schemas.openxmlformats.org/officeDocument/2006/relationships/slide" Target="slide20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slide" Target="slide19.xml"/><Relationship Id="rId10" Type="http://schemas.openxmlformats.org/officeDocument/2006/relationships/image" Target="../media/image5.jpeg"/><Relationship Id="rId4" Type="http://schemas.openxmlformats.org/officeDocument/2006/relationships/slide" Target="slide18.xml"/><Relationship Id="rId9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slide" Target="slide22.xml"/><Relationship Id="rId7" Type="http://schemas.openxmlformats.org/officeDocument/2006/relationships/slide" Target="slide2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26.xml"/><Relationship Id="rId5" Type="http://schemas.openxmlformats.org/officeDocument/2006/relationships/slide" Target="slide24.xml"/><Relationship Id="rId10" Type="http://schemas.openxmlformats.org/officeDocument/2006/relationships/image" Target="../media/image5.jpeg"/><Relationship Id="rId4" Type="http://schemas.openxmlformats.org/officeDocument/2006/relationships/slide" Target="slide23.xml"/><Relationship Id="rId9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/index.php?title=%D0%A4%D0%B0%D0%B9%D0%BB:Ussr0437.jpg&amp;filetimestamp=20091130080540&amp;" TargetMode="Externa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фото\фон\126 фоны для презентаций\s595685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43042" y="1785926"/>
            <a:ext cx="7143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210C9C"/>
                </a:solidFill>
              </a:rPr>
              <a:t>Интеллектуальная игра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«Мы помним! Мы гордимся»</a:t>
            </a:r>
          </a:p>
          <a:p>
            <a:pPr algn="ctr"/>
            <a:r>
              <a:rPr lang="ru-RU" sz="2800" dirty="0" smtClean="0">
                <a:solidFill>
                  <a:srgbClr val="210C9C"/>
                </a:solidFill>
              </a:rPr>
              <a:t>Классный час,  6 класс</a:t>
            </a:r>
          </a:p>
          <a:p>
            <a:pPr algn="ctr"/>
            <a:r>
              <a:rPr lang="ru-RU" sz="4800" b="1" dirty="0" smtClean="0">
                <a:solidFill>
                  <a:srgbClr val="210C9C"/>
                </a:solidFill>
                <a:latin typeface="Monotype Corsiva" pitchFamily="66" charset="0"/>
              </a:rPr>
              <a:t> </a:t>
            </a:r>
          </a:p>
          <a:p>
            <a:pPr algn="ctr"/>
            <a:endParaRPr lang="ru-RU" sz="4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21429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МИНИСТЕРСТВО ОБРАЗОВАНИЯ  И НАУКИ УДМУРТСКОЙ РЕСПУБЛИКИ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УО АДМИНИСТРАЦИИ МУНИЦИПАЛЬНОГО ОБРАЗОВАНИЯ «СЕЛТИНСКИЙ РАЙОН»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КАЗЕННОЕ ОБЩЕОБРАЗОВАТЕЛЬНОЕ УЧРЕЖДЕНИЕ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«УЗИНСКАЯ ОСНОВНАЯ ОБЩЕОБРАЗОВАТЕЛЬНАЯ ШКОЛА»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14810" y="4786322"/>
            <a:ext cx="46080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Автор:  Чумакова Светлана Леонидовна,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Учитель истории и краеведения,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Классный руководитель 6 класса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857232"/>
            <a:ext cx="1785950" cy="1789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Блок-схема: несколько документов 2">
            <a:hlinkClick r:id="rId3" action="ppaction://hlinksldjump"/>
          </p:cNvPr>
          <p:cNvSpPr/>
          <p:nvPr/>
        </p:nvSpPr>
        <p:spPr>
          <a:xfrm>
            <a:off x="7429520" y="285728"/>
            <a:ext cx="1428760" cy="1271052"/>
          </a:xfrm>
          <a:prstGeom prst="flowChartMulti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40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 rot="16200000">
            <a:off x="428596" y="5786454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14290"/>
            <a:ext cx="1924915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785918" y="285728"/>
            <a:ext cx="735808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252525"/>
                </a:solidFill>
                <a:ea typeface="Times New Roman" pitchFamily="18" charset="0"/>
                <a:cs typeface="Arial" pitchFamily="34" charset="0"/>
              </a:rPr>
              <a:t>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ea typeface="Times New Roman" pitchFamily="18" charset="0"/>
                <a:cs typeface="Arial" pitchFamily="34" charset="0"/>
              </a:rPr>
              <a:t>Самое крупное танковое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252525"/>
                </a:solidFill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ea typeface="Times New Roman" pitchFamily="18" charset="0"/>
                <a:cs typeface="Arial" pitchFamily="34" charset="0"/>
              </a:rPr>
              <a:t>сражение    в   истории;  в   нём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ea typeface="Times New Roman" pitchFamily="18" charset="0"/>
                <a:cs typeface="Arial" pitchFamily="34" charset="0"/>
              </a:rPr>
              <a:t>     участвовали около  двух  миллионов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252525"/>
                </a:solidFill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ea typeface="Times New Roman" pitchFamily="18" charset="0"/>
                <a:cs typeface="Arial" pitchFamily="34" charset="0"/>
              </a:rPr>
              <a:t>человек,   шести тысяч танков, </a:t>
            </a:r>
            <a:r>
              <a:rPr lang="ru-RU" sz="2800" dirty="0" smtClean="0">
                <a:solidFill>
                  <a:srgbClr val="252525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ea typeface="Times New Roman" pitchFamily="18" charset="0"/>
                <a:cs typeface="Arial" pitchFamily="34" charset="0"/>
              </a:rPr>
              <a:t>четырех 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252525"/>
                </a:solidFill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ea typeface="Times New Roman" pitchFamily="18" charset="0"/>
                <a:cs typeface="Arial" pitchFamily="34" charset="0"/>
              </a:rPr>
              <a:t>тысяч самолётов</a:t>
            </a:r>
            <a:r>
              <a:rPr lang="ru-RU" sz="2800" baseline="30000" dirty="0" smtClean="0">
                <a:solidFill>
                  <a:srgbClr val="0B0080"/>
                </a:solidFill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3143248"/>
            <a:ext cx="537865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А) КУРСКАЯ БИТВА   </a:t>
            </a:r>
          </a:p>
          <a:p>
            <a:r>
              <a:rPr lang="ru-RU" sz="3200" b="1" dirty="0" smtClean="0">
                <a:solidFill>
                  <a:schemeClr val="tx2"/>
                </a:solidFill>
              </a:rPr>
              <a:t>Б) БИТВА ЗА МОСКВУ</a:t>
            </a:r>
          </a:p>
          <a:p>
            <a:r>
              <a:rPr lang="ru-RU" sz="3200" b="1" dirty="0" smtClean="0">
                <a:solidFill>
                  <a:schemeClr val="tx2"/>
                </a:solidFill>
              </a:rPr>
              <a:t>В) БИТВА ЗА ДНЕПР  </a:t>
            </a:r>
          </a:p>
          <a:p>
            <a:r>
              <a:rPr lang="ru-RU" sz="3200" b="1" dirty="0" smtClean="0">
                <a:solidFill>
                  <a:schemeClr val="tx2"/>
                </a:solidFill>
              </a:rPr>
              <a:t>Г) СТАЛИНГРАДСКАЯ БИТВА  </a:t>
            </a:r>
            <a:endParaRPr lang="ru-RU" sz="3200" b="1" dirty="0">
              <a:solidFill>
                <a:schemeClr val="tx2"/>
              </a:solidFill>
            </a:endParaRPr>
          </a:p>
        </p:txBody>
      </p:sp>
      <p:pic>
        <p:nvPicPr>
          <p:cNvPr id="9" name="Рисунок 8" descr="https://upload.wikimedia.org/wikipedia/commons/thumb/e/e9/Bundesarchiv_Bild_101I-219-0562A-06%2C_Russland%2C_Kolonne_mit_Panzer_III.jpg/220px-Bundesarchiv_Bild_101I-219-0562A-06%2C_Russland%2C_Kolonne_mit_Panzer_III.jpg">
            <a:hlinkClick r:id="rId6"/>
          </p:cNvPr>
          <p:cNvPicPr/>
          <p:nvPr/>
        </p:nvPicPr>
        <p:blipFill>
          <a:blip r:embed="rId7"/>
          <a:srcRect b="4762"/>
          <a:stretch>
            <a:fillRect/>
          </a:stretch>
        </p:blipFill>
        <p:spPr bwMode="auto">
          <a:xfrm>
            <a:off x="500034" y="2786058"/>
            <a:ext cx="335758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3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868" y="1214422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 </a:t>
            </a:r>
            <a:endParaRPr lang="ru-RU" sz="2400" b="1" i="1" dirty="0">
              <a:solidFill>
                <a:schemeClr val="tx2"/>
              </a:solidFill>
            </a:endParaRPr>
          </a:p>
        </p:txBody>
      </p:sp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 rot="16200000">
            <a:off x="403739" y="5668435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14290"/>
            <a:ext cx="1924915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Блок-схема: несколько документов 15">
            <a:hlinkClick r:id="rId6" action="ppaction://hlinksldjump"/>
          </p:cNvPr>
          <p:cNvSpPr/>
          <p:nvPr/>
        </p:nvSpPr>
        <p:spPr>
          <a:xfrm>
            <a:off x="7429520" y="285728"/>
            <a:ext cx="1428760" cy="1271052"/>
          </a:xfrm>
          <a:prstGeom prst="flowChartMulti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595111">
            <a:off x="6554354" y="4758593"/>
            <a:ext cx="2655364" cy="1754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000100" y="500042"/>
            <a:ext cx="7929618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                5 августа 1943 г.  в Москве</a:t>
            </a:r>
            <a:r>
              <a:rPr lang="ru-RU" sz="2800" dirty="0" smtClean="0"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был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ea typeface="Times New Roman" pitchFamily="18" charset="0"/>
                <a:cs typeface="Arial" pitchFamily="34" charset="0"/>
              </a:rPr>
              <a:t>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дан первый за всю войну салют—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ea typeface="Times New Roman" pitchFamily="18" charset="0"/>
                <a:cs typeface="Arial" pitchFamily="34" charset="0"/>
              </a:rPr>
              <a:t>       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в честь освобождения </a:t>
            </a:r>
            <a:r>
              <a:rPr lang="ru-RU" sz="2800" dirty="0" smtClean="0">
                <a:ea typeface="Times New Roman" pitchFamily="18" charset="0"/>
                <a:cs typeface="Arial" pitchFamily="34" charset="0"/>
              </a:rPr>
              <a:t>русских городов .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ea typeface="Times New Roman" pitchFamily="18" charset="0"/>
                <a:cs typeface="Arial" pitchFamily="34" charset="0"/>
              </a:rPr>
              <a:t>                                            Каких?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14282" y="4500570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57686" y="2357430"/>
            <a:ext cx="3921651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А) МОСКВА И ТУЛА </a:t>
            </a:r>
          </a:p>
          <a:p>
            <a:r>
              <a:rPr lang="ru-RU" sz="3200" b="1" dirty="0" smtClean="0">
                <a:solidFill>
                  <a:schemeClr val="tx2"/>
                </a:solidFill>
              </a:rPr>
              <a:t>Б) ОРЕЛ И БЕЛГОРОД</a:t>
            </a:r>
          </a:p>
          <a:p>
            <a:r>
              <a:rPr lang="ru-RU" sz="3200" b="1" dirty="0" smtClean="0">
                <a:solidFill>
                  <a:schemeClr val="tx2"/>
                </a:solidFill>
              </a:rPr>
              <a:t>В) МИНСК И БРЕСТ </a:t>
            </a:r>
          </a:p>
          <a:p>
            <a:r>
              <a:rPr lang="ru-RU" sz="3200" b="1" dirty="0" smtClean="0">
                <a:solidFill>
                  <a:schemeClr val="tx2"/>
                </a:solidFill>
              </a:rPr>
              <a:t>Г) КЕРЧЬ И ОДЕССА</a:t>
            </a:r>
          </a:p>
          <a:p>
            <a:endParaRPr lang="ru-RU" sz="3200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Светлана Леонидовна\Desktop\Новая папка\feyerverk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34" y="2285992"/>
            <a:ext cx="3643338" cy="311960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B7B7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Блок-схема: несколько документов 3">
            <a:hlinkClick r:id="rId3" action="ppaction://hlinksldjump"/>
          </p:cNvPr>
          <p:cNvSpPr/>
          <p:nvPr/>
        </p:nvSpPr>
        <p:spPr>
          <a:xfrm>
            <a:off x="7429520" y="357166"/>
            <a:ext cx="1428760" cy="1271052"/>
          </a:xfrm>
          <a:prstGeom prst="flowChartMultidocumen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 rot="16200000">
            <a:off x="189425" y="5454121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285728"/>
            <a:ext cx="2000264" cy="2004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000100" y="571480"/>
            <a:ext cx="742955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                </a:t>
            </a:r>
            <a:r>
              <a:rPr lang="en-US" sz="2800" dirty="0" smtClean="0"/>
              <a:t>В годы Великой Отечественной </a:t>
            </a:r>
            <a:endParaRPr lang="ru-RU" sz="2800" dirty="0" smtClean="0"/>
          </a:p>
          <a:p>
            <a:pPr algn="just"/>
            <a:r>
              <a:rPr lang="ru-RU" sz="2800" dirty="0" smtClean="0"/>
              <a:t>               </a:t>
            </a:r>
            <a:r>
              <a:rPr lang="en-US" sz="2800" dirty="0" smtClean="0"/>
              <a:t>войны</a:t>
            </a:r>
            <a:r>
              <a:rPr lang="ru-RU" sz="2800" dirty="0" smtClean="0"/>
              <a:t> </a:t>
            </a:r>
            <a:r>
              <a:rPr lang="en-US" sz="2800" dirty="0" smtClean="0"/>
              <a:t> школьники, </a:t>
            </a:r>
            <a:r>
              <a:rPr lang="ru-RU" sz="2800" dirty="0" smtClean="0"/>
              <a:t>  </a:t>
            </a:r>
            <a:r>
              <a:rPr lang="en-US" sz="2800" dirty="0" smtClean="0"/>
              <a:t>обычные</a:t>
            </a:r>
            <a:endParaRPr lang="ru-RU" sz="2800" dirty="0" smtClean="0"/>
          </a:p>
          <a:p>
            <a:pPr algn="just"/>
            <a:r>
              <a:rPr lang="ru-RU" sz="2800" dirty="0" smtClean="0"/>
              <a:t>             </a:t>
            </a:r>
            <a:r>
              <a:rPr lang="en-US" sz="2800" dirty="0" smtClean="0"/>
              <a:t> </a:t>
            </a:r>
            <a:r>
              <a:rPr lang="ru-RU" sz="2800" dirty="0" smtClean="0"/>
              <a:t> </a:t>
            </a:r>
            <a:r>
              <a:rPr lang="en-US" sz="2800" dirty="0" smtClean="0"/>
              <a:t>мальчишки и девчонки, сражались с </a:t>
            </a:r>
            <a:r>
              <a:rPr lang="ru-RU" sz="2800" dirty="0" smtClean="0"/>
              <a:t>   </a:t>
            </a:r>
          </a:p>
          <a:p>
            <a:pPr algn="just"/>
            <a:r>
              <a:rPr lang="ru-RU" sz="2800" dirty="0" smtClean="0"/>
              <a:t>               </a:t>
            </a:r>
            <a:r>
              <a:rPr lang="en-US" sz="2800" dirty="0" smtClean="0"/>
              <a:t>фашистами, помогая взрослым бойцам.</a:t>
            </a:r>
            <a:r>
              <a:rPr lang="ru-RU" sz="2800" dirty="0" smtClean="0"/>
              <a:t> </a:t>
            </a:r>
            <a:r>
              <a:rPr lang="en-US" sz="2800" dirty="0" smtClean="0"/>
              <a:t>Они становились разведчиками в партизанских отрядах, юнгами на военных кораблях, вели подпольную работу в тылу</a:t>
            </a:r>
            <a:r>
              <a:rPr lang="ru-RU" sz="2800" dirty="0" smtClean="0"/>
              <a:t>. </a:t>
            </a:r>
          </a:p>
          <a:p>
            <a:pPr algn="ctr"/>
            <a:r>
              <a:rPr lang="ru-RU" sz="2800" dirty="0" smtClean="0"/>
              <a:t> 8 февраля отмечают как день …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071670" y="4071942"/>
            <a:ext cx="559082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А) ПИОНЕРА-ГЕРОЯ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Б) ЮНОГО ГЕРОЯ – АНТИФАШИСТА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В) ПОБЕДЫ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Г) ЮНОГО ИНТЕРНАЦИОНАЛИСТА</a:t>
            </a:r>
          </a:p>
          <a:p>
            <a:endParaRPr lang="ru-RU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Блок-схема: несколько документов 3">
            <a:hlinkClick r:id="rId3" action="ppaction://hlinksldjump"/>
          </p:cNvPr>
          <p:cNvSpPr/>
          <p:nvPr/>
        </p:nvSpPr>
        <p:spPr>
          <a:xfrm>
            <a:off x="7500958" y="214290"/>
            <a:ext cx="1428760" cy="1271052"/>
          </a:xfrm>
          <a:prstGeom prst="flowChartMultidocumen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20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 rot="16200000">
            <a:off x="260863" y="5596997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2643174" y="1571612"/>
            <a:ext cx="613118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14290"/>
            <a:ext cx="1924891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500034" y="285728"/>
            <a:ext cx="807249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                Первая  женщина, удостоенная   </a:t>
            </a:r>
          </a:p>
          <a:p>
            <a:r>
              <a:rPr lang="ru-RU" sz="2800" dirty="0" smtClean="0"/>
              <a:t>                     звания Герой Советского Союза   </a:t>
            </a:r>
          </a:p>
          <a:p>
            <a:r>
              <a:rPr lang="ru-RU" sz="2800" dirty="0" smtClean="0"/>
              <a:t>                    (посмертно)  во  время Великой  </a:t>
            </a:r>
          </a:p>
          <a:p>
            <a:pPr algn="just"/>
            <a:r>
              <a:rPr lang="ru-RU" sz="2800" dirty="0" smtClean="0"/>
              <a:t>                   Отечественной войны. Ей всего было 18 лет. Стала символом героизма советских граждан в Великой Отечественной войне. Её образ отражён в художественной литературе, публицистике, кинематографе, живописи, монументальном искусстве, музейных экспозициях. </a:t>
            </a:r>
            <a:endParaRPr lang="ru-RU" sz="2800" dirty="0"/>
          </a:p>
        </p:txBody>
      </p:sp>
      <p:pic>
        <p:nvPicPr>
          <p:cNvPr id="1026" name="Picture 2" descr="C:\Users\Светлана Леонидовна\Desktop\Новая папка\791f899b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41132" y="3657594"/>
            <a:ext cx="3402868" cy="320040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0" name="TextBox 9"/>
          <p:cNvSpPr txBox="1"/>
          <p:nvPr/>
        </p:nvSpPr>
        <p:spPr>
          <a:xfrm>
            <a:off x="1571604" y="4429132"/>
            <a:ext cx="472866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А) ЗОЯ КОСМОДЕМЬЯНСКАЯ 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Б) ЛЮДМИЛА ПАВЛИЧЕНКО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В) ЗИНА ПОРТНОВА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Г) ЛИДИЯ ЛИТВЯК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Блок-схема: несколько документов 3">
            <a:hlinkClick r:id="rId3" action="ppaction://hlinksldjump"/>
          </p:cNvPr>
          <p:cNvSpPr/>
          <p:nvPr/>
        </p:nvSpPr>
        <p:spPr>
          <a:xfrm>
            <a:off x="7500958" y="214290"/>
            <a:ext cx="1428760" cy="1271052"/>
          </a:xfrm>
          <a:prstGeom prst="flowChartMultidocumen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30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 rot="16200000">
            <a:off x="189425" y="5454121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14290"/>
            <a:ext cx="1924891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2285984" y="285728"/>
            <a:ext cx="34751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       Назови имя героя</a:t>
            </a:r>
            <a:endParaRPr lang="ru-RU" sz="2800" dirty="0"/>
          </a:p>
        </p:txBody>
      </p:sp>
      <p:pic>
        <p:nvPicPr>
          <p:cNvPr id="13" name="Picture 2" descr="C:\Users\Светлана Леонидовна\Documents\0008-004-Ljonja-Golikov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14546" y="785794"/>
            <a:ext cx="4646160" cy="4476769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428728" y="5286388"/>
            <a:ext cx="371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А) ВОЛОДЯ ДУБИНИН      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Б) ЛЕНЯ ГОЛИКОВ              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57818" y="5286388"/>
            <a:ext cx="305083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В) ВАЛЯ КОТИК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Г) САША ЧЕКАЛИН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 rot="16200000">
            <a:off x="428596" y="5786454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несколько документов 3">
            <a:hlinkClick r:id="rId4" action="ppaction://hlinksldjump"/>
          </p:cNvPr>
          <p:cNvSpPr/>
          <p:nvPr/>
        </p:nvSpPr>
        <p:spPr>
          <a:xfrm>
            <a:off x="7429520" y="285728"/>
            <a:ext cx="1428760" cy="1271052"/>
          </a:xfrm>
          <a:prstGeom prst="flowChartMultidocumen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40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14290"/>
            <a:ext cx="1924891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928662" y="214290"/>
            <a:ext cx="750099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ea typeface="Calibri" pitchFamily="34" charset="0"/>
                <a:cs typeface="Times New Roman" pitchFamily="18" charset="0"/>
              </a:rPr>
              <a:t>                  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Этот 14-летний белорусский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              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партизан,  Герой   Советского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             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Союза участвовал во многих боях и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800" dirty="0" smtClean="0">
                <a:ea typeface="Calibri" pitchFamily="34" charset="0"/>
                <a:cs typeface="Times New Roman" pitchFamily="18" charset="0"/>
              </a:rPr>
              <a:t>             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неизменно проявлял мужество и отвагу.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В  своём  последнем   бою   он   сражался    до последнего патрона, а, когда  у  него  осталась одна граната, подпустил фашистов поближе 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взорвал их и себя.</a:t>
            </a:r>
            <a:br>
              <a:rPr kumimoji="0" lang="ru-RU" sz="280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</a:br>
            <a:endParaRPr kumimoji="0" lang="ru-RU" sz="2800" i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57290" y="3857628"/>
            <a:ext cx="355629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А) МАРАТ КАЗЕЙ 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Б) ЛЕНЯ ГОЛИКОВ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В) ВОЛОДЯ ДУБИНИН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Г) ОЛЕГ КОШЕВОЙ 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Светлана Леонидовна\Desktop\1369405383_7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7818" y="3286124"/>
            <a:ext cx="3025300" cy="3786667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Блок-схема: несколько документов 3">
            <a:hlinkClick r:id="rId3" action="ppaction://hlinksldjump"/>
          </p:cNvPr>
          <p:cNvSpPr/>
          <p:nvPr/>
        </p:nvSpPr>
        <p:spPr>
          <a:xfrm>
            <a:off x="7500958" y="214290"/>
            <a:ext cx="1428760" cy="1271052"/>
          </a:xfrm>
          <a:prstGeom prst="flowChartMultidocumen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50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 rot="16200000">
            <a:off x="189425" y="5525559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2214546" y="3500438"/>
            <a:ext cx="4859792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А)  «ВСАДНИКИ» 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Б)  «АРМИЯ «ТРЯСОГУЗКИ»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В)  «СМЕЛОГО ПУЛЯ БОИТСЯ» 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Г)  «ГОЛУБОЙ ПАТРУЛЬ»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14290"/>
            <a:ext cx="1924891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142976" y="642918"/>
            <a:ext cx="703275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800" dirty="0" smtClean="0">
                <a:solidFill>
                  <a:srgbClr val="252525"/>
                </a:solidFill>
                <a:ea typeface="Calibri" pitchFamily="34" charset="0"/>
                <a:cs typeface="Arial" pitchFamily="34" charset="0"/>
              </a:rPr>
              <a:t>                  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071538" y="642918"/>
            <a:ext cx="921688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800" dirty="0" smtClean="0">
                <a:solidFill>
                  <a:srgbClr val="252525"/>
                </a:solidFill>
                <a:ea typeface="Calibri" pitchFamily="34" charset="0"/>
                <a:cs typeface="Arial" pitchFamily="34" charset="0"/>
              </a:rPr>
              <a:t>               Этот   фильм </a:t>
            </a: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ea typeface="Calibri" pitchFamily="34" charset="0"/>
                <a:cs typeface="Arial" pitchFamily="34" charset="0"/>
              </a:rPr>
              <a:t> снят  в  1970  году</a:t>
            </a:r>
            <a:r>
              <a:rPr lang="ru-RU" sz="2800" dirty="0" smtClean="0">
                <a:solidFill>
                  <a:srgbClr val="252525"/>
                </a:solidFill>
                <a:ea typeface="Calibri" pitchFamily="34" charset="0"/>
                <a:cs typeface="Arial" pitchFamily="34" charset="0"/>
              </a:rPr>
              <a:t>.</a:t>
            </a:r>
            <a:endParaRPr kumimoji="0" lang="ru-RU" sz="2800" u="none" strike="noStrike" cap="none" normalizeH="0" baseline="0" dirty="0" smtClean="0">
              <a:ln>
                <a:noFill/>
              </a:ln>
              <a:solidFill>
                <a:srgbClr val="252525"/>
              </a:solidFill>
              <a:effectLst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ea typeface="Calibri" pitchFamily="34" charset="0"/>
                <a:cs typeface="Arial" pitchFamily="34" charset="0"/>
              </a:rPr>
              <a:t>               </a:t>
            </a:r>
            <a:r>
              <a:rPr lang="ru-RU" sz="2800" dirty="0" smtClean="0">
                <a:solidFill>
                  <a:srgbClr val="252525"/>
                </a:solidFill>
                <a:ea typeface="Calibri" pitchFamily="34" charset="0"/>
                <a:cs typeface="Arial" pitchFamily="34" charset="0"/>
              </a:rPr>
              <a:t>П</a:t>
            </a: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ea typeface="Calibri" pitchFamily="34" charset="0"/>
                <a:cs typeface="Arial" pitchFamily="34" charset="0"/>
              </a:rPr>
              <a:t>ионеры из лагеря, захваченного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ea typeface="Calibri" pitchFamily="34" charset="0"/>
                <a:cs typeface="Arial" pitchFamily="34" charset="0"/>
              </a:rPr>
              <a:t>               немцами   в  первые  дни  войны,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ea typeface="Calibri" pitchFamily="34" charset="0"/>
                <a:cs typeface="Arial" pitchFamily="34" charset="0"/>
              </a:rPr>
              <a:t>помогают советскому танкисту прорваться к своим.</a:t>
            </a:r>
            <a:endParaRPr kumimoji="0" lang="ru-RU" sz="28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595111">
            <a:off x="6554354" y="4758593"/>
            <a:ext cx="2655364" cy="1754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Блок-схема: несколько документов 3">
            <a:hlinkClick r:id="rId3" action="ppaction://hlinksldjump"/>
          </p:cNvPr>
          <p:cNvSpPr/>
          <p:nvPr/>
        </p:nvSpPr>
        <p:spPr>
          <a:xfrm>
            <a:off x="7715240" y="285728"/>
            <a:ext cx="1428760" cy="1271052"/>
          </a:xfrm>
          <a:prstGeom prst="flowChartMultidocumen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 rot="16200000">
            <a:off x="332301" y="5382683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19" y="214290"/>
            <a:ext cx="1782329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214546" y="1142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714612" y="5143512"/>
            <a:ext cx="392408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/>
                </a:solidFill>
              </a:rPr>
              <a:t>Репин </a:t>
            </a:r>
          </a:p>
          <a:p>
            <a:pPr algn="ctr"/>
            <a:r>
              <a:rPr lang="ru-RU" sz="4400" b="1" dirty="0" smtClean="0">
                <a:solidFill>
                  <a:schemeClr val="accent2"/>
                </a:solidFill>
              </a:rPr>
              <a:t>Иван Павлович</a:t>
            </a:r>
            <a:endParaRPr lang="ru-RU" sz="4400" b="1" dirty="0">
              <a:solidFill>
                <a:schemeClr val="accent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00232" y="285728"/>
            <a:ext cx="57864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Герой Советского Союза, </a:t>
            </a:r>
          </a:p>
          <a:p>
            <a:pPr algn="ctr"/>
            <a:r>
              <a:rPr lang="ru-RU" sz="2800" dirty="0" smtClean="0"/>
              <a:t>наш земляк </a:t>
            </a:r>
          </a:p>
          <a:p>
            <a:r>
              <a:rPr lang="ru-RU" sz="2800" dirty="0" smtClean="0"/>
              <a:t>  (д. Лыстем Селтинского района) </a:t>
            </a:r>
            <a:endParaRPr lang="ru-RU" sz="2800" dirty="0"/>
          </a:p>
        </p:txBody>
      </p:sp>
      <p:pic>
        <p:nvPicPr>
          <p:cNvPr id="3074" name="Picture 2" descr="C:\Users\Светлана Леонидовна\Desktop\p25_g-1-1-.jpg"/>
          <p:cNvPicPr>
            <a:picLocks noChangeAspect="1" noChangeArrowheads="1"/>
          </p:cNvPicPr>
          <p:nvPr/>
        </p:nvPicPr>
        <p:blipFill>
          <a:blip r:embed="rId6"/>
          <a:srcRect b="21875"/>
          <a:stretch>
            <a:fillRect/>
          </a:stretch>
        </p:blipFill>
        <p:spPr bwMode="auto">
          <a:xfrm>
            <a:off x="3000364" y="1643050"/>
            <a:ext cx="3143272" cy="3571884"/>
          </a:xfrm>
          <a:prstGeom prst="rect">
            <a:avLst/>
          </a:prstGeom>
          <a:noFill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595111">
            <a:off x="6554354" y="4758593"/>
            <a:ext cx="2655364" cy="1754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 rot="16200000">
            <a:off x="189425" y="5382683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несколько документов 13">
            <a:hlinkClick r:id="rId4" action="ppaction://hlinksldjump"/>
          </p:cNvPr>
          <p:cNvSpPr/>
          <p:nvPr/>
        </p:nvSpPr>
        <p:spPr>
          <a:xfrm>
            <a:off x="7358082" y="500042"/>
            <a:ext cx="1428760" cy="1271052"/>
          </a:xfrm>
          <a:prstGeom prst="flowChartMultidocumen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20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28794" y="3357562"/>
            <a:ext cx="336040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6600"/>
                </a:solidFill>
              </a:rPr>
              <a:t>А) Е.М. </a:t>
            </a:r>
            <a:r>
              <a:rPr lang="ru-RU" sz="3200" b="1" dirty="0" err="1" smtClean="0">
                <a:solidFill>
                  <a:srgbClr val="006600"/>
                </a:solidFill>
              </a:rPr>
              <a:t>Кунгурцев</a:t>
            </a:r>
            <a:endParaRPr lang="ru-RU" sz="3200" b="1" dirty="0" smtClean="0">
              <a:solidFill>
                <a:srgbClr val="006600"/>
              </a:solidFill>
            </a:endParaRPr>
          </a:p>
          <a:p>
            <a:r>
              <a:rPr lang="ru-RU" sz="3200" b="1" dirty="0" smtClean="0">
                <a:solidFill>
                  <a:srgbClr val="006600"/>
                </a:solidFill>
              </a:rPr>
              <a:t>Б) </a:t>
            </a:r>
            <a:r>
              <a:rPr lang="ru-RU" sz="3200" b="1" dirty="0" err="1" smtClean="0">
                <a:solidFill>
                  <a:srgbClr val="006600"/>
                </a:solidFill>
              </a:rPr>
              <a:t>Н.И.Голдобин</a:t>
            </a:r>
            <a:endParaRPr lang="ru-RU" sz="3200" b="1" dirty="0" smtClean="0">
              <a:solidFill>
                <a:srgbClr val="006600"/>
              </a:solidFill>
            </a:endParaRPr>
          </a:p>
          <a:p>
            <a:r>
              <a:rPr lang="ru-RU" sz="3200" b="1" dirty="0" smtClean="0">
                <a:solidFill>
                  <a:srgbClr val="006600"/>
                </a:solidFill>
              </a:rPr>
              <a:t>В) А.С.Черезов</a:t>
            </a:r>
          </a:p>
          <a:p>
            <a:r>
              <a:rPr lang="ru-RU" sz="3200" b="1" dirty="0" smtClean="0">
                <a:solidFill>
                  <a:srgbClr val="006600"/>
                </a:solidFill>
              </a:rPr>
              <a:t>Г) А.Н. Сабуров</a:t>
            </a:r>
            <a:endParaRPr lang="ru-RU" sz="3200" b="1" dirty="0">
              <a:solidFill>
                <a:srgbClr val="0066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1" y="214290"/>
            <a:ext cx="1711035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1785918" y="214290"/>
            <a:ext cx="557216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   Дважды Герой Советского Союза</a:t>
            </a:r>
            <a:r>
              <a:rPr lang="ru-RU" sz="2800" dirty="0" smtClean="0"/>
              <a:t>, уроженец города Ижевска,  в годы войны — командир   звена    и эскадрильи 15-го гвардейского штурмового авиационного полка 277-й штурмовой авиационной дивизии. </a:t>
            </a:r>
            <a:endParaRPr lang="ru-RU" sz="2800" dirty="0"/>
          </a:p>
        </p:txBody>
      </p:sp>
      <p:pic>
        <p:nvPicPr>
          <p:cNvPr id="1026" name="Picture 2" descr="C:\Users\Светлана Леонидовна\Desktop\kungurcev.jpg"/>
          <p:cNvPicPr>
            <a:picLocks noChangeAspect="1" noChangeArrowheads="1"/>
          </p:cNvPicPr>
          <p:nvPr/>
        </p:nvPicPr>
        <p:blipFill>
          <a:blip r:embed="rId6"/>
          <a:srcRect b="6533"/>
          <a:stretch>
            <a:fillRect/>
          </a:stretch>
        </p:blipFill>
        <p:spPr bwMode="auto">
          <a:xfrm>
            <a:off x="5500694" y="2928934"/>
            <a:ext cx="2660654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 rot="16200000">
            <a:off x="428596" y="5786454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несколько документов 8">
            <a:hlinkClick r:id="rId4" action="ppaction://hlinksldjump"/>
          </p:cNvPr>
          <p:cNvSpPr/>
          <p:nvPr/>
        </p:nvSpPr>
        <p:spPr>
          <a:xfrm>
            <a:off x="7286644" y="214290"/>
            <a:ext cx="1643074" cy="1271052"/>
          </a:xfrm>
          <a:prstGeom prst="flowChartMultidocumen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30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00166" y="3071810"/>
            <a:ext cx="185820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А)  1975 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Б)  1980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В)  1977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Г)  1987</a:t>
            </a:r>
          </a:p>
          <a:p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0"/>
            <a:ext cx="1497132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928662" y="357166"/>
            <a:ext cx="75724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В каком  году  в  нашем  селе  был</a:t>
            </a:r>
          </a:p>
          <a:p>
            <a:r>
              <a:rPr lang="ru-RU" sz="2800" dirty="0" smtClean="0"/>
              <a:t>         открыт  памятник  воинам, павшим</a:t>
            </a:r>
          </a:p>
          <a:p>
            <a:r>
              <a:rPr lang="ru-RU" sz="2800" dirty="0" smtClean="0"/>
              <a:t>         в годы  Великой Отечественной войны? </a:t>
            </a:r>
            <a:endParaRPr lang="ru-RU" sz="2800" dirty="0"/>
          </a:p>
        </p:txBody>
      </p:sp>
      <p:pic>
        <p:nvPicPr>
          <p:cNvPr id="10" name="Picture 2" descr="D:\фото\село Узи\село\DSC0206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1714488"/>
            <a:ext cx="3500462" cy="4832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Содержимое 11" descr="C:\Users\Светлана Леонидовна\Desktop\Downloads\9116368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Горизонтальный свиток 4">
            <a:hlinkClick r:id="rId3" action="ppaction://hlinksldjump"/>
          </p:cNvPr>
          <p:cNvSpPr/>
          <p:nvPr/>
        </p:nvSpPr>
        <p:spPr>
          <a:xfrm>
            <a:off x="2643174" y="1643050"/>
            <a:ext cx="3000396" cy="2000264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Roboto Condensed" pitchFamily="2" charset="0"/>
                <a:ea typeface="Roboto Condensed" pitchFamily="2" charset="0"/>
              </a:rPr>
              <a:t> </a:t>
            </a:r>
            <a:r>
              <a:rPr lang="ru-RU" sz="3200" b="1" dirty="0" smtClean="0">
                <a:solidFill>
                  <a:srgbClr val="005000"/>
                </a:solidFill>
                <a:latin typeface="Roboto Condensed" pitchFamily="2" charset="0"/>
                <a:ea typeface="Roboto Condensed" pitchFamily="2" charset="0"/>
              </a:rPr>
              <a:t>О боях, пожарищах</a:t>
            </a:r>
          </a:p>
        </p:txBody>
      </p:sp>
      <p:sp>
        <p:nvSpPr>
          <p:cNvPr id="9" name="Горизонтальный свиток 8">
            <a:hlinkClick r:id="rId4" action="ppaction://hlinksldjump"/>
          </p:cNvPr>
          <p:cNvSpPr/>
          <p:nvPr/>
        </p:nvSpPr>
        <p:spPr>
          <a:xfrm>
            <a:off x="5786446" y="785794"/>
            <a:ext cx="3214710" cy="2143140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5000"/>
                </a:solidFill>
                <a:latin typeface="Roboto Condensed" pitchFamily="2" charset="0"/>
                <a:ea typeface="Roboto Condensed" pitchFamily="2" charset="0"/>
              </a:rPr>
              <a:t>За край родной в священный бой</a:t>
            </a:r>
            <a:endParaRPr lang="ru-RU" sz="3200" b="1" dirty="0">
              <a:solidFill>
                <a:srgbClr val="005000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sp>
        <p:nvSpPr>
          <p:cNvPr id="10" name="Горизонтальный свиток 9">
            <a:hlinkClick r:id="rId5" action="ppaction://hlinksldjump"/>
          </p:cNvPr>
          <p:cNvSpPr/>
          <p:nvPr/>
        </p:nvSpPr>
        <p:spPr>
          <a:xfrm>
            <a:off x="2071670" y="3714752"/>
            <a:ext cx="3214710" cy="2071702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5000"/>
                </a:solidFill>
                <a:latin typeface="Roboto Condensed" pitchFamily="2" charset="0"/>
                <a:ea typeface="Roboto Condensed" pitchFamily="2" charset="0"/>
              </a:rPr>
              <a:t>Юные защитники страны </a:t>
            </a:r>
            <a:r>
              <a:rPr lang="ru-RU" sz="3200" dirty="0" smtClean="0">
                <a:solidFill>
                  <a:srgbClr val="005000"/>
                </a:solidFill>
                <a:latin typeface="Roboto Condensed" pitchFamily="2" charset="0"/>
                <a:ea typeface="Roboto Condensed" pitchFamily="2" charset="0"/>
              </a:rPr>
              <a:t> </a:t>
            </a:r>
            <a:endParaRPr lang="ru-RU" sz="3200" dirty="0">
              <a:solidFill>
                <a:srgbClr val="005000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sp>
        <p:nvSpPr>
          <p:cNvPr id="11" name="Горизонтальный свиток 10">
            <a:hlinkClick r:id="rId6" action="ppaction://hlinksldjump"/>
          </p:cNvPr>
          <p:cNvSpPr/>
          <p:nvPr/>
        </p:nvSpPr>
        <p:spPr>
          <a:xfrm>
            <a:off x="5643570" y="3143248"/>
            <a:ext cx="3214710" cy="2071702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5000"/>
                </a:solidFill>
              </a:rPr>
              <a:t> </a:t>
            </a:r>
            <a:r>
              <a:rPr lang="ru-RU" sz="3200" b="1" dirty="0" smtClean="0">
                <a:solidFill>
                  <a:srgbClr val="005000"/>
                </a:solidFill>
                <a:latin typeface="Roboto Condensed" pitchFamily="2" charset="0"/>
                <a:ea typeface="Roboto Condensed" pitchFamily="2" charset="0"/>
              </a:rPr>
              <a:t>И она ответила Победа!</a:t>
            </a:r>
            <a:endParaRPr lang="ru-RU" sz="3200" b="1" dirty="0">
              <a:solidFill>
                <a:srgbClr val="005000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sp>
        <p:nvSpPr>
          <p:cNvPr id="14" name="Прямоугольник 13">
            <a:hlinkClick r:id="rId7" action="ppaction://hlinksldjump"/>
          </p:cNvPr>
          <p:cNvSpPr/>
          <p:nvPr/>
        </p:nvSpPr>
        <p:spPr>
          <a:xfrm>
            <a:off x="4714876" y="5929330"/>
            <a:ext cx="1532022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конец</a:t>
            </a:r>
            <a:endParaRPr lang="ru-RU" sz="4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14744" y="214290"/>
            <a:ext cx="42482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ВЫБЕРИТЕ ТЕМУ</a:t>
            </a:r>
            <a:endParaRPr lang="ru-RU" sz="4400" b="1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9" name="Рисунок 18" descr="D:\фото\фон\126 фоны для презентаций\Web_Merge.pn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72330" y="5000636"/>
            <a:ext cx="1785950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Блок-схема: несколько документов 3">
            <a:hlinkClick r:id="rId3" action="ppaction://hlinksldjump"/>
          </p:cNvPr>
          <p:cNvSpPr/>
          <p:nvPr/>
        </p:nvSpPr>
        <p:spPr>
          <a:xfrm>
            <a:off x="7143768" y="428604"/>
            <a:ext cx="1571636" cy="1285884"/>
          </a:xfrm>
          <a:prstGeom prst="flowChartMultidocumen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40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 rot="16200000">
            <a:off x="332301" y="5525559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428992" y="3214686"/>
            <a:ext cx="164660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210C9C"/>
                </a:solidFill>
              </a:rPr>
              <a:t>А)  242</a:t>
            </a:r>
          </a:p>
          <a:p>
            <a:r>
              <a:rPr lang="ru-RU" sz="3600" b="1" dirty="0" smtClean="0">
                <a:solidFill>
                  <a:srgbClr val="210C9C"/>
                </a:solidFill>
              </a:rPr>
              <a:t>Б)  356</a:t>
            </a:r>
          </a:p>
          <a:p>
            <a:r>
              <a:rPr lang="ru-RU" sz="3600" b="1" dirty="0" smtClean="0">
                <a:solidFill>
                  <a:srgbClr val="210C9C"/>
                </a:solidFill>
              </a:rPr>
              <a:t>В)  876</a:t>
            </a:r>
          </a:p>
          <a:p>
            <a:r>
              <a:rPr lang="ru-RU" sz="3600" b="1" dirty="0" smtClean="0">
                <a:solidFill>
                  <a:srgbClr val="210C9C"/>
                </a:solidFill>
              </a:rPr>
              <a:t>Г)   524 </a:t>
            </a:r>
            <a:endParaRPr lang="ru-RU" sz="3600" b="1" dirty="0">
              <a:solidFill>
                <a:srgbClr val="210C9C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285728"/>
            <a:ext cx="1497132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643042" y="571480"/>
            <a:ext cx="692948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годы войны каждое село, каждая </a:t>
            </a:r>
          </a:p>
          <a:p>
            <a:r>
              <a:rPr lang="ru-RU" sz="2800" dirty="0" smtClean="0"/>
              <a:t>деревня проводила на фронт своих сыновей и дочерей. </a:t>
            </a:r>
          </a:p>
          <a:p>
            <a:pPr algn="ctr"/>
            <a:r>
              <a:rPr lang="ru-RU" sz="2800" dirty="0" smtClean="0"/>
              <a:t>Сколько человек было призвано с нашего Узинского сельского совета?</a:t>
            </a:r>
            <a:endParaRPr lang="ru-RU" sz="2800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595111">
            <a:off x="6554354" y="4758593"/>
            <a:ext cx="2655364" cy="1754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Блок-схема: несколько документов 3">
            <a:hlinkClick r:id="rId3" action="ppaction://hlinksldjump"/>
          </p:cNvPr>
          <p:cNvSpPr/>
          <p:nvPr/>
        </p:nvSpPr>
        <p:spPr>
          <a:xfrm>
            <a:off x="7286644" y="357166"/>
            <a:ext cx="1428760" cy="1271052"/>
          </a:xfrm>
          <a:prstGeom prst="flowChartMultidocumen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50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 rot="16200000">
            <a:off x="428596" y="5786454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14290"/>
            <a:ext cx="1497132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571604" y="-642966"/>
            <a:ext cx="735811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В ходе Великой Отечественной войны    </a:t>
            </a:r>
          </a:p>
          <a:p>
            <a:r>
              <a:rPr lang="ru-RU" sz="2800" dirty="0" smtClean="0"/>
              <a:t> Ижевску довелось выполнить очень</a:t>
            </a:r>
          </a:p>
          <a:p>
            <a:r>
              <a:rPr lang="ru-RU" sz="2800" dirty="0" smtClean="0"/>
              <a:t> важную   роль,   роль   кузницы </a:t>
            </a:r>
          </a:p>
          <a:p>
            <a:pPr algn="just"/>
            <a:r>
              <a:rPr lang="ru-RU" sz="2800" dirty="0" smtClean="0"/>
              <a:t>советского оружия.  Ижевские  заводы  выпускали винтовки, авиационные пулеметы и пушки, станковые пулеметы, пистолеты, револьверы, противотанковые ружья.</a:t>
            </a:r>
          </a:p>
          <a:p>
            <a:pPr algn="ctr"/>
            <a:r>
              <a:rPr lang="ru-RU" sz="2800" dirty="0" smtClean="0"/>
              <a:t>Сколько винтовок было выпущено за годы войны?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1500166" y="4071942"/>
            <a:ext cx="412388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А) 1,5 МИЛЛИОНА ШТУК 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Б) 10,5 МИЛЛИОНА 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В) 8 МИЛЛИОНОВ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Г) 15 МИЛЛИОНОВ 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Блок-схема: несколько документов 3">
            <a:hlinkClick r:id="rId3" action="ppaction://hlinksldjump"/>
          </p:cNvPr>
          <p:cNvSpPr/>
          <p:nvPr/>
        </p:nvSpPr>
        <p:spPr>
          <a:xfrm>
            <a:off x="7215206" y="428604"/>
            <a:ext cx="1428760" cy="1271052"/>
          </a:xfrm>
          <a:prstGeom prst="flowChartMultidocumen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 rot="16200000">
            <a:off x="403739" y="5311245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14290"/>
            <a:ext cx="1639718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143108" y="714356"/>
            <a:ext cx="465742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Когда жители  нашей страны </a:t>
            </a:r>
          </a:p>
          <a:p>
            <a:r>
              <a:rPr lang="ru-RU" sz="2800" dirty="0" smtClean="0"/>
              <a:t>празднуют  </a:t>
            </a:r>
            <a:r>
              <a:rPr lang="ru-RU" sz="2800" b="1" dirty="0" smtClean="0">
                <a:solidFill>
                  <a:srgbClr val="C00000"/>
                </a:solidFill>
              </a:rPr>
              <a:t>ДЕНЬ ПОБЕДЫ?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8197" name="AutoShape 5" descr="http://loveopium.ru/content/2011/05/c37e0d462050_959F/6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0" name="Picture 8" descr="http://www.ridus.ru/_ah/img/7rvNyTafyfzKpiavM0sUpA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85918" y="1857364"/>
            <a:ext cx="5323971" cy="343691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500430" y="5643578"/>
            <a:ext cx="1710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9 МАЯ </a:t>
            </a:r>
            <a:endParaRPr lang="ru-RU" sz="3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595111">
            <a:off x="6554354" y="4758593"/>
            <a:ext cx="2655364" cy="1754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Блок-схема: несколько документов 3">
            <a:hlinkClick r:id="rId3" action="ppaction://hlinksldjump"/>
          </p:cNvPr>
          <p:cNvSpPr/>
          <p:nvPr/>
        </p:nvSpPr>
        <p:spPr>
          <a:xfrm>
            <a:off x="7215206" y="285728"/>
            <a:ext cx="1428760" cy="1271052"/>
          </a:xfrm>
          <a:prstGeom prst="flowChartMultidocumen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20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 rot="16200000">
            <a:off x="117987" y="5168369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3" action="ppaction://hlinksldjump"/>
          </p:cNvPr>
          <p:cNvSpPr/>
          <p:nvPr/>
        </p:nvSpPr>
        <p:spPr>
          <a:xfrm>
            <a:off x="357158" y="571480"/>
            <a:ext cx="32412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85728"/>
            <a:ext cx="1639718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2435806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785918" y="285728"/>
            <a:ext cx="707236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1945 г. в пригороде Берлина </a:t>
            </a:r>
          </a:p>
          <a:p>
            <a:r>
              <a:rPr lang="ru-RU" sz="2800" dirty="0" err="1" smtClean="0"/>
              <a:t>Карлсхорст</a:t>
            </a:r>
            <a:r>
              <a:rPr lang="ru-RU" sz="2800" dirty="0" smtClean="0"/>
              <a:t> состоялась церемония подписания окончательного Акта о </a:t>
            </a:r>
          </a:p>
          <a:p>
            <a:r>
              <a:rPr lang="ru-RU" sz="2800" dirty="0" smtClean="0"/>
              <a:t> полной и безоговорочной  капитуляции    </a:t>
            </a:r>
          </a:p>
          <a:p>
            <a:r>
              <a:rPr lang="ru-RU" sz="2800" dirty="0" smtClean="0"/>
              <a:t>Германии.</a:t>
            </a:r>
            <a:r>
              <a:rPr lang="ru-RU" dirty="0" smtClean="0"/>
              <a:t> </a:t>
            </a:r>
          </a:p>
          <a:p>
            <a:r>
              <a:rPr lang="ru-RU" sz="2800" dirty="0" smtClean="0"/>
              <a:t>     Когда это произошло? 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1357290" y="3286124"/>
            <a:ext cx="176362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А)  9 МАЯ 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Б)  8 МАЯ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В)  5 МАЯ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Г)  6 МАЯ 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7170" name="Picture 2" descr="https://upload.wikimedia.org/wikipedia/commons/1/13/Zhukov_reads_capitulation_ac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68" y="3143248"/>
            <a:ext cx="4762500" cy="2533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Блок-схема: несколько документов 3">
            <a:hlinkClick r:id="rId3" action="ppaction://hlinksldjump"/>
          </p:cNvPr>
          <p:cNvSpPr/>
          <p:nvPr/>
        </p:nvSpPr>
        <p:spPr>
          <a:xfrm>
            <a:off x="7429520" y="357166"/>
            <a:ext cx="1285884" cy="1271052"/>
          </a:xfrm>
          <a:prstGeom prst="flowChartMultidocumen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30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 rot="16200000">
            <a:off x="117987" y="5096931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97132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 descr="http://vladmuz.narod.ru/travel_photos/kaliningrad-region/sovetsk-tilsit/06h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43372" y="1643050"/>
            <a:ext cx="3286148" cy="492154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428728" y="500042"/>
            <a:ext cx="60722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каком городе в 1949 г. установлен этот  памятник  Воину-освободителю?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1071538" y="2857496"/>
            <a:ext cx="261212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А) МОСКВА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Б) СТАЛИНГРАД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В) БЕРЛИН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Г) КУРСК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85852" y="6215082"/>
            <a:ext cx="3398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Его вес – 70 тонн, высота – 12 м.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трелка вправо 4">
            <a:hlinkClick r:id="rId3" action="ppaction://hlinksldjump"/>
          </p:cNvPr>
          <p:cNvSpPr/>
          <p:nvPr/>
        </p:nvSpPr>
        <p:spPr>
          <a:xfrm rot="16200000">
            <a:off x="260863" y="5525559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286644" y="428604"/>
            <a:ext cx="1357322" cy="1271052"/>
          </a:xfrm>
          <a:prstGeom prst="flowChartMultidocumen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b="1" dirty="0" smtClean="0">
                <a:ln>
                  <a:solidFill>
                    <a:srgbClr val="7030A0"/>
                  </a:solidFill>
                </a:ln>
                <a:solidFill>
                  <a:srgbClr val="C00000"/>
                </a:solidFill>
              </a:rPr>
              <a:t>40</a:t>
            </a:r>
            <a:endParaRPr lang="ru-RU" sz="6000" b="1" dirty="0">
              <a:ln>
                <a:solidFill>
                  <a:srgbClr val="7030A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0"/>
            <a:ext cx="1497132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C:\Users\Светлана Леонидовна\Desktop\berlin-1945-112_601x399.jpg"/>
          <p:cNvPicPr/>
          <p:nvPr/>
        </p:nvPicPr>
        <p:blipFill>
          <a:blip r:embed="rId5"/>
          <a:srcRect l="9151" t="15288" r="11647" b="7769"/>
          <a:stretch>
            <a:fillRect/>
          </a:stretch>
        </p:blipFill>
        <p:spPr bwMode="auto">
          <a:xfrm>
            <a:off x="4071934" y="1785926"/>
            <a:ext cx="340944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071670" y="4214818"/>
            <a:ext cx="634282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</a:rPr>
              <a:t>А) </a:t>
            </a:r>
            <a:r>
              <a:rPr lang="ru-RU" sz="3600" b="1" dirty="0" err="1" smtClean="0">
                <a:solidFill>
                  <a:schemeClr val="tx2"/>
                </a:solidFill>
              </a:rPr>
              <a:t>А.Пуркаев</a:t>
            </a:r>
            <a:r>
              <a:rPr lang="ru-RU" sz="3600" b="1" dirty="0" smtClean="0">
                <a:solidFill>
                  <a:schemeClr val="tx2"/>
                </a:solidFill>
              </a:rPr>
              <a:t> и В.Соколовский</a:t>
            </a:r>
          </a:p>
          <a:p>
            <a:r>
              <a:rPr lang="ru-RU" sz="3600" b="1" dirty="0" smtClean="0">
                <a:solidFill>
                  <a:schemeClr val="tx2"/>
                </a:solidFill>
              </a:rPr>
              <a:t>Б) А.Ерёменко и М. Егоров</a:t>
            </a:r>
          </a:p>
          <a:p>
            <a:r>
              <a:rPr lang="ru-RU" sz="3600" b="1" dirty="0" smtClean="0">
                <a:solidFill>
                  <a:schemeClr val="tx2"/>
                </a:solidFill>
              </a:rPr>
              <a:t>В) М. </a:t>
            </a:r>
            <a:r>
              <a:rPr lang="ru-RU" sz="3600" b="1" dirty="0" err="1" smtClean="0">
                <a:solidFill>
                  <a:schemeClr val="tx2"/>
                </a:solidFill>
              </a:rPr>
              <a:t>Кантария</a:t>
            </a:r>
            <a:r>
              <a:rPr lang="ru-RU" sz="3600" b="1" dirty="0" smtClean="0">
                <a:solidFill>
                  <a:schemeClr val="tx2"/>
                </a:solidFill>
              </a:rPr>
              <a:t> и </a:t>
            </a:r>
            <a:r>
              <a:rPr lang="ru-RU" sz="3600" b="1" dirty="0" err="1" smtClean="0">
                <a:solidFill>
                  <a:schemeClr val="tx2"/>
                </a:solidFill>
              </a:rPr>
              <a:t>А.Пуркаев</a:t>
            </a:r>
            <a:endParaRPr lang="ru-RU" sz="3600" b="1" dirty="0" smtClean="0">
              <a:solidFill>
                <a:schemeClr val="tx2"/>
              </a:solidFill>
            </a:endParaRPr>
          </a:p>
          <a:p>
            <a:r>
              <a:rPr lang="ru-RU" sz="3600" b="1" dirty="0" smtClean="0">
                <a:solidFill>
                  <a:schemeClr val="tx2"/>
                </a:solidFill>
              </a:rPr>
              <a:t>Г) М.Егоров и М. </a:t>
            </a:r>
            <a:r>
              <a:rPr lang="ru-RU" sz="3600" b="1" dirty="0" err="1" smtClean="0">
                <a:solidFill>
                  <a:schemeClr val="tx2"/>
                </a:solidFill>
              </a:rPr>
              <a:t>Кантария</a:t>
            </a:r>
            <a:endParaRPr lang="ru-RU" sz="3600" b="1" dirty="0">
              <a:solidFill>
                <a:schemeClr val="tx2"/>
              </a:solidFill>
            </a:endParaRPr>
          </a:p>
        </p:txBody>
      </p:sp>
      <p:pic>
        <p:nvPicPr>
          <p:cNvPr id="9" name="Рисунок 8" descr="http://towiki.ru/w/images/thumb/4/47/%D0%97%D0%BD%D0%B0%D0%BC%D1%8F_%D0%9F%D0%BE%D0%B1%D0%B5%D0%B4%D1%8B_1945.jpg/230px-%D0%97%D0%BD%D0%B0%D0%BC%D1%8F_%D0%9F%D0%BE%D0%B1%D0%B5%D0%B4%D1%8B_1945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 rot="20144744">
            <a:off x="176774" y="1599727"/>
            <a:ext cx="3932670" cy="3097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10" name="TextBox 9"/>
          <p:cNvSpPr txBox="1"/>
          <p:nvPr/>
        </p:nvSpPr>
        <p:spPr>
          <a:xfrm>
            <a:off x="1643042" y="214290"/>
            <a:ext cx="57790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Кто водрузил Знамя Победы</a:t>
            </a:r>
          </a:p>
          <a:p>
            <a:pPr algn="ctr"/>
            <a:r>
              <a:rPr lang="ru-RU" sz="3600" dirty="0" smtClean="0"/>
              <a:t> над Рейхстагом?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Блок-схема: несколько документов 3">
            <a:hlinkClick r:id="rId3" action="ppaction://hlinksldjump"/>
          </p:cNvPr>
          <p:cNvSpPr/>
          <p:nvPr/>
        </p:nvSpPr>
        <p:spPr>
          <a:xfrm>
            <a:off x="7072330" y="428604"/>
            <a:ext cx="1428760" cy="1271052"/>
          </a:xfrm>
          <a:prstGeom prst="flowChartMultidocumen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50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>
            <a:off x="642910" y="5857892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0"/>
            <a:ext cx="1497132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500166" y="285728"/>
            <a:ext cx="57150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Первая награда, появившиеся в годы Великой Отечественной войны</a:t>
            </a:r>
            <a:endParaRPr lang="ru-RU" sz="2800" dirty="0"/>
          </a:p>
        </p:txBody>
      </p:sp>
      <p:pic>
        <p:nvPicPr>
          <p:cNvPr id="4097" name="Picture 1" descr="C:\Users\Светлана Леонидовна\Desktop\Новая папка\d1dcc9be2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28860" y="1714488"/>
            <a:ext cx="2071702" cy="2905145"/>
          </a:xfrm>
          <a:prstGeom prst="rect">
            <a:avLst/>
          </a:prstGeom>
          <a:noFill/>
        </p:spPr>
      </p:pic>
      <p:pic>
        <p:nvPicPr>
          <p:cNvPr id="4098" name="Picture 2" descr="C:\Users\Светлана Леонидовна\Desktop\Новая папка\da96985bf8a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7752" y="1643050"/>
            <a:ext cx="1663037" cy="3000396"/>
          </a:xfrm>
          <a:prstGeom prst="rect">
            <a:avLst/>
          </a:prstGeom>
          <a:noFill/>
        </p:spPr>
      </p:pic>
      <p:pic>
        <p:nvPicPr>
          <p:cNvPr id="4099" name="Picture 3" descr="C:\Users\Светлана Леонидовна\Desktop\Новая папка\320px-Medal_for_Valor_USSR.jpg"/>
          <p:cNvPicPr>
            <a:picLocks noChangeAspect="1" noChangeArrowheads="1"/>
          </p:cNvPicPr>
          <p:nvPr/>
        </p:nvPicPr>
        <p:blipFill>
          <a:blip r:embed="rId8"/>
          <a:srcRect t="6369"/>
          <a:stretch>
            <a:fillRect/>
          </a:stretch>
        </p:blipFill>
        <p:spPr bwMode="auto">
          <a:xfrm>
            <a:off x="428596" y="1643050"/>
            <a:ext cx="1714512" cy="3150415"/>
          </a:xfrm>
          <a:prstGeom prst="rect">
            <a:avLst/>
          </a:prstGeom>
          <a:noFill/>
        </p:spPr>
      </p:pic>
      <p:sp>
        <p:nvSpPr>
          <p:cNvPr id="4101" name="AutoShape 5" descr="Картинки по запросу орден красной звезд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3" name="AutoShape 7" descr="Картинки по запросу орден красной звезд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6" name="Picture 10" descr="Картинки по запросу орден красной звезды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86578" y="1785926"/>
            <a:ext cx="2086872" cy="278608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85720" y="4929198"/>
            <a:ext cx="19273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А) МЕДАЛЬ 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«ЗА ОТВАГУ»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14546" y="4929198"/>
            <a:ext cx="26152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Б) ОРДЕН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 ОТЕЧЕСТВЕННЫЙ 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 ВОЙНЫ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14876" y="4857760"/>
            <a:ext cx="21265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В) МЕДАЛЬ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 «ЗА  БОЕВЫЕ  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  ЗАСЛУГИ»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16" y="4929198"/>
            <a:ext cx="15164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>Г) ОРДЕН 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КРАСНОЙ </a:t>
            </a:r>
          </a:p>
          <a:p>
            <a:r>
              <a:rPr lang="ru-RU" sz="2400" b="1" dirty="0" smtClean="0">
                <a:solidFill>
                  <a:schemeClr val="tx2"/>
                </a:solidFill>
              </a:rPr>
              <a:t>ЗВЕЗДЫ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2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14414" y="0"/>
            <a:ext cx="70723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6600"/>
                </a:solidFill>
              </a:rPr>
              <a:t> </a:t>
            </a:r>
            <a:endParaRPr lang="ru-RU" sz="4800" b="1" dirty="0">
              <a:solidFill>
                <a:srgbClr val="006600"/>
              </a:solidFill>
            </a:endParaRPr>
          </a:p>
        </p:txBody>
      </p:sp>
      <p:pic>
        <p:nvPicPr>
          <p:cNvPr id="16" name="Picture 2" descr="D:\фото\фон\126 фоны для презентаций\s59568572.jpg"/>
          <p:cNvPicPr>
            <a:picLocks noChangeAspect="1" noChangeArrowheads="1"/>
          </p:cNvPicPr>
          <p:nvPr/>
        </p:nvPicPr>
        <p:blipFill>
          <a:blip r:embed="rId2"/>
          <a:srcRect l="23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2908" y="1714488"/>
            <a:ext cx="9429816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0"/>
            <a:ext cx="3065605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1" y="285728"/>
            <a:ext cx="1571636" cy="1574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357422" y="785794"/>
            <a:ext cx="4429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Источники</a:t>
            </a:r>
            <a:endParaRPr lang="ru-RU" sz="2800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85786" y="1857364"/>
            <a:ext cx="465518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Arial" pitchFamily="34" charset="0"/>
              </a:rPr>
              <a:t>1. </a:t>
            </a:r>
            <a:r>
              <a:rPr kumimoji="0" lang="en-US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Arial" pitchFamily="34" charset="0"/>
              </a:rPr>
              <a:t>https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Arial" pitchFamily="34" charset="0"/>
              </a:rPr>
              <a:t>://</a:t>
            </a:r>
            <a:r>
              <a:rPr kumimoji="0" lang="en-US" b="0" u="none" strike="noStrike" cap="none" normalizeH="0" baseline="0" dirty="0" err="1" smtClean="0">
                <a:ln>
                  <a:noFill/>
                </a:ln>
                <a:effectLst/>
                <a:ea typeface="Calibri" pitchFamily="34" charset="0"/>
                <a:cs typeface="Arial" pitchFamily="34" charset="0"/>
              </a:rPr>
              <a:t>ru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Arial" pitchFamily="34" charset="0"/>
              </a:rPr>
              <a:t>.</a:t>
            </a:r>
            <a:r>
              <a:rPr kumimoji="0" lang="en-US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Arial" pitchFamily="34" charset="0"/>
              </a:rPr>
              <a:t>wikipedia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Arial" pitchFamily="34" charset="0"/>
              </a:rPr>
              <a:t>.</a:t>
            </a:r>
            <a:r>
              <a:rPr kumimoji="0" lang="en-US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Arial" pitchFamily="34" charset="0"/>
              </a:rPr>
              <a:t>org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Arial" pitchFamily="34" charset="0"/>
              </a:rPr>
              <a:t>/</a:t>
            </a:r>
            <a:r>
              <a:rPr kumimoji="0" lang="en-US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Arial" pitchFamily="34" charset="0"/>
              </a:rPr>
              <a:t>wiki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Arial" pitchFamily="34" charset="0"/>
              </a:rPr>
              <a:t>/</a:t>
            </a:r>
            <a:r>
              <a:rPr kumimoji="0" lang="ru-RU" u="none" strike="noStrike" cap="none" normalizeH="0" baseline="0" dirty="0" err="1" smtClean="0">
                <a:ln>
                  <a:noFill/>
                </a:ln>
                <a:effectLst/>
                <a:ea typeface="Calibri" pitchFamily="34" charset="0"/>
                <a:cs typeface="Arial" pitchFamily="34" charset="0"/>
              </a:rPr>
              <a:t>Курская_битва</a:t>
            </a:r>
            <a:endParaRPr kumimoji="0" lang="ru-RU" u="none" strike="noStrike" cap="none" normalizeH="0" baseline="0" dirty="0" smtClean="0">
              <a:ln>
                <a:noFill/>
              </a:ln>
              <a:effectLst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u="none" strike="noStrike" cap="none" normalizeH="0" baseline="0" dirty="0" smtClean="0">
              <a:ln>
                <a:noFill/>
              </a:ln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2143116"/>
            <a:ext cx="74295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2. </a:t>
            </a:r>
            <a:r>
              <a:rPr lang="en-US" dirty="0" smtClean="0"/>
              <a:t>https://ru.wikipedia.org/wiki/</a:t>
            </a:r>
            <a:r>
              <a:rPr lang="ru-RU" dirty="0" smtClean="0"/>
              <a:t>Великая_Отечественная_война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2428868"/>
            <a:ext cx="7072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3. </a:t>
            </a:r>
            <a:r>
              <a:rPr lang="en-US" dirty="0" smtClean="0"/>
              <a:t>https://ru.wikipedia.org/wiki/</a:t>
            </a:r>
            <a:r>
              <a:rPr lang="ru-RU" dirty="0" smtClean="0"/>
              <a:t>Космодемьянская Зоя Анатольевна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2786058"/>
            <a:ext cx="47513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4. </a:t>
            </a:r>
            <a:r>
              <a:rPr lang="en-US" dirty="0" smtClean="0"/>
              <a:t>https://ru.wikipedia.org/wiki/</a:t>
            </a:r>
            <a:r>
              <a:rPr lang="ru-RU" dirty="0" smtClean="0"/>
              <a:t>Пионеры-герои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3214686"/>
            <a:ext cx="61436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5. </a:t>
            </a:r>
            <a:r>
              <a:rPr lang="en-US" dirty="0" smtClean="0"/>
              <a:t>https://ru.wikipedia.org/wiki/</a:t>
            </a:r>
            <a:r>
              <a:rPr lang="ru-RU" dirty="0" smtClean="0"/>
              <a:t>Награды_России_и_СССР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85786" y="3643314"/>
            <a:ext cx="5929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6. </a:t>
            </a:r>
            <a:r>
              <a:rPr lang="en-US" dirty="0" smtClean="0"/>
              <a:t>https://ru.wikipedia.org/wiki/</a:t>
            </a:r>
            <a:r>
              <a:rPr lang="ru-RU" dirty="0" smtClean="0"/>
              <a:t>Акт_капитуляции_Германии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4000504"/>
            <a:ext cx="6215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7. </a:t>
            </a:r>
            <a:r>
              <a:rPr lang="en-US" dirty="0" smtClean="0"/>
              <a:t>https://ru.wikipedia.org/wiki/</a:t>
            </a:r>
            <a:r>
              <a:rPr lang="ru-RU" dirty="0" smtClean="0"/>
              <a:t>Воин-освободитель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85786" y="4357694"/>
            <a:ext cx="3426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8. </a:t>
            </a:r>
            <a:r>
              <a:rPr lang="en-US" dirty="0" smtClean="0"/>
              <a:t>www.myizh.ru/cache/cnt82.php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4786322"/>
            <a:ext cx="8143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9. </a:t>
            </a:r>
            <a:r>
              <a:rPr lang="en-US" dirty="0" smtClean="0"/>
              <a:t>https://www.google.ru/search?q</a:t>
            </a:r>
            <a:r>
              <a:rPr lang="ru-RU" dirty="0" smtClean="0"/>
              <a:t>  – фоны для презентации</a:t>
            </a:r>
          </a:p>
          <a:p>
            <a:r>
              <a:rPr lang="ru-RU" dirty="0" smtClean="0"/>
              <a:t>10. Материалы из школьной музейной комнаты </a:t>
            </a:r>
            <a:endParaRPr lang="ru-RU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95111">
            <a:off x="6554354" y="4758593"/>
            <a:ext cx="2655364" cy="1754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" name="Стрелка вправо 26">
            <a:hlinkClick r:id="rId3" action="ppaction://hlinksldjump"/>
          </p:cNvPr>
          <p:cNvSpPr/>
          <p:nvPr/>
        </p:nvSpPr>
        <p:spPr>
          <a:xfrm rot="16200000">
            <a:off x="189425" y="5382683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0" name="Группа 29"/>
          <p:cNvGrpSpPr/>
          <p:nvPr/>
        </p:nvGrpSpPr>
        <p:grpSpPr>
          <a:xfrm>
            <a:off x="1428728" y="1428736"/>
            <a:ext cx="2571767" cy="2071701"/>
            <a:chOff x="785786" y="2264011"/>
            <a:chExt cx="1214446" cy="1214446"/>
          </a:xfrm>
          <a:solidFill>
            <a:srgbClr val="F8F8F8"/>
          </a:solidFill>
        </p:grpSpPr>
        <p:sp>
          <p:nvSpPr>
            <p:cNvPr id="28" name="Вертикальный свиток 27"/>
            <p:cNvSpPr/>
            <p:nvPr/>
          </p:nvSpPr>
          <p:spPr>
            <a:xfrm>
              <a:off x="785786" y="2264011"/>
              <a:ext cx="1214446" cy="1214446"/>
            </a:xfrm>
            <a:prstGeom prst="verticalScroll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9" name="Блок-схема: типовой процесс 28"/>
            <p:cNvSpPr/>
            <p:nvPr/>
          </p:nvSpPr>
          <p:spPr>
            <a:xfrm>
              <a:off x="1055663" y="2557153"/>
              <a:ext cx="703313" cy="703641"/>
            </a:xfrm>
            <a:prstGeom prst="flowChartPredefined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72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effectLst/>
                  <a:hlinkClick r:id="rId4" action="ppaction://hlinksldjump"/>
                </a:rPr>
                <a:t>10</a:t>
              </a:r>
              <a:endPara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4143372" y="1285860"/>
            <a:ext cx="2463389" cy="2071702"/>
            <a:chOff x="2143108" y="2071678"/>
            <a:chExt cx="1214446" cy="1214446"/>
          </a:xfrm>
          <a:solidFill>
            <a:srgbClr val="F6FBB7"/>
          </a:solidFill>
        </p:grpSpPr>
        <p:sp>
          <p:nvSpPr>
            <p:cNvPr id="32" name="Прямоугольник 31"/>
            <p:cNvSpPr/>
            <p:nvPr/>
          </p:nvSpPr>
          <p:spPr>
            <a:xfrm>
              <a:off x="2143108" y="2071678"/>
              <a:ext cx="1214446" cy="1214446"/>
            </a:xfrm>
            <a:prstGeom prst="verticalScroll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389640" y="2364820"/>
              <a:ext cx="734256" cy="703641"/>
            </a:xfrm>
            <a:prstGeom prst="flowChartPredefined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lIns="91440" tIns="45720" rIns="91440" bIns="45720">
              <a:spAutoFit/>
            </a:bodyPr>
            <a:lstStyle/>
            <a:p>
              <a:r>
                <a:rPr lang="ru-RU" sz="72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C00000"/>
                  </a:solidFill>
                  <a:hlinkClick r:id="rId5" action="ppaction://hlinksldjump"/>
                </a:rPr>
                <a:t>2</a:t>
              </a:r>
              <a:r>
                <a:rPr lang="ru-RU" sz="72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solidFill>
                    <a:srgbClr val="C00000"/>
                  </a:solidFill>
                  <a:effectLst/>
                  <a:hlinkClick r:id="rId5" action="ppaction://hlinksldjump"/>
                </a:rPr>
                <a:t>0</a:t>
              </a:r>
              <a:endPara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1142976" y="3929066"/>
            <a:ext cx="2571768" cy="2115059"/>
            <a:chOff x="2350745" y="2153716"/>
            <a:chExt cx="1214446" cy="1214446"/>
          </a:xfrm>
          <a:solidFill>
            <a:srgbClr val="F6FBB7"/>
          </a:solidFill>
        </p:grpSpPr>
        <p:sp>
          <p:nvSpPr>
            <p:cNvPr id="35" name="Прямоугольник 34"/>
            <p:cNvSpPr/>
            <p:nvPr/>
          </p:nvSpPr>
          <p:spPr>
            <a:xfrm>
              <a:off x="2350745" y="2153716"/>
              <a:ext cx="1214446" cy="1214446"/>
            </a:xfrm>
            <a:prstGeom prst="verticalScroll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2586887" y="2440849"/>
              <a:ext cx="742161" cy="689217"/>
            </a:xfrm>
            <a:prstGeom prst="flowChartPredefined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72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hlinkClick r:id="rId6" action="ppaction://hlinksldjump"/>
                </a:rPr>
                <a:t>3</a:t>
              </a:r>
              <a:r>
                <a:rPr lang="ru-RU" sz="72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  <a:hlinkClick r:id="rId6" action="ppaction://hlinksldjump"/>
                </a:rPr>
                <a:t>0</a:t>
              </a:r>
              <a:endPara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3786181" y="3714752"/>
            <a:ext cx="2571768" cy="2098772"/>
            <a:chOff x="2032584" y="2368666"/>
            <a:chExt cx="1251248" cy="1214446"/>
          </a:xfrm>
          <a:solidFill>
            <a:srgbClr val="F6FBB7"/>
          </a:solidFill>
        </p:grpSpPr>
        <p:sp>
          <p:nvSpPr>
            <p:cNvPr id="38" name="Прямоугольник 37"/>
            <p:cNvSpPr/>
            <p:nvPr/>
          </p:nvSpPr>
          <p:spPr>
            <a:xfrm>
              <a:off x="2032584" y="2368666"/>
              <a:ext cx="1251248" cy="1214446"/>
            </a:xfrm>
            <a:prstGeom prst="verticalScroll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2275883" y="2616690"/>
              <a:ext cx="764652" cy="694566"/>
            </a:xfrm>
            <a:prstGeom prst="flowChartPredefined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72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hlinkClick r:id="rId7" action="ppaction://hlinksldjump"/>
                </a:rPr>
                <a:t>4</a:t>
              </a:r>
              <a:r>
                <a:rPr lang="ru-RU" sz="72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  <a:hlinkClick r:id="rId7" action="ppaction://hlinksldjump"/>
                </a:rPr>
                <a:t>0</a:t>
              </a:r>
              <a:endPara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6429388" y="2285992"/>
            <a:ext cx="2428893" cy="2183286"/>
            <a:chOff x="2219527" y="2111416"/>
            <a:chExt cx="1299118" cy="1214446"/>
          </a:xfrm>
          <a:solidFill>
            <a:srgbClr val="F6FBB7"/>
          </a:solidFill>
        </p:grpSpPr>
        <p:sp>
          <p:nvSpPr>
            <p:cNvPr id="41" name="Прямоугольник 40"/>
            <p:cNvSpPr/>
            <p:nvPr/>
          </p:nvSpPr>
          <p:spPr>
            <a:xfrm>
              <a:off x="2219527" y="2111416"/>
              <a:ext cx="1299118" cy="1214446"/>
            </a:xfrm>
            <a:prstGeom prst="verticalScroll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448783" y="2389576"/>
              <a:ext cx="840605" cy="667679"/>
            </a:xfrm>
            <a:prstGeom prst="flowChartPredefined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72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hlinkClick r:id="rId8" action="ppaction://hlinksldjump"/>
                </a:rPr>
                <a:t>5</a:t>
              </a:r>
              <a:r>
                <a:rPr lang="ru-RU" sz="72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  <a:hlinkClick r:id="rId8" action="ppaction://hlinksldjump"/>
                </a:rPr>
                <a:t>0</a:t>
              </a:r>
              <a:endPara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2571736" y="428604"/>
            <a:ext cx="43140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5000"/>
                </a:solidFill>
                <a:latin typeface="Roboto Condensed" pitchFamily="2" charset="0"/>
                <a:ea typeface="Roboto Condensed" pitchFamily="2" charset="0"/>
              </a:rPr>
              <a:t>О боях, пожарищах </a:t>
            </a:r>
            <a:endParaRPr lang="ru-RU" sz="4000" b="1" dirty="0">
              <a:solidFill>
                <a:srgbClr val="005000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20595111">
            <a:off x="-241089" y="119620"/>
            <a:ext cx="3071834" cy="1754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786578" y="4643446"/>
            <a:ext cx="1924915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Содержимое 2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24" name="Группа 23"/>
          <p:cNvGrpSpPr/>
          <p:nvPr/>
        </p:nvGrpSpPr>
        <p:grpSpPr>
          <a:xfrm>
            <a:off x="1643042" y="1142984"/>
            <a:ext cx="2571768" cy="2286016"/>
            <a:chOff x="714348" y="1571612"/>
            <a:chExt cx="1785950" cy="1714512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714348" y="1571612"/>
              <a:ext cx="1785950" cy="1714512"/>
            </a:xfrm>
            <a:prstGeom prst="verticalScroll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C00000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020511" y="1987251"/>
              <a:ext cx="1122597" cy="872967"/>
            </a:xfrm>
            <a:prstGeom prst="flowChartPredefined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72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  <a:hlinkClick r:id="rId3" action="ppaction://hlinksldjump"/>
                </a:rPr>
                <a:t>10</a:t>
              </a:r>
              <a:endPara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4500562" y="1071546"/>
            <a:ext cx="2500330" cy="2143140"/>
            <a:chOff x="3643306" y="1000108"/>
            <a:chExt cx="1785950" cy="1714512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3643306" y="1000108"/>
              <a:ext cx="1785950" cy="1714512"/>
            </a:xfrm>
            <a:prstGeom prst="verticalScroll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C00000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929058" y="1357298"/>
              <a:ext cx="1171207" cy="928167"/>
            </a:xfrm>
            <a:prstGeom prst="flowChartPredefined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72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  <a:hlinkClick r:id="rId4" action="ppaction://hlinksldjump"/>
                </a:rPr>
                <a:t>20</a:t>
              </a:r>
              <a:endPara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857224" y="3500438"/>
            <a:ext cx="2571768" cy="2230878"/>
            <a:chOff x="5786446" y="857232"/>
            <a:chExt cx="1785950" cy="1714512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5786446" y="857232"/>
              <a:ext cx="1785950" cy="1714512"/>
            </a:xfrm>
            <a:prstGeom prst="verticalScroll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C00000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6034495" y="1241551"/>
              <a:ext cx="1240243" cy="922497"/>
            </a:xfrm>
            <a:prstGeom prst="flowChartPredefined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72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  <a:hlinkClick r:id="rId5" action="ppaction://hlinksldjump"/>
                </a:rPr>
                <a:t>30</a:t>
              </a:r>
              <a:endPara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6500826" y="2357430"/>
            <a:ext cx="2428892" cy="2214577"/>
            <a:chOff x="7000892" y="4000504"/>
            <a:chExt cx="1785950" cy="1714512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7000892" y="4000504"/>
              <a:ext cx="1785950" cy="1714512"/>
            </a:xfrm>
            <a:prstGeom prst="verticalScroll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C00000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7348164" y="4429131"/>
              <a:ext cx="1152948" cy="993376"/>
            </a:xfrm>
            <a:prstGeom prst="flowChartPredefined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72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  <a:hlinkClick r:id="rId6" action="ppaction://hlinksldjump"/>
                </a:rPr>
                <a:t>50</a:t>
              </a:r>
              <a:endPara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3428992" y="3571876"/>
            <a:ext cx="2500330" cy="2143141"/>
            <a:chOff x="1643042" y="3857628"/>
            <a:chExt cx="1785950" cy="1714512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1643042" y="3857628"/>
              <a:ext cx="1785950" cy="1714512"/>
            </a:xfrm>
            <a:prstGeom prst="verticalScroll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C0000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1932656" y="4241948"/>
              <a:ext cx="1187416" cy="851536"/>
            </a:xfrm>
            <a:prstGeom prst="flowChartPredefined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66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  <a:hlinkClick r:id="rId7" action="ppaction://hlinksldjump"/>
                </a:rPr>
                <a:t>40</a:t>
              </a:r>
              <a:endParaRPr lang="ru-RU" sz="66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sp>
        <p:nvSpPr>
          <p:cNvPr id="27" name="Стрелка вправо 26">
            <a:hlinkClick r:id="rId8" action="ppaction://hlinksldjump"/>
          </p:cNvPr>
          <p:cNvSpPr/>
          <p:nvPr/>
        </p:nvSpPr>
        <p:spPr>
          <a:xfrm rot="16200000">
            <a:off x="-96295" y="5454121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714612" y="428604"/>
            <a:ext cx="4985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5000"/>
                </a:solidFill>
                <a:latin typeface="Roboto Condensed" pitchFamily="2" charset="0"/>
                <a:ea typeface="Roboto Condensed" pitchFamily="2" charset="0"/>
              </a:rPr>
              <a:t>Юные защитники страны</a:t>
            </a:r>
            <a:endParaRPr lang="ru-RU" sz="3600" dirty="0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43702" y="4500570"/>
            <a:ext cx="2142826" cy="2147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20595111">
            <a:off x="-241089" y="119620"/>
            <a:ext cx="3071834" cy="1754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26" name="Группа 25"/>
          <p:cNvGrpSpPr/>
          <p:nvPr/>
        </p:nvGrpSpPr>
        <p:grpSpPr>
          <a:xfrm>
            <a:off x="1357290" y="1571612"/>
            <a:ext cx="2428892" cy="2011750"/>
            <a:chOff x="714348" y="1571611"/>
            <a:chExt cx="1785950" cy="1714512"/>
          </a:xfrm>
        </p:grpSpPr>
        <p:sp>
          <p:nvSpPr>
            <p:cNvPr id="8" name="Прямоугольник 7">
              <a:hlinkClick r:id="rId3" action="ppaction://hlinksldjump"/>
            </p:cNvPr>
            <p:cNvSpPr/>
            <p:nvPr/>
          </p:nvSpPr>
          <p:spPr>
            <a:xfrm>
              <a:off x="714348" y="1571611"/>
              <a:ext cx="1785950" cy="1714512"/>
            </a:xfrm>
            <a:prstGeom prst="verticalScroll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C00000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029516" y="1936909"/>
              <a:ext cx="1185030" cy="1022979"/>
            </a:xfrm>
            <a:prstGeom prst="flowChartPredefined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72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  <a:hlinkClick r:id="rId3" action="ppaction://hlinksldjump"/>
                </a:rPr>
                <a:t>10</a:t>
              </a:r>
              <a:endPara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3714744" y="1071546"/>
            <a:ext cx="2357454" cy="1968469"/>
            <a:chOff x="8786841" y="1800214"/>
            <a:chExt cx="1785950" cy="1714512"/>
          </a:xfrm>
        </p:grpSpPr>
        <p:sp>
          <p:nvSpPr>
            <p:cNvPr id="14" name="Прямоугольник 13">
              <a:hlinkClick r:id="rId4" action="ppaction://hlinksldjump"/>
            </p:cNvPr>
            <p:cNvSpPr/>
            <p:nvPr/>
          </p:nvSpPr>
          <p:spPr>
            <a:xfrm>
              <a:off x="8786841" y="1800214"/>
              <a:ext cx="1785950" cy="1714512"/>
            </a:xfrm>
            <a:prstGeom prst="verticalScroll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C00000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9072594" y="2257417"/>
              <a:ext cx="1175479" cy="1045472"/>
            </a:xfrm>
            <a:prstGeom prst="flowChartPredefined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72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  <a:hlinkClick r:id="rId4" action="ppaction://hlinksldjump"/>
                </a:rPr>
                <a:t>20</a:t>
              </a:r>
              <a:endPara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6215074" y="1214422"/>
            <a:ext cx="2428892" cy="2056619"/>
            <a:chOff x="6286512" y="1571612"/>
            <a:chExt cx="1785950" cy="1714512"/>
          </a:xfrm>
        </p:grpSpPr>
        <p:sp>
          <p:nvSpPr>
            <p:cNvPr id="15" name="Прямоугольник 14">
              <a:hlinkClick r:id="rId5" action="ppaction://hlinksldjump"/>
            </p:cNvPr>
            <p:cNvSpPr/>
            <p:nvPr/>
          </p:nvSpPr>
          <p:spPr>
            <a:xfrm>
              <a:off x="6286512" y="1571612"/>
              <a:ext cx="1785950" cy="1714512"/>
            </a:xfrm>
            <a:prstGeom prst="verticalScroll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C00000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6601680" y="1988495"/>
              <a:ext cx="1185030" cy="1000661"/>
            </a:xfrm>
            <a:prstGeom prst="flowChartPredefined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72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  <a:hlinkClick r:id="rId5" action="ppaction://hlinksldjump"/>
                </a:rPr>
                <a:t>30</a:t>
              </a:r>
              <a:endPara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4572000" y="3786190"/>
            <a:ext cx="2500330" cy="2005909"/>
            <a:chOff x="4857752" y="3857628"/>
            <a:chExt cx="1785950" cy="1714512"/>
          </a:xfrm>
        </p:grpSpPr>
        <p:sp>
          <p:nvSpPr>
            <p:cNvPr id="17" name="Прямоугольник 16">
              <a:hlinkClick r:id="rId6" action="ppaction://hlinksldjump"/>
            </p:cNvPr>
            <p:cNvSpPr/>
            <p:nvPr/>
          </p:nvSpPr>
          <p:spPr>
            <a:xfrm>
              <a:off x="4857752" y="3857628"/>
              <a:ext cx="1785950" cy="1714512"/>
            </a:xfrm>
            <a:prstGeom prst="verticalScroll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C00000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112888" y="4223990"/>
              <a:ext cx="1285884" cy="1025958"/>
            </a:xfrm>
            <a:prstGeom prst="flowChartPredefined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72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  <a:hlinkClick r:id="rId6" action="ppaction://hlinksldjump"/>
                </a:rPr>
                <a:t>50</a:t>
              </a:r>
              <a:endPara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1571604" y="3786190"/>
            <a:ext cx="2571768" cy="2071702"/>
            <a:chOff x="2071670" y="3857628"/>
            <a:chExt cx="1785950" cy="1714512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2071670" y="3857628"/>
              <a:ext cx="1785950" cy="1714512"/>
            </a:xfrm>
            <a:prstGeom prst="verticalScroll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C0000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369328" y="4271476"/>
              <a:ext cx="1202541" cy="993376"/>
            </a:xfrm>
            <a:prstGeom prst="flowChartPredefined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72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  <a:hlinkClick r:id="rId7" action="ppaction://hlinksldjump"/>
                </a:rPr>
                <a:t>40</a:t>
              </a:r>
              <a:endPara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sp>
        <p:nvSpPr>
          <p:cNvPr id="27" name="Стрелка вправо 26">
            <a:hlinkClick r:id="rId8" action="ppaction://hlinksldjump"/>
          </p:cNvPr>
          <p:cNvSpPr/>
          <p:nvPr/>
        </p:nvSpPr>
        <p:spPr>
          <a:xfrm rot="16200000">
            <a:off x="403739" y="5668435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2285984" y="214290"/>
            <a:ext cx="65004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5000"/>
                </a:solidFill>
                <a:latin typeface="Roboto Condensed" pitchFamily="2" charset="0"/>
                <a:ea typeface="Roboto Condensed" pitchFamily="2" charset="0"/>
              </a:rPr>
              <a:t>За край родной в священный бой</a:t>
            </a:r>
            <a:endParaRPr lang="ru-RU" sz="3600" b="1" dirty="0">
              <a:solidFill>
                <a:srgbClr val="005000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72329" y="4572009"/>
            <a:ext cx="1928103" cy="1932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20595111">
            <a:off x="-169652" y="191059"/>
            <a:ext cx="3071834" cy="1754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24" name="Группа 23"/>
          <p:cNvGrpSpPr/>
          <p:nvPr/>
        </p:nvGrpSpPr>
        <p:grpSpPr>
          <a:xfrm>
            <a:off x="285720" y="2285992"/>
            <a:ext cx="2643206" cy="2286016"/>
            <a:chOff x="642910" y="2071678"/>
            <a:chExt cx="1785950" cy="1714512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642910" y="2071678"/>
              <a:ext cx="1785950" cy="1714512"/>
            </a:xfrm>
            <a:prstGeom prst="verticalScroll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C00000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949074" y="2481619"/>
              <a:ext cx="1173624" cy="983997"/>
            </a:xfrm>
            <a:prstGeom prst="flowChartPredefined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72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  <a:hlinkClick r:id="rId3" action="ppaction://hlinksldjump"/>
                </a:rPr>
                <a:t>10</a:t>
              </a:r>
              <a:endPara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2714612" y="1071546"/>
            <a:ext cx="2571768" cy="2269626"/>
            <a:chOff x="3428992" y="2071678"/>
            <a:chExt cx="1785950" cy="1714512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3428992" y="2071678"/>
              <a:ext cx="1785950" cy="1714512"/>
            </a:xfrm>
            <a:prstGeom prst="verticalScroll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C00000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744160" y="2417223"/>
              <a:ext cx="1185030" cy="967664"/>
            </a:xfrm>
            <a:prstGeom prst="flowChartPredefined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72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  <a:hlinkClick r:id="rId4" action="ppaction://hlinksldjump"/>
                </a:rPr>
                <a:t>20</a:t>
              </a:r>
              <a:endPara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929322" y="857232"/>
            <a:ext cx="2500330" cy="2132802"/>
            <a:chOff x="6286512" y="2000240"/>
            <a:chExt cx="1785950" cy="1714512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6286512" y="2000240"/>
              <a:ext cx="1785950" cy="1714512"/>
            </a:xfrm>
            <a:prstGeom prst="verticalScroll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C00000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6592675" y="2344804"/>
              <a:ext cx="1143008" cy="964918"/>
            </a:xfrm>
            <a:prstGeom prst="flowChartPredefined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72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  <a:hlinkClick r:id="rId5" action="ppaction://hlinksldjump"/>
                </a:rPr>
                <a:t>30</a:t>
              </a:r>
              <a:endPara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5072066" y="3214686"/>
            <a:ext cx="2500330" cy="2149723"/>
            <a:chOff x="4929190" y="4286256"/>
            <a:chExt cx="1785950" cy="1714512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4929190" y="4286256"/>
              <a:ext cx="1785950" cy="1714512"/>
            </a:xfrm>
            <a:prstGeom prst="verticalScroll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C00000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235353" y="4685102"/>
              <a:ext cx="1163419" cy="957323"/>
            </a:xfrm>
            <a:prstGeom prst="flowChartPredefined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72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  <a:hlinkClick r:id="rId6" action="ppaction://hlinksldjump"/>
                </a:rPr>
                <a:t>50</a:t>
              </a:r>
              <a:endPara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2428860" y="3786190"/>
            <a:ext cx="2643206" cy="2197055"/>
            <a:chOff x="2143108" y="4286256"/>
            <a:chExt cx="1785950" cy="1714512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2143108" y="4286256"/>
              <a:ext cx="1785950" cy="1714512"/>
            </a:xfrm>
            <a:prstGeom prst="verticalScroll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C0000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405748" y="4644009"/>
              <a:ext cx="1203940" cy="1001850"/>
            </a:xfrm>
            <a:prstGeom prst="flowChartPredefined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72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  <a:hlinkClick r:id="rId7" action="ppaction://hlinksldjump"/>
                </a:rPr>
                <a:t>40</a:t>
              </a:r>
              <a:endPara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</p:grpSp>
      <p:sp>
        <p:nvSpPr>
          <p:cNvPr id="22" name="Стрелка вправо 21">
            <a:hlinkClick r:id="rId8" action="ppaction://hlinksldjump"/>
          </p:cNvPr>
          <p:cNvSpPr/>
          <p:nvPr/>
        </p:nvSpPr>
        <p:spPr>
          <a:xfrm rot="16200000">
            <a:off x="117987" y="4954055"/>
            <a:ext cx="978408" cy="785818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3643306" y="214290"/>
            <a:ext cx="48365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5000"/>
                </a:solidFill>
                <a:latin typeface="Roboto Condensed" pitchFamily="2" charset="0"/>
                <a:ea typeface="Roboto Condensed" pitchFamily="2" charset="0"/>
              </a:rPr>
              <a:t>И она ответила ПОБЕДА!</a:t>
            </a:r>
            <a:endParaRPr lang="ru-RU" sz="3600" b="1" dirty="0">
              <a:solidFill>
                <a:srgbClr val="005000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00892" y="4643446"/>
            <a:ext cx="1924915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20595111">
            <a:off x="-169652" y="191059"/>
            <a:ext cx="3071834" cy="1754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Блок-схема: несколько документов 2">
            <a:hlinkClick r:id="rId3" action="ppaction://hlinksldjump"/>
          </p:cNvPr>
          <p:cNvSpPr/>
          <p:nvPr/>
        </p:nvSpPr>
        <p:spPr>
          <a:xfrm>
            <a:off x="7429520" y="285728"/>
            <a:ext cx="1428760" cy="1271052"/>
          </a:xfrm>
          <a:prstGeom prst="flowChartMulti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 rot="16200000">
            <a:off x="428596" y="5786454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4143380"/>
            <a:ext cx="3000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14290"/>
            <a:ext cx="1924915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2214546" y="857232"/>
            <a:ext cx="2664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857488" y="3643314"/>
            <a:ext cx="34772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2"/>
                </a:solidFill>
              </a:rPr>
              <a:t>22 июня 1941 г</a:t>
            </a:r>
            <a:endParaRPr lang="ru-RU" sz="4000" b="1" dirty="0">
              <a:solidFill>
                <a:schemeClr val="accent2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42976" y="2500306"/>
            <a:ext cx="74129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Когда  началось  вторжение  Германии  в СССР?</a:t>
            </a:r>
            <a:endParaRPr lang="ru-RU" sz="2800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595111">
            <a:off x="6554354" y="4758593"/>
            <a:ext cx="2655364" cy="1754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Блок-схема: несколько документов 2">
            <a:hlinkClick r:id="rId3" action="ppaction://hlinksldjump"/>
          </p:cNvPr>
          <p:cNvSpPr/>
          <p:nvPr/>
        </p:nvSpPr>
        <p:spPr>
          <a:xfrm>
            <a:off x="7429520" y="285728"/>
            <a:ext cx="1428760" cy="1271052"/>
          </a:xfrm>
          <a:prstGeom prst="flowChartMulti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20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68" y="1214422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 </a:t>
            </a:r>
            <a:endParaRPr lang="ru-RU" sz="2400" b="1" i="1" dirty="0">
              <a:solidFill>
                <a:schemeClr val="tx2"/>
              </a:solidFill>
            </a:endParaRPr>
          </a:p>
        </p:txBody>
      </p:sp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 rot="16200000">
            <a:off x="428596" y="5786454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14290"/>
            <a:ext cx="1924915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Рисунок 8" descr="https://upload.wikimedia.org/wikipedia/ru/thumb/f/f7/Ussr0437.jpg/220px-Ussr0437.jpg">
            <a:hlinkClick r:id="rId6"/>
          </p:cNvPr>
          <p:cNvPicPr/>
          <p:nvPr/>
        </p:nvPicPr>
        <p:blipFill>
          <a:blip r:embed="rId7"/>
          <a:srcRect t="19436"/>
          <a:stretch>
            <a:fillRect/>
          </a:stretch>
        </p:blipFill>
        <p:spPr bwMode="auto">
          <a:xfrm>
            <a:off x="5715008" y="2500306"/>
            <a:ext cx="3000396" cy="366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upload.wikimedia.org/wikipedia/ru/thumb/f/f7/Ussr0437.jpg/220px-Ussr0437.jpg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72132" y="2143116"/>
            <a:ext cx="321471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071670" y="571480"/>
            <a:ext cx="509652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  Какой призыв был написан на </a:t>
            </a:r>
          </a:p>
          <a:p>
            <a:pPr algn="ctr"/>
            <a:r>
              <a:rPr lang="ru-RU" sz="2800" dirty="0" smtClean="0"/>
              <a:t>плакате  первых  дней </a:t>
            </a:r>
          </a:p>
          <a:p>
            <a:r>
              <a:rPr lang="ru-RU" sz="2800" dirty="0" smtClean="0"/>
              <a:t>Великой Отечественной войны?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71472" y="3071810"/>
            <a:ext cx="4918719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А) ВПЕРЕД, СЫНЫ ОТЕЧЕСТВА!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Б) РОДИНА – МАТЬ ЗОВЕТ!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В) БЕЙ ВРАГА!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Г) НИ ШАГУ НАЗАД!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    </a:t>
            </a:r>
          </a:p>
          <a:p>
            <a:endParaRPr lang="ru-RU" sz="3200" b="1" dirty="0" smtClean="0">
              <a:solidFill>
                <a:schemeClr val="tx2"/>
              </a:solidFill>
            </a:endParaRPr>
          </a:p>
          <a:p>
            <a:endParaRPr lang="ru-RU" sz="32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D:\фото\фон\126 фоны для презентаций\69219478.jpg"/>
          <p:cNvPicPr>
            <a:picLocks noChangeAspect="1" noChangeArrowheads="1"/>
          </p:cNvPicPr>
          <p:nvPr/>
        </p:nvPicPr>
        <p:blipFill>
          <a:blip r:embed="rId2"/>
          <a:srcRect l="2290" t="3125" r="2289" b="31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Блок-схема: несколько документов 2">
            <a:hlinkClick r:id="rId3" action="ppaction://hlinksldjump"/>
          </p:cNvPr>
          <p:cNvSpPr/>
          <p:nvPr/>
        </p:nvSpPr>
        <p:spPr>
          <a:xfrm>
            <a:off x="7429520" y="285728"/>
            <a:ext cx="1428760" cy="1271052"/>
          </a:xfrm>
          <a:prstGeom prst="flowChartMultidocumen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30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трелка вправо 5">
            <a:hlinkClick r:id="rId4" action="ppaction://hlinksldjump"/>
          </p:cNvPr>
          <p:cNvSpPr/>
          <p:nvPr/>
        </p:nvSpPr>
        <p:spPr>
          <a:xfrm rot="16200000">
            <a:off x="260863" y="5596997"/>
            <a:ext cx="978408" cy="785818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14290"/>
            <a:ext cx="1924915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714348" y="428604"/>
            <a:ext cx="807249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 Оборона  этого  города  стала одной</a:t>
            </a:r>
          </a:p>
          <a:p>
            <a:r>
              <a:rPr lang="ru-RU" sz="2800" dirty="0" smtClean="0"/>
              <a:t>               из самых героических и трагических       </a:t>
            </a:r>
          </a:p>
          <a:p>
            <a:r>
              <a:rPr lang="ru-RU" sz="2800" dirty="0" smtClean="0"/>
              <a:t>               страниц военной поры. Гитлер считал, </a:t>
            </a:r>
          </a:p>
          <a:p>
            <a:r>
              <a:rPr lang="ru-RU" sz="2800" dirty="0" smtClean="0"/>
              <a:t>               что для СССР с падением этого города «может наступить полная катастрофа». Выдержать оборону города защитники смогли благодаря мужеству  и  Дороге жизни.  О каком городе идет речь?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2857488" y="3929066"/>
            <a:ext cx="261533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А) ЛЕНИНГРАД 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Б) МОСКВА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В) СТАЛИНГРАД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Г) ОРЕЛ 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5400" b="1" dirty="0" smtClean="0"/>
        </a:defPPr>
      </a:lstStyle>
      <a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1958</TotalTime>
  <Words>920</Words>
  <Application>Microsoft Office PowerPoint</Application>
  <PresentationFormat>Экран (4:3)</PresentationFormat>
  <Paragraphs>231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Домик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Светлана Леонидовна</cp:lastModifiedBy>
  <cp:revision>118</cp:revision>
  <dcterms:created xsi:type="dcterms:W3CDTF">2010-01-25T20:16:04Z</dcterms:created>
  <dcterms:modified xsi:type="dcterms:W3CDTF">2015-07-08T10:23:03Z</dcterms:modified>
</cp:coreProperties>
</file>