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7" r:id="rId2"/>
    <p:sldId id="272" r:id="rId3"/>
    <p:sldId id="268" r:id="rId4"/>
    <p:sldId id="270" r:id="rId5"/>
    <p:sldId id="259" r:id="rId6"/>
    <p:sldId id="258" r:id="rId7"/>
    <p:sldId id="260" r:id="rId8"/>
    <p:sldId id="262" r:id="rId9"/>
    <p:sldId id="282" r:id="rId10"/>
    <p:sldId id="263" r:id="rId11"/>
    <p:sldId id="264" r:id="rId12"/>
    <p:sldId id="265" r:id="rId13"/>
    <p:sldId id="274" r:id="rId14"/>
    <p:sldId id="275" r:id="rId15"/>
    <p:sldId id="276" r:id="rId16"/>
    <p:sldId id="273" r:id="rId17"/>
    <p:sldId id="277" r:id="rId18"/>
    <p:sldId id="280" r:id="rId19"/>
    <p:sldId id="279" r:id="rId20"/>
    <p:sldId id="278" r:id="rId21"/>
    <p:sldId id="285" r:id="rId22"/>
    <p:sldId id="29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A823"/>
    <a:srgbClr val="C9A337"/>
    <a:srgbClr val="CC00CC"/>
    <a:srgbClr val="006600"/>
    <a:srgbClr val="FFFF00"/>
    <a:srgbClr val="00CCFF"/>
    <a:srgbClr val="FF33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1961"/>
                  <a:invGamma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5800" y="2438400"/>
            <a:ext cx="84566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Click to edit Master title style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Click to edit Master subtitle style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A08EB0-D4FE-461E-9BA1-66B9AE59945A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5052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0110E-77AB-4BBD-AD97-77DA6609577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57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1D67E-EEFC-4DD3-B027-A103E3C7FC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32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E30EE9-3A5B-46FE-8B9D-5026B39AC9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794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A693BBF-B20C-4BCC-A005-18D9E447AF0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480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D09F97E-B115-4547-9BD5-75359B860AD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121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169979-184C-44A9-8EFD-9EC3DAE8D1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33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3E6F0-20D4-46B9-BB59-B2B4E9B98D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3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68AA01-3516-48D4-992E-BF42E21D164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20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4FE0C-BC01-4BEB-A58E-69F29B43E8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2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C922A-5803-484D-9046-08A1E64A328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712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B3435-F0AC-4591-9618-B997D3473B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63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87785-E4F7-4B88-B408-AC0BD14E285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628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48AC5-C596-4D4C-A83C-D164F312DEC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46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B55576-A37D-4D50-83F5-DB8BD41BF0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53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81000" y="0"/>
            <a:ext cx="1447800" cy="6856413"/>
          </a:xfrm>
          <a:prstGeom prst="rect">
            <a:avLst/>
          </a:prstGeom>
          <a:gradFill rotWithShape="0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61961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752600"/>
            <a:ext cx="4724400" cy="1524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85800" y="6629400"/>
            <a:ext cx="3505200" cy="227013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762000" y="762000"/>
            <a:ext cx="8380413" cy="762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1529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z="240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327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endParaRPr lang="ru-RU"/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endParaRPr lang="ru-RU"/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0E4F87B6-FB82-4160-BA54-ABFC5FB43458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09600"/>
            <a:ext cx="7990656" cy="137924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hlink"/>
                </a:solidFill>
              </a:rPr>
              <a:t>Презентация на тему:</a:t>
            </a:r>
            <a:br>
              <a:rPr lang="ru-RU" sz="4000" b="1" dirty="0" smtClean="0">
                <a:solidFill>
                  <a:schemeClr val="hlink"/>
                </a:solidFill>
              </a:rPr>
            </a:br>
            <a:r>
              <a:rPr lang="ru-RU" sz="4000" b="1" dirty="0" smtClean="0">
                <a:solidFill>
                  <a:schemeClr val="hlink"/>
                </a:solidFill>
              </a:rPr>
              <a:t>«Космическое пространство»</a:t>
            </a:r>
            <a:endParaRPr lang="ru-RU" sz="4000" b="1" dirty="0">
              <a:solidFill>
                <a:schemeClr val="hlink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2780928"/>
            <a:ext cx="4680273" cy="18002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Подготовила:</a:t>
            </a:r>
            <a:endParaRPr lang="ru-RU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/>
              <a:t>в</a:t>
            </a:r>
            <a:r>
              <a:rPr lang="ru-RU" sz="2000" dirty="0" smtClean="0"/>
              <a:t>оспитатель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МБДОУ «Детский сад № 8 комбинированного вида» </a:t>
            </a:r>
            <a:endParaRPr lang="en-US" sz="2000" dirty="0" smtClean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г. Канаш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/>
              <a:t>Лепешкина Л.В.</a:t>
            </a:r>
            <a:endParaRPr lang="ru-RU" sz="2000" dirty="0"/>
          </a:p>
        </p:txBody>
      </p:sp>
      <p:pic>
        <p:nvPicPr>
          <p:cNvPr id="3079" name="Picture 7" descr="00006065_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0032" y="2204864"/>
            <a:ext cx="3672408" cy="36724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475" y="188913"/>
            <a:ext cx="2373313" cy="936625"/>
          </a:xfrm>
        </p:spPr>
        <p:txBody>
          <a:bodyPr/>
          <a:lstStyle/>
          <a:p>
            <a:r>
              <a:rPr lang="ru-RU">
                <a:solidFill>
                  <a:srgbClr val="66FFFF"/>
                </a:solidFill>
              </a:rPr>
              <a:t>Юпитер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5888"/>
            <a:ext cx="3312170" cy="266504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0" dirty="0" smtClean="0"/>
              <a:t>Юпитер – царь планет.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0" dirty="0" smtClean="0"/>
              <a:t>В </a:t>
            </a:r>
            <a:r>
              <a:rPr lang="ru-RU" sz="1800" b="0" dirty="0"/>
              <a:t>тельняшке </a:t>
            </a:r>
            <a:r>
              <a:rPr lang="ru-RU" sz="1800" b="0" dirty="0" smtClean="0"/>
              <a:t>облаков</a:t>
            </a:r>
            <a:endParaRPr lang="ru-RU" sz="1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0" dirty="0" smtClean="0"/>
              <a:t>Вращаться </a:t>
            </a:r>
            <a:r>
              <a:rPr lang="ru-RU" sz="1800" b="0" dirty="0"/>
              <a:t>не спешит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0" dirty="0" smtClean="0"/>
              <a:t>Уж </a:t>
            </a:r>
            <a:r>
              <a:rPr lang="ru-RU" sz="1800" b="0" dirty="0"/>
              <a:t>нрав его </a:t>
            </a:r>
            <a:r>
              <a:rPr lang="ru-RU" sz="1800" b="0" dirty="0" smtClean="0"/>
              <a:t>таков!</a:t>
            </a:r>
            <a:endParaRPr lang="ru-RU" sz="1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0" dirty="0" smtClean="0"/>
              <a:t>Двенадцать </a:t>
            </a:r>
            <a:r>
              <a:rPr lang="ru-RU" sz="1800" b="0" dirty="0"/>
              <a:t>на </a:t>
            </a:r>
            <a:r>
              <a:rPr lang="ru-RU" sz="1800" b="0" dirty="0" smtClean="0"/>
              <a:t>Земле,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0" dirty="0" smtClean="0"/>
              <a:t>А </a:t>
            </a:r>
            <a:r>
              <a:rPr lang="ru-RU" sz="1800" b="0" dirty="0"/>
              <a:t>здесь лишь </a:t>
            </a:r>
            <a:r>
              <a:rPr lang="ru-RU" sz="1800" b="0" dirty="0" smtClean="0"/>
              <a:t>год пройдет!</a:t>
            </a:r>
            <a:endParaRPr lang="ru-RU" sz="1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0" dirty="0" smtClean="0"/>
              <a:t>Уж </a:t>
            </a:r>
            <a:r>
              <a:rPr lang="ru-RU" sz="1800" b="0" dirty="0"/>
              <a:t>очень он </a:t>
            </a:r>
            <a:r>
              <a:rPr lang="ru-RU" sz="1800" b="0" dirty="0" smtClean="0"/>
              <a:t>тяжел</a:t>
            </a:r>
            <a:endParaRPr lang="ru-RU" sz="1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0" dirty="0" smtClean="0"/>
              <a:t>И </a:t>
            </a:r>
            <a:r>
              <a:rPr lang="ru-RU" sz="1800" b="0" dirty="0"/>
              <a:t>медленно плывет.</a:t>
            </a:r>
            <a:r>
              <a:rPr lang="ru-RU" sz="4000" dirty="0"/>
              <a:t> </a:t>
            </a:r>
          </a:p>
        </p:txBody>
      </p:sp>
      <p:pic>
        <p:nvPicPr>
          <p:cNvPr id="48132" name="Picture 4" descr="Лучик света - энциклопедия для детей: космос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333375"/>
            <a:ext cx="3097212" cy="2478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6" descr="Лучик света - энциклопедия для детей: космос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400" y="3806863"/>
            <a:ext cx="3240608" cy="25930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4572000" y="4076700"/>
            <a:ext cx="424847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/>
              <a:t>каждой планеты есть что-то своё,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Что </a:t>
            </a:r>
            <a:r>
              <a:rPr lang="ru-RU" dirty="0"/>
              <a:t>ярче всего отличает её.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Сатурн непременно узнаешь в лицо -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Его </a:t>
            </a:r>
            <a:r>
              <a:rPr lang="ru-RU" dirty="0"/>
              <a:t>окружает большое кольцо.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Оно не сплошное, из разных полос.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Учёные </a:t>
            </a:r>
            <a:r>
              <a:rPr lang="ru-RU" dirty="0"/>
              <a:t>вот как решили вопрос: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Когда-то давно там замёрзла вода,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И </a:t>
            </a:r>
            <a:r>
              <a:rPr lang="ru-RU" dirty="0"/>
              <a:t>кольца Сатурна из снега и льда. 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1907704" y="2996952"/>
            <a:ext cx="20526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0" lang="ru-RU" sz="44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Сатурн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>
          <a:xfrm>
            <a:off x="4787900" y="0"/>
            <a:ext cx="3959225" cy="3141663"/>
          </a:xfrm>
        </p:spPr>
        <p:txBody>
          <a:bodyPr/>
          <a:lstStyle/>
          <a:p>
            <a:r>
              <a:rPr lang="ru-RU" sz="1800">
                <a:solidFill>
                  <a:schemeClr val="tx1"/>
                </a:solidFill>
                <a:effectLst/>
              </a:rPr>
              <a:t>Уран – лежебока и встать ему лень.</a:t>
            </a:r>
            <a:br>
              <a:rPr lang="ru-RU" sz="1800">
                <a:solidFill>
                  <a:schemeClr val="tx1"/>
                </a:solidFill>
                <a:effectLst/>
              </a:rPr>
            </a:br>
            <a:r>
              <a:rPr lang="ru-RU" sz="1800">
                <a:solidFill>
                  <a:schemeClr val="tx1"/>
                </a:solidFill>
                <a:effectLst/>
              </a:rPr>
              <a:t>Подняться планете не в мочь,</a:t>
            </a:r>
            <a:br>
              <a:rPr lang="ru-RU" sz="1800">
                <a:solidFill>
                  <a:schemeClr val="tx1"/>
                </a:solidFill>
                <a:effectLst/>
              </a:rPr>
            </a:br>
            <a:r>
              <a:rPr lang="ru-RU" sz="1800">
                <a:solidFill>
                  <a:schemeClr val="tx1"/>
                </a:solidFill>
                <a:effectLst/>
              </a:rPr>
              <a:t>Сорокалетие длится там день,</a:t>
            </a:r>
            <a:br>
              <a:rPr lang="ru-RU" sz="1800">
                <a:solidFill>
                  <a:schemeClr val="tx1"/>
                </a:solidFill>
                <a:effectLst/>
              </a:rPr>
            </a:br>
            <a:r>
              <a:rPr lang="ru-RU" sz="1800">
                <a:solidFill>
                  <a:schemeClr val="tx1"/>
                </a:solidFill>
                <a:effectLst/>
              </a:rPr>
              <a:t>Потом сорокалетие ночь.</a:t>
            </a:r>
          </a:p>
        </p:txBody>
      </p:sp>
      <p:pic>
        <p:nvPicPr>
          <p:cNvPr id="51204" name="Picture 4" descr="Лучик света - энциклопедия для детей: космо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404813"/>
            <a:ext cx="2879725" cy="2305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Лучик света - энциклопедия для детей: космо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860800"/>
            <a:ext cx="3435350" cy="2751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348038" y="188913"/>
            <a:ext cx="1470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Уран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80063" y="2781300"/>
            <a:ext cx="2044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Нептун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611188" y="3213100"/>
            <a:ext cx="337470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Нептун - огромный, ярко-синий,</a:t>
            </a:r>
            <a:br>
              <a:rPr lang="ru-RU" dirty="0"/>
            </a:br>
            <a:r>
              <a:rPr lang="ru-RU" dirty="0"/>
              <a:t>Наверное, самый красивый</a:t>
            </a:r>
            <a:br>
              <a:rPr lang="ru-RU" dirty="0"/>
            </a:br>
            <a:r>
              <a:rPr lang="ru-RU" dirty="0"/>
              <a:t>Из всех известных нам планет.</a:t>
            </a:r>
            <a:br>
              <a:rPr lang="ru-RU" dirty="0"/>
            </a:br>
            <a:r>
              <a:rPr lang="ru-RU" dirty="0" smtClean="0"/>
              <a:t>Там</a:t>
            </a:r>
            <a:r>
              <a:rPr lang="ru-RU" dirty="0"/>
              <a:t>, на неведомом просторе,</a:t>
            </a:r>
            <a:br>
              <a:rPr lang="ru-RU" dirty="0"/>
            </a:br>
            <a:r>
              <a:rPr lang="ru-RU" dirty="0"/>
              <a:t>Затягивают в бездну ветры</a:t>
            </a:r>
            <a:br>
              <a:rPr lang="ru-RU" dirty="0"/>
            </a:br>
            <a:r>
              <a:rPr lang="ru-RU" dirty="0"/>
              <a:t>Воронкой темно-фиолетовой,</a:t>
            </a:r>
            <a:br>
              <a:rPr lang="ru-RU" dirty="0"/>
            </a:br>
            <a:r>
              <a:rPr lang="ru-RU" dirty="0"/>
              <a:t>Что пенит вместо шумных вод</a:t>
            </a:r>
            <a:br>
              <a:rPr lang="ru-RU" dirty="0"/>
            </a:br>
            <a:r>
              <a:rPr lang="ru-RU" dirty="0"/>
              <a:t>Замёрзший жидкий водород.</a:t>
            </a:r>
            <a:br>
              <a:rPr lang="ru-RU" dirty="0"/>
            </a:br>
            <a:r>
              <a:rPr lang="ru-RU" dirty="0"/>
              <a:t>И освещает много лун</a:t>
            </a:r>
            <a:br>
              <a:rPr lang="ru-RU" dirty="0"/>
            </a:br>
            <a:r>
              <a:rPr lang="ru-RU" dirty="0"/>
              <a:t>В ночи лазоревый Нептун.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188640"/>
            <a:ext cx="2301875" cy="792162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Плутон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132856"/>
            <a:ext cx="5184775" cy="28082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     Уран, Нептун, Плутон.</a:t>
            </a:r>
            <a:br>
              <a:rPr lang="ru-RU" sz="1800" b="0" dirty="0"/>
            </a:br>
            <a:r>
              <a:rPr lang="ru-RU" sz="1800" b="0" dirty="0"/>
              <a:t>Здесь холодные миры.</a:t>
            </a:r>
            <a:br>
              <a:rPr lang="ru-RU" sz="1800" b="0" dirty="0"/>
            </a:br>
            <a:r>
              <a:rPr lang="ru-RU" sz="1800" b="0" dirty="0"/>
              <a:t>Света нет и нет жары.</a:t>
            </a:r>
            <a:br>
              <a:rPr lang="ru-RU" sz="1800" b="0" dirty="0"/>
            </a:br>
            <a:r>
              <a:rPr lang="ru-RU" sz="1800" b="0" dirty="0"/>
              <a:t>Вечная зима и ночь…</a:t>
            </a:r>
            <a:br>
              <a:rPr lang="ru-RU" sz="1800" b="0" dirty="0"/>
            </a:br>
            <a:r>
              <a:rPr lang="ru-RU" sz="1800" b="0" dirty="0"/>
              <a:t>Захотелось сразу прочь.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     Скован льдом Уран, Нептун,</a:t>
            </a:r>
            <a:br>
              <a:rPr lang="ru-RU" sz="1800" b="0" dirty="0"/>
            </a:br>
            <a:r>
              <a:rPr lang="ru-RU" sz="1800" b="0" dirty="0"/>
              <a:t>И на Плутоне </a:t>
            </a:r>
            <a:r>
              <a:rPr lang="ru-RU" sz="1800" b="0" dirty="0" err="1"/>
              <a:t>колотун</a:t>
            </a:r>
            <a:r>
              <a:rPr lang="ru-RU" sz="1800" b="0" dirty="0"/>
              <a:t>!</a:t>
            </a:r>
            <a:br>
              <a:rPr lang="ru-RU" sz="1800" b="0" dirty="0"/>
            </a:br>
            <a:r>
              <a:rPr lang="ru-RU" sz="1800" b="0" dirty="0"/>
              <a:t>Без атмосферы, по всему,</a:t>
            </a:r>
            <a:br>
              <a:rPr lang="ru-RU" sz="1800" b="0" dirty="0"/>
            </a:br>
            <a:r>
              <a:rPr lang="ru-RU" sz="1800" b="0" dirty="0"/>
              <a:t>Жить невозможно никому!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     Планеты прекрасны, но жизни там нет.</a:t>
            </a:r>
            <a:br>
              <a:rPr lang="ru-RU" sz="1800" b="0" dirty="0"/>
            </a:br>
            <a:r>
              <a:rPr lang="ru-RU" sz="1800" b="0" dirty="0"/>
              <a:t>А что же там дальше? Царство комет!</a:t>
            </a:r>
          </a:p>
        </p:txBody>
      </p:sp>
      <p:pic>
        <p:nvPicPr>
          <p:cNvPr id="54276" name="Picture 4" descr="Лучик света - энциклопедия для детей: космос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1052736"/>
            <a:ext cx="3097213" cy="2479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>
          <a:xfrm>
            <a:off x="3779912" y="188640"/>
            <a:ext cx="21590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Комета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28800"/>
            <a:ext cx="4824413" cy="374369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0" dirty="0"/>
              <a:t>Древние люди боялись комету.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dirty="0"/>
              <a:t>Хвостатой звездою прозвали за это.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dirty="0"/>
              <a:t>Ей приписали большие грехи: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dirty="0"/>
              <a:t>Болезни и </a:t>
            </a:r>
            <a:r>
              <a:rPr lang="ru-RU" sz="1800" b="0" dirty="0" smtClean="0"/>
              <a:t>войны!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dirty="0" smtClean="0"/>
              <a:t>Хвост </a:t>
            </a:r>
            <a:r>
              <a:rPr lang="ru-RU" sz="1800" b="0" dirty="0"/>
              <a:t>у кометы огромной длины,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dirty="0"/>
              <a:t>Может достать от Земли до Луны.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dirty="0"/>
              <a:t>Мы все признаемся без всяких затей —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dirty="0"/>
              <a:t>В нашей Системе нет больше людей!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dirty="0"/>
              <a:t>Люди бывают только земляне,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dirty="0"/>
              <a:t>А где же живут инопланетяне?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dirty="0"/>
              <a:t>И если на небо поднимешь ты взор,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dirty="0"/>
              <a:t>Прекрасных созвездий увидишь узор.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dirty="0"/>
              <a:t>И звездочек этих на небе не счесть.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0" dirty="0"/>
              <a:t>Так, может быть, жизнь на какой-нибудь есть?</a:t>
            </a:r>
            <a:r>
              <a:rPr lang="ru-RU" sz="1800" dirty="0"/>
              <a:t> </a:t>
            </a:r>
          </a:p>
        </p:txBody>
      </p:sp>
      <p:pic>
        <p:nvPicPr>
          <p:cNvPr id="69636" name="Picture 4" descr="60422196_nnnnn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2420938"/>
            <a:ext cx="3810000" cy="326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>
                <a:solidFill>
                  <a:schemeClr val="tx1"/>
                </a:solidFill>
              </a:rPr>
              <a:t>Снег январский на дороге,</a:t>
            </a:r>
            <a:br>
              <a:rPr lang="ru-RU" sz="1800">
                <a:solidFill>
                  <a:schemeClr val="tx1"/>
                </a:solidFill>
              </a:rPr>
            </a:br>
            <a:r>
              <a:rPr lang="ru-RU" sz="1800">
                <a:solidFill>
                  <a:schemeClr val="tx1"/>
                </a:solidFill>
              </a:rPr>
              <a:t>Солнце светит в Козероге.</a:t>
            </a:r>
            <a:r>
              <a:rPr lang="ru-RU"/>
              <a:t> </a:t>
            </a:r>
          </a:p>
        </p:txBody>
      </p:sp>
      <p:pic>
        <p:nvPicPr>
          <p:cNvPr id="71684" name="Picture 4" descr="48412441_kozerog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0"/>
            <a:ext cx="4427537" cy="3470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5292725" y="4437063"/>
            <a:ext cx="291817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В феврале день подлиннее,</a:t>
            </a:r>
            <a:br>
              <a:rPr lang="ru-RU" dirty="0"/>
            </a:br>
            <a:endParaRPr lang="ru-RU" dirty="0"/>
          </a:p>
          <a:p>
            <a:r>
              <a:rPr lang="ru-RU" dirty="0"/>
              <a:t>Солнце светит </a:t>
            </a:r>
            <a:r>
              <a:rPr lang="ru-RU" dirty="0" smtClean="0"/>
              <a:t>в Водолее. </a:t>
            </a:r>
            <a:endParaRPr lang="ru-RU" dirty="0"/>
          </a:p>
        </p:txBody>
      </p:sp>
      <p:pic>
        <p:nvPicPr>
          <p:cNvPr id="71688" name="Picture 8" descr="0909d619116f891a41d3b76dd6db5af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271838"/>
            <a:ext cx="4464050" cy="3348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0" name="Rectangle 8"/>
          <p:cNvSpPr>
            <a:spLocks noGrp="1" noChangeArrowheads="1"/>
          </p:cNvSpPr>
          <p:nvPr>
            <p:ph type="title"/>
          </p:nvPr>
        </p:nvSpPr>
        <p:spPr>
          <a:xfrm>
            <a:off x="4859338" y="609600"/>
            <a:ext cx="3598862" cy="1143000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В марте много снежных глыб,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Солнце где-то </a:t>
            </a:r>
            <a:r>
              <a:rPr lang="ru-RU" sz="1800" dirty="0" smtClean="0">
                <a:solidFill>
                  <a:schemeClr val="tx1"/>
                </a:solidFill>
              </a:rPr>
              <a:t>среди Рыб.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74756" name="Picture 4" descr="103744639_3990814_15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5888"/>
            <a:ext cx="4103688" cy="3584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11" descr="oven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505200"/>
            <a:ext cx="4392613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879475" y="4816475"/>
            <a:ext cx="26715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А в апреле </a:t>
            </a:r>
            <a:r>
              <a:rPr lang="ru-RU" dirty="0" smtClean="0"/>
              <a:t>из 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Солнце греет уж сполна.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6" name="Rectangle 8"/>
          <p:cNvSpPr>
            <a:spLocks noGrp="1" noChangeArrowheads="1"/>
          </p:cNvSpPr>
          <p:nvPr>
            <p:ph type="title"/>
          </p:nvPr>
        </p:nvSpPr>
        <p:spPr>
          <a:xfrm>
            <a:off x="5292725" y="260350"/>
            <a:ext cx="3671888" cy="1440458"/>
          </a:xfrm>
        </p:spPr>
        <p:txBody>
          <a:bodyPr/>
          <a:lstStyle/>
          <a:p>
            <a:r>
              <a:rPr lang="ru-RU" sz="4000" dirty="0"/>
              <a:t/>
            </a:r>
            <a:br>
              <a:rPr lang="ru-RU" sz="4000" dirty="0"/>
            </a:br>
            <a:r>
              <a:rPr lang="ru-RU" sz="1800" dirty="0">
                <a:solidFill>
                  <a:schemeClr val="tx1"/>
                </a:solidFill>
              </a:rPr>
              <a:t>В мае солнышко </a:t>
            </a:r>
            <a:r>
              <a:rPr lang="ru-RU" sz="1800" dirty="0" smtClean="0">
                <a:solidFill>
                  <a:schemeClr val="tx1"/>
                </a:solidFill>
              </a:rPr>
              <a:t>в Тельце—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 Жди веснушки на лице.</a:t>
            </a:r>
            <a:r>
              <a:rPr lang="ru-RU" sz="4000" dirty="0"/>
              <a:t> </a:t>
            </a:r>
          </a:p>
        </p:txBody>
      </p:sp>
      <p:pic>
        <p:nvPicPr>
          <p:cNvPr id="68612" name="Picture 4" descr="teletc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4537075" cy="3351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 descr="bliznetcu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430588"/>
            <a:ext cx="4284662" cy="3427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611188" y="4868863"/>
            <a:ext cx="307526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В июне Солнце </a:t>
            </a:r>
            <a:r>
              <a:rPr lang="ru-RU" dirty="0" smtClean="0"/>
              <a:t>в Близнецах, </a:t>
            </a: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Фанту дети пьют в кустах.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0" name="Rectangle 8"/>
          <p:cNvSpPr>
            <a:spLocks noGrp="1" noChangeArrowheads="1"/>
          </p:cNvSpPr>
          <p:nvPr>
            <p:ph type="title"/>
          </p:nvPr>
        </p:nvSpPr>
        <p:spPr>
          <a:xfrm>
            <a:off x="5364163" y="609600"/>
            <a:ext cx="3600450" cy="1595438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В июле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солнце катит </a:t>
            </a:r>
            <a:r>
              <a:rPr lang="ru-RU" sz="1800" dirty="0" smtClean="0">
                <a:solidFill>
                  <a:schemeClr val="tx1"/>
                </a:solidFill>
              </a:rPr>
              <a:t>к Раку,</a:t>
            </a:r>
            <a:r>
              <a:rPr lang="ru-RU" sz="1800" dirty="0">
                <a:solidFill>
                  <a:schemeClr val="tx1"/>
                </a:solidFill>
              </a:rPr>
              <a:t/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Ребятня — на грядку к маку.</a:t>
            </a:r>
            <a:r>
              <a:rPr lang="ru-RU" sz="4000" dirty="0"/>
              <a:t> </a:t>
            </a:r>
          </a:p>
        </p:txBody>
      </p:sp>
      <p:pic>
        <p:nvPicPr>
          <p:cNvPr id="79876" name="Picture 4" descr="e177383617cc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211638" cy="3509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 descr="lev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108325"/>
            <a:ext cx="4464050" cy="37496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611188" y="4868863"/>
            <a:ext cx="279198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Август школы открывает,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Лев за </a:t>
            </a:r>
            <a:r>
              <a:rPr lang="ru-RU" dirty="0"/>
              <a:t>солнце убегает.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4" name="Rectangle 8"/>
          <p:cNvSpPr>
            <a:spLocks noGrp="1" noChangeArrowheads="1"/>
          </p:cNvSpPr>
          <p:nvPr>
            <p:ph type="title"/>
          </p:nvPr>
        </p:nvSpPr>
        <p:spPr>
          <a:xfrm>
            <a:off x="4932363" y="620713"/>
            <a:ext cx="3811587" cy="1143000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За окном «</a:t>
            </a:r>
            <a:r>
              <a:rPr lang="ru-RU" sz="2000" dirty="0" err="1">
                <a:solidFill>
                  <a:schemeClr val="tx1"/>
                </a:solidFill>
              </a:rPr>
              <a:t>засентябрит</a:t>
            </a:r>
            <a:r>
              <a:rPr lang="ru-RU" sz="2000" dirty="0">
                <a:solidFill>
                  <a:schemeClr val="tx1"/>
                </a:solidFill>
              </a:rPr>
              <a:t>»,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Дева </a:t>
            </a:r>
            <a:r>
              <a:rPr lang="ru-RU" sz="2000" dirty="0">
                <a:solidFill>
                  <a:schemeClr val="tx1"/>
                </a:solidFill>
              </a:rPr>
              <a:t>Солнце приютит.</a:t>
            </a:r>
            <a:r>
              <a:rPr lang="ru-RU" dirty="0"/>
              <a:t> </a:t>
            </a:r>
          </a:p>
        </p:txBody>
      </p:sp>
      <p:pic>
        <p:nvPicPr>
          <p:cNvPr id="86020" name="Picture 4" descr="b_ca35e0efb1d9fe4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356100" cy="331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7" name="Picture 11" descr="76409767_3023928_vesi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7075" y="3317875"/>
            <a:ext cx="4606925" cy="354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468313" y="4724400"/>
            <a:ext cx="278832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В октябре, по мненью сов,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Солнце светит </a:t>
            </a:r>
            <a:r>
              <a:rPr lang="ru-RU" dirty="0" smtClean="0"/>
              <a:t>из Весов.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3419475" cy="1655763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В ноябре на</a:t>
            </a:r>
            <a:r>
              <a:rPr lang="ru-RU" sz="40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небосклоне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Сияет Солнце </a:t>
            </a:r>
            <a:r>
              <a:rPr lang="ru-RU" sz="1800" dirty="0" smtClean="0">
                <a:solidFill>
                  <a:schemeClr val="tx1"/>
                </a:solidFill>
              </a:rPr>
              <a:t>в Скорпионе.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84996" name="Picture 4" descr="25eb7ae2_resizedScaled_659to49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1700808"/>
            <a:ext cx="5100568" cy="38160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250825" y="5661025"/>
            <a:ext cx="32909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В декабре, как сорванец,</a:t>
            </a:r>
            <a:br>
              <a:rPr lang="ru-RU" dirty="0"/>
            </a:br>
            <a:endParaRPr lang="ru-RU" dirty="0"/>
          </a:p>
          <a:p>
            <a:r>
              <a:rPr lang="ru-RU" dirty="0"/>
              <a:t>За Солнце </a:t>
            </a:r>
            <a:r>
              <a:rPr lang="ru-RU" dirty="0" smtClean="0"/>
              <a:t>спрячется Стрелец.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653136"/>
            <a:ext cx="8864916" cy="2016225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chemeClr val="tx1"/>
                </a:solidFill>
                <a:effectLst/>
              </a:rPr>
              <a:t>Д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ве </a:t>
            </a:r>
            <a:r>
              <a:rPr lang="ru-RU" sz="2000" dirty="0">
                <a:solidFill>
                  <a:schemeClr val="tx1"/>
                </a:solidFill>
                <a:effectLst/>
              </a:rPr>
              <a:t>дворняги Белка и Стрелка отправились в космический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полет </a:t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19 </a:t>
            </a:r>
            <a:r>
              <a:rPr lang="ru-RU" sz="2000" dirty="0">
                <a:solidFill>
                  <a:schemeClr val="tx1"/>
                </a:solidFill>
                <a:effectLst/>
              </a:rPr>
              <a:t>августа 1960 года на борту прототипа корабля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«Восток».</a:t>
            </a:r>
            <a:r>
              <a:rPr lang="ru-RU" sz="2000" dirty="0">
                <a:solidFill>
                  <a:schemeClr val="tx1"/>
                </a:solidFill>
                <a:effectLst/>
              </a:rPr>
              <a:t/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Они </a:t>
            </a:r>
            <a:r>
              <a:rPr lang="ru-RU" sz="2000" dirty="0">
                <a:solidFill>
                  <a:schemeClr val="tx1"/>
                </a:solidFill>
                <a:effectLst/>
              </a:rPr>
              <a:t>стали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первыми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живыми существами планеты </a:t>
            </a:r>
            <a:r>
              <a:rPr lang="ru-RU" sz="2000" dirty="0">
                <a:solidFill>
                  <a:schemeClr val="tx1"/>
                </a:solidFill>
                <a:effectLst/>
              </a:rPr>
              <a:t>Земля,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которые </a:t>
            </a:r>
            <a:r>
              <a:rPr lang="ru-RU" sz="2000" dirty="0">
                <a:solidFill>
                  <a:schemeClr val="tx1"/>
                </a:solidFill>
                <a:effectLst/>
              </a:rPr>
              <a:t>пролетали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 в космическом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пространстве 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более </a:t>
            </a:r>
            <a:r>
              <a:rPr lang="ru-RU" sz="2000" dirty="0">
                <a:solidFill>
                  <a:schemeClr val="tx1"/>
                </a:solidFill>
                <a:effectLst/>
              </a:rPr>
              <a:t>суток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и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благополучно</a:t>
            </a:r>
            <a:r>
              <a:rPr lang="ru-RU" sz="2000" dirty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вернулись </a:t>
            </a:r>
            <a:r>
              <a:rPr lang="ru-RU" sz="2000" dirty="0">
                <a:solidFill>
                  <a:schemeClr val="tx1"/>
                </a:solidFill>
                <a:effectLst/>
              </a:rPr>
              <a:t>домой.</a:t>
            </a:r>
            <a:endParaRPr lang="ru-RU" sz="2000" dirty="0">
              <a:effectLst/>
            </a:endParaRPr>
          </a:p>
        </p:txBody>
      </p:sp>
      <p:pic>
        <p:nvPicPr>
          <p:cNvPr id="66564" name="Picture 4" descr="30815006_Belka_i_Strelk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23"/>
          <a:stretch/>
        </p:blipFill>
        <p:spPr>
          <a:xfrm>
            <a:off x="2483768" y="1437619"/>
            <a:ext cx="4176464" cy="313313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79512" y="-8931"/>
            <a:ext cx="896448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55 </a:t>
            </a:r>
            <a:r>
              <a:rPr lang="ru-RU" sz="440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лет назад Белка и Стрелка полетели в </a:t>
            </a:r>
            <a:r>
              <a:rPr lang="ru-RU" sz="4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космос</a:t>
            </a:r>
            <a:endParaRPr lang="ru-RU" sz="440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2" name="Picture 8" descr="103744624_3990814_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981075"/>
            <a:ext cx="6335712" cy="5876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250825" y="115888"/>
            <a:ext cx="262809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Вот Медведица Большая</a:t>
            </a:r>
            <a:br>
              <a:rPr lang="ru-RU" dirty="0"/>
            </a:br>
            <a:r>
              <a:rPr lang="ru-RU" dirty="0"/>
              <a:t>Кашу звёздную мешает</a:t>
            </a:r>
            <a:br>
              <a:rPr lang="ru-RU" dirty="0"/>
            </a:br>
            <a:r>
              <a:rPr lang="ru-RU" dirty="0"/>
              <a:t>Большим ковшом</a:t>
            </a:r>
            <a:br>
              <a:rPr lang="ru-RU" dirty="0"/>
            </a:br>
            <a:r>
              <a:rPr lang="ru-RU" dirty="0"/>
              <a:t>В котле большом.</a:t>
            </a:r>
            <a:br>
              <a:rPr lang="ru-RU" dirty="0"/>
            </a:br>
            <a:r>
              <a:rPr lang="ru-RU" dirty="0" smtClean="0"/>
              <a:t>А </a:t>
            </a:r>
            <a:r>
              <a:rPr lang="ru-RU" dirty="0"/>
              <a:t>рядом тускло светится</a:t>
            </a:r>
            <a:br>
              <a:rPr lang="ru-RU" dirty="0"/>
            </a:br>
            <a:r>
              <a:rPr lang="ru-RU" dirty="0"/>
              <a:t>Малая Медведица.</a:t>
            </a:r>
            <a:br>
              <a:rPr lang="ru-RU" dirty="0"/>
            </a:br>
            <a:r>
              <a:rPr lang="ru-RU" dirty="0"/>
              <a:t>Маленьким </a:t>
            </a:r>
            <a:r>
              <a:rPr lang="ru-RU" dirty="0" err="1"/>
              <a:t>ковшичком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Собирает крошечки. </a:t>
            </a:r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6264275" y="115888"/>
            <a:ext cx="287972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Всю ночь созвездия блестящие</a:t>
            </a:r>
          </a:p>
          <a:p>
            <a:r>
              <a:rPr lang="ru-RU"/>
              <a:t>Не замедляют хоровода</a:t>
            </a:r>
          </a:p>
          <a:p>
            <a:r>
              <a:rPr lang="ru-RU"/>
              <a:t>Вокруг одной звезды, стоящей</a:t>
            </a:r>
          </a:p>
          <a:p>
            <a:r>
              <a:rPr lang="ru-RU"/>
              <a:t>Как будто в центре небосвода.</a:t>
            </a:r>
          </a:p>
          <a:p>
            <a:r>
              <a:rPr lang="ru-RU"/>
              <a:t> </a:t>
            </a:r>
          </a:p>
          <a:p>
            <a:r>
              <a:rPr lang="ru-RU"/>
              <a:t>К ней наклонилась ось земная,</a:t>
            </a:r>
          </a:p>
          <a:p>
            <a:r>
              <a:rPr lang="ru-RU"/>
              <a:t>Её назвали мы Полярной.</a:t>
            </a:r>
          </a:p>
          <a:p>
            <a:r>
              <a:rPr lang="ru-RU"/>
              <a:t>Где север, мы по ней узнаем</a:t>
            </a:r>
          </a:p>
          <a:p>
            <a:r>
              <a:rPr lang="ru-RU"/>
              <a:t>И ей за это благодарны.</a:t>
            </a:r>
          </a:p>
          <a:p>
            <a:r>
              <a:rPr lang="ru-RU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>
                <a:solidFill>
                  <a:srgbClr val="DDA823"/>
                </a:solidFill>
              </a:rPr>
              <a:t>Теперь мы знаем ответы на вопросы.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44675"/>
            <a:ext cx="8027987" cy="4876800"/>
          </a:xfrm>
        </p:spPr>
        <p:txBody>
          <a:bodyPr/>
          <a:lstStyle/>
          <a:p>
            <a:pPr>
              <a:lnSpc>
                <a:spcPct val="80000"/>
              </a:lnSpc>
              <a:buAutoNum type="arabicPeriod"/>
            </a:pPr>
            <a:r>
              <a:rPr lang="ru-RU" sz="2000" b="0" dirty="0" smtClean="0">
                <a:latin typeface="+mj-lt"/>
              </a:rPr>
              <a:t>Как </a:t>
            </a:r>
            <a:r>
              <a:rPr lang="ru-RU" sz="2000" b="0" dirty="0">
                <a:latin typeface="+mj-lt"/>
              </a:rPr>
              <a:t>называется планета, на которой мы </a:t>
            </a:r>
            <a:r>
              <a:rPr lang="ru-RU" sz="2000" b="0" dirty="0" smtClean="0">
                <a:latin typeface="+mj-lt"/>
              </a:rPr>
              <a:t>живем?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2000" b="0" dirty="0" smtClean="0">
                <a:latin typeface="+mj-lt"/>
              </a:rPr>
              <a:t>Как </a:t>
            </a:r>
            <a:r>
              <a:rPr lang="ru-RU" sz="2000" b="0" dirty="0">
                <a:latin typeface="+mj-lt"/>
              </a:rPr>
              <a:t>называется ближайшая к нам </a:t>
            </a:r>
            <a:r>
              <a:rPr lang="ru-RU" sz="2000" b="0" dirty="0" smtClean="0">
                <a:latin typeface="+mj-lt"/>
              </a:rPr>
              <a:t>звезда?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2000" b="0" dirty="0" smtClean="0">
                <a:latin typeface="+mj-lt"/>
              </a:rPr>
              <a:t>Что </a:t>
            </a:r>
            <a:r>
              <a:rPr lang="ru-RU" sz="2000" b="0" dirty="0">
                <a:latin typeface="+mj-lt"/>
              </a:rPr>
              <a:t>такое Солнечная </a:t>
            </a:r>
            <a:r>
              <a:rPr lang="ru-RU" sz="2000" b="0" dirty="0" smtClean="0">
                <a:latin typeface="+mj-lt"/>
              </a:rPr>
              <a:t>система?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2000" b="0" dirty="0" smtClean="0">
                <a:latin typeface="+mj-lt"/>
              </a:rPr>
              <a:t>Какие </a:t>
            </a:r>
            <a:r>
              <a:rPr lang="ru-RU" sz="2000" b="0" dirty="0">
                <a:latin typeface="+mj-lt"/>
              </a:rPr>
              <a:t>планеты в Солнечной </a:t>
            </a:r>
            <a:r>
              <a:rPr lang="ru-RU" sz="2000" b="0" dirty="0" smtClean="0">
                <a:latin typeface="+mj-lt"/>
              </a:rPr>
              <a:t>системе?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2000" b="0" dirty="0" smtClean="0">
                <a:latin typeface="+mj-lt"/>
              </a:rPr>
              <a:t>Какая </a:t>
            </a:r>
            <a:r>
              <a:rPr lang="ru-RU" sz="2000" b="0" dirty="0">
                <a:latin typeface="+mj-lt"/>
              </a:rPr>
              <a:t>из них самая </a:t>
            </a:r>
            <a:r>
              <a:rPr lang="ru-RU" sz="2000" b="0" dirty="0" smtClean="0">
                <a:latin typeface="+mj-lt"/>
              </a:rPr>
              <a:t>большая?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2000" b="0" dirty="0" smtClean="0">
                <a:latin typeface="+mj-lt"/>
              </a:rPr>
              <a:t>Какую </a:t>
            </a:r>
            <a:r>
              <a:rPr lang="ru-RU" sz="2000" b="0" dirty="0">
                <a:latin typeface="+mj-lt"/>
              </a:rPr>
              <a:t>планету называют красной? </a:t>
            </a:r>
            <a:r>
              <a:rPr lang="ru-RU" sz="2000" b="0" dirty="0" smtClean="0">
                <a:latin typeface="+mj-lt"/>
              </a:rPr>
              <a:t>Почему? Эту </a:t>
            </a:r>
            <a:r>
              <a:rPr lang="ru-RU" sz="2000" b="0" dirty="0">
                <a:latin typeface="+mj-lt"/>
              </a:rPr>
              <a:t>планету римляне назвали в честь бога войны Марса. </a:t>
            </a:r>
            <a:endParaRPr lang="ru-RU" sz="2000" b="0" dirty="0" smtClean="0">
              <a:latin typeface="+mj-lt"/>
            </a:endParaRPr>
          </a:p>
          <a:p>
            <a:pPr>
              <a:lnSpc>
                <a:spcPct val="80000"/>
              </a:lnSpc>
              <a:buAutoNum type="arabicPeriod"/>
            </a:pPr>
            <a:r>
              <a:rPr lang="ru-RU" sz="2000" b="0" dirty="0" smtClean="0">
                <a:latin typeface="+mj-lt"/>
              </a:rPr>
              <a:t>Какая </a:t>
            </a:r>
            <a:r>
              <a:rPr lang="ru-RU" sz="2000" b="0" dirty="0">
                <a:latin typeface="+mj-lt"/>
              </a:rPr>
              <a:t>планета находится ближе всех к </a:t>
            </a:r>
            <a:r>
              <a:rPr lang="ru-RU" sz="2000" b="0" dirty="0" smtClean="0">
                <a:latin typeface="+mj-lt"/>
              </a:rPr>
              <a:t>Солнцу?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2000" b="0" dirty="0" smtClean="0">
                <a:latin typeface="+mj-lt"/>
              </a:rPr>
              <a:t>Какие </a:t>
            </a:r>
            <a:r>
              <a:rPr lang="ru-RU" sz="2000" b="0" dirty="0">
                <a:latin typeface="+mj-lt"/>
              </a:rPr>
              <a:t>созвездия нашего неба ты </a:t>
            </a:r>
            <a:r>
              <a:rPr lang="ru-RU" sz="2000" b="0" dirty="0" smtClean="0">
                <a:latin typeface="+mj-lt"/>
              </a:rPr>
              <a:t>знаешь?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2000" b="0" dirty="0" smtClean="0">
                <a:latin typeface="+mj-lt"/>
              </a:rPr>
              <a:t>Какая </a:t>
            </a:r>
            <a:r>
              <a:rPr lang="ru-RU" sz="2000" b="0" dirty="0">
                <a:latin typeface="+mj-lt"/>
              </a:rPr>
              <a:t>звезда считается у моряков путеводной? </a:t>
            </a:r>
            <a:r>
              <a:rPr lang="ru-RU" sz="2000" b="0" dirty="0" smtClean="0">
                <a:latin typeface="+mj-lt"/>
              </a:rPr>
              <a:t>Почему?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2000" b="0" dirty="0" smtClean="0">
                <a:latin typeface="+mj-lt"/>
              </a:rPr>
              <a:t>Кто </a:t>
            </a:r>
            <a:r>
              <a:rPr lang="ru-RU" sz="2000" b="0" dirty="0">
                <a:latin typeface="+mj-lt"/>
              </a:rPr>
              <a:t>был первым космонавтом </a:t>
            </a:r>
            <a:r>
              <a:rPr lang="ru-RU" sz="2000" b="0" dirty="0" smtClean="0">
                <a:latin typeface="+mj-lt"/>
              </a:rPr>
              <a:t>Земли?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2000" b="0" dirty="0" smtClean="0">
                <a:latin typeface="+mj-lt"/>
              </a:rPr>
              <a:t>Когда </a:t>
            </a:r>
            <a:r>
              <a:rPr lang="ru-RU" sz="2000" b="0" dirty="0">
                <a:latin typeface="+mj-lt"/>
              </a:rPr>
              <a:t>впервые человек полетел в </a:t>
            </a:r>
            <a:r>
              <a:rPr lang="ru-RU" sz="2000" b="0" dirty="0" smtClean="0">
                <a:latin typeface="+mj-lt"/>
              </a:rPr>
              <a:t>космос?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2000" b="0" dirty="0">
                <a:latin typeface="+mj-lt"/>
              </a:rPr>
              <a:t>К</a:t>
            </a:r>
            <a:r>
              <a:rPr lang="ru-RU" sz="2000" b="0" dirty="0" smtClean="0">
                <a:latin typeface="+mj-lt"/>
              </a:rPr>
              <a:t>аких </a:t>
            </a:r>
            <a:r>
              <a:rPr lang="ru-RU" sz="2000" b="0" dirty="0">
                <a:latin typeface="+mj-lt"/>
              </a:rPr>
              <a:t>российских космонавтов ты </a:t>
            </a:r>
            <a:r>
              <a:rPr lang="ru-RU" sz="2000" b="0" dirty="0" smtClean="0">
                <a:latin typeface="+mj-lt"/>
              </a:rPr>
              <a:t>знаешь?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2000" b="0" dirty="0" smtClean="0">
                <a:latin typeface="+mj-lt"/>
              </a:rPr>
              <a:t>Ты </a:t>
            </a:r>
            <a:r>
              <a:rPr lang="ru-RU" sz="2000" b="0" dirty="0">
                <a:latin typeface="+mj-lt"/>
              </a:rPr>
              <a:t>бы хотел стать космонавтом? </a:t>
            </a:r>
            <a:r>
              <a:rPr lang="ru-RU" sz="2000" b="0" dirty="0" smtClean="0">
                <a:latin typeface="+mj-lt"/>
              </a:rPr>
              <a:t>Почему?</a:t>
            </a:r>
          </a:p>
          <a:p>
            <a:pPr>
              <a:lnSpc>
                <a:spcPct val="80000"/>
              </a:lnSpc>
              <a:buAutoNum type="arabicPeriod"/>
            </a:pPr>
            <a:r>
              <a:rPr lang="ru-RU" sz="2000" b="0" dirty="0" smtClean="0">
                <a:latin typeface="+mj-lt"/>
              </a:rPr>
              <a:t>Как </a:t>
            </a:r>
            <a:r>
              <a:rPr lang="ru-RU" sz="2000" b="0" dirty="0">
                <a:latin typeface="+mj-lt"/>
              </a:rPr>
              <a:t>ты считаешь, какими качествами должен обладать космонавт?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33375"/>
            <a:ext cx="3810000" cy="5762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800" b="0"/>
          </a:p>
          <a:p>
            <a:pPr>
              <a:buFont typeface="Wingdings" pitchFamily="2" charset="2"/>
              <a:buNone/>
            </a:pPr>
            <a:endParaRPr lang="ru-RU" sz="2800" b="0"/>
          </a:p>
        </p:txBody>
      </p:sp>
      <p:sp>
        <p:nvSpPr>
          <p:cNvPr id="126994" name="Rectangle 18"/>
          <p:cNvSpPr>
            <a:spLocks noChangeArrowheads="1"/>
          </p:cNvSpPr>
          <p:nvPr/>
        </p:nvSpPr>
        <p:spPr bwMode="auto">
          <a:xfrm>
            <a:off x="2771775" y="520631"/>
            <a:ext cx="359887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dirty="0"/>
              <a:t>Стартуют в космос корабли –</a:t>
            </a:r>
            <a:br>
              <a:rPr kumimoji="0" lang="ru-RU" dirty="0"/>
            </a:br>
            <a:r>
              <a:rPr kumimoji="0" lang="ru-RU" dirty="0"/>
              <a:t>Вслед за мечтою дерзновенной!</a:t>
            </a:r>
            <a:br>
              <a:rPr kumimoji="0" lang="ru-RU" dirty="0"/>
            </a:br>
            <a:r>
              <a:rPr kumimoji="0" lang="ru-RU" dirty="0"/>
              <a:t>Как здорово, что мы смогли</a:t>
            </a:r>
            <a:br>
              <a:rPr kumimoji="0" lang="ru-RU" dirty="0"/>
            </a:br>
            <a:r>
              <a:rPr kumimoji="0" lang="ru-RU" dirty="0"/>
              <a:t>В просторы вырваться Вселенной!</a:t>
            </a:r>
            <a:br>
              <a:rPr kumimoji="0" lang="ru-RU" dirty="0"/>
            </a:br>
            <a:r>
              <a:rPr kumimoji="0" lang="ru-RU" dirty="0"/>
              <a:t/>
            </a:r>
            <a:br>
              <a:rPr kumimoji="0" lang="ru-RU" dirty="0"/>
            </a:br>
            <a:endParaRPr kumimoji="0" lang="ru-RU" dirty="0"/>
          </a:p>
        </p:txBody>
      </p:sp>
      <p:pic>
        <p:nvPicPr>
          <p:cNvPr id="126997" name="Picture 21" descr="8dJD8Lz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8822" y="2060848"/>
            <a:ext cx="5184775" cy="3867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title"/>
          </p:nvPr>
        </p:nvSpPr>
        <p:spPr>
          <a:xfrm>
            <a:off x="611188" y="3140968"/>
            <a:ext cx="8207375" cy="3456384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effectLst/>
              </a:rPr>
              <a:t>Осуществилась заветная мечта человека – полёт к звёздам!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12 </a:t>
            </a:r>
            <a:r>
              <a:rPr lang="ru-RU" sz="2000" dirty="0">
                <a:solidFill>
                  <a:schemeClr val="tx1"/>
                </a:solidFill>
                <a:effectLst/>
              </a:rPr>
              <a:t>апреля 1961 года самый смелый из людей, космонавт Юрий Гагарин, впервые в мире полетел на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корабле  «Восток» в </a:t>
            </a:r>
            <a:r>
              <a:rPr lang="ru-RU" sz="2000" dirty="0">
                <a:solidFill>
                  <a:schemeClr val="tx1"/>
                </a:solidFill>
                <a:effectLst/>
              </a:rPr>
              <a:t>Космос.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Он </a:t>
            </a:r>
            <a:r>
              <a:rPr lang="ru-RU" sz="2000" dirty="0">
                <a:solidFill>
                  <a:schemeClr val="tx1"/>
                </a:solidFill>
                <a:effectLst/>
              </a:rPr>
              <a:t>облетел нашу Землю всего за 108 минут.</a:t>
            </a:r>
            <a:br>
              <a:rPr lang="ru-RU" sz="2000" dirty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С </a:t>
            </a:r>
            <a:r>
              <a:rPr lang="ru-RU" sz="2000" dirty="0">
                <a:solidFill>
                  <a:schemeClr val="tx1"/>
                </a:solidFill>
                <a:effectLst/>
              </a:rPr>
              <a:t>1961 года в нашей стране было построено много разных космических кораблей – «Восток», «Восход», «Союз».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Много космонавтов облетели </a:t>
            </a:r>
            <a:r>
              <a:rPr lang="ru-RU" sz="2000" dirty="0">
                <a:solidFill>
                  <a:schemeClr val="tx1"/>
                </a:solidFill>
                <a:effectLst/>
              </a:rPr>
              <a:t>Землю.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</a:rPr>
              <a:t>А </a:t>
            </a:r>
            <a:r>
              <a:rPr lang="ru-RU" sz="2000" dirty="0">
                <a:solidFill>
                  <a:schemeClr val="tx1"/>
                </a:solidFill>
                <a:effectLst/>
              </a:rPr>
              <a:t>космонавт Алексей Леонов первым в мире вышел в открытый Космос.</a:t>
            </a:r>
          </a:p>
        </p:txBody>
      </p:sp>
      <p:pic>
        <p:nvPicPr>
          <p:cNvPr id="59396" name="Picture 4" descr="14-Комсомолка-объявила-Человек-в-космос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696" y="332656"/>
            <a:ext cx="5465252" cy="30963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2" name="Picture 4" descr="0015-015-Kosmicheskie-apparaty-issledujut-ne-tolko-Zemlju-no-i-ejo-estestvennyj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764703"/>
            <a:ext cx="5221163" cy="4752529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4800" dirty="0" smtClean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Солнце</a:t>
            </a:r>
            <a:endParaRPr lang="ru-RU" sz="48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2400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0" dirty="0" smtClean="0"/>
              <a:t>В космическом пространстве воздуха нет</a:t>
            </a:r>
            <a:r>
              <a:rPr lang="ru-RU" sz="20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2000" b="0" dirty="0" smtClean="0"/>
              <a:t> И </a:t>
            </a:r>
            <a:r>
              <a:rPr lang="ru-RU" sz="2000" b="0" dirty="0"/>
              <a:t>кружат там девять различных </a:t>
            </a:r>
            <a:r>
              <a:rPr lang="ru-RU" sz="2000" b="0" dirty="0" smtClean="0"/>
              <a:t>планет.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b="0" dirty="0" smtClean="0"/>
              <a:t>Солнце – звезда </a:t>
            </a:r>
            <a:r>
              <a:rPr lang="ru-RU" sz="2000" b="0" dirty="0"/>
              <a:t>в самом </a:t>
            </a:r>
            <a:r>
              <a:rPr lang="ru-RU" sz="2000" b="0" dirty="0" smtClean="0"/>
              <a:t>центре системы.</a:t>
            </a:r>
            <a:endParaRPr lang="ru-RU" sz="2000" dirty="0"/>
          </a:p>
          <a:p>
            <a:pPr>
              <a:lnSpc>
                <a:spcPct val="80000"/>
              </a:lnSpc>
            </a:pPr>
            <a:r>
              <a:rPr lang="ru-RU" sz="2000" b="0" dirty="0" smtClean="0"/>
              <a:t>Много </a:t>
            </a:r>
            <a:r>
              <a:rPr lang="ru-RU" sz="2000" b="0" dirty="0"/>
              <a:t>планет вокруг Солнца летают.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dirty="0"/>
              <a:t>Может быть, люди на них обитают?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dirty="0"/>
              <a:t>Давай-ка, в ракету мы сядем с тобой,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dirty="0"/>
              <a:t>Помчимся от Солнца во тьме голубой!</a:t>
            </a:r>
            <a:r>
              <a:rPr lang="ru-RU" sz="2000" dirty="0"/>
              <a:t> </a:t>
            </a:r>
          </a:p>
        </p:txBody>
      </p:sp>
      <p:pic>
        <p:nvPicPr>
          <p:cNvPr id="35844" name="Picture 4" descr="Лучик света - энциклопедия для детей: космо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9164" y="1844675"/>
            <a:ext cx="3524836" cy="31685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4716463" y="333375"/>
            <a:ext cx="4140200" cy="2016125"/>
          </a:xfrm>
        </p:spPr>
        <p:txBody>
          <a:bodyPr/>
          <a:lstStyle/>
          <a:p>
            <a:pPr algn="ctr"/>
            <a:r>
              <a:rPr lang="ru-RU" b="1">
                <a:solidFill>
                  <a:srgbClr val="FFFF00"/>
                </a:solidFill>
              </a:rPr>
              <a:t>Солнечная система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476672"/>
            <a:ext cx="4337772" cy="60212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      Встречает первым солнечные бури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Неуловимый</a:t>
            </a:r>
            <a:r>
              <a:rPr lang="ru-RU" sz="1800" b="0" dirty="0" smtClean="0"/>
              <a:t>, маленький </a:t>
            </a:r>
            <a:r>
              <a:rPr lang="ru-RU" sz="1800" b="0" dirty="0"/>
              <a:t>Меркурий.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 Второй, за ним, летит Венера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С тяжёлой, плотной атмосферой.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А третьей, кружит карусель,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Земная наша колыбель.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 Четвёртый – Марс, планета ржавая,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 Красно – оранжевая самая.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 Пятый- Юпитер, очень уж большой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 На звёздном небе виден хорошо.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 Шестой – Сатурн, в шикарных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 кольцах, </a:t>
            </a:r>
            <a:r>
              <a:rPr lang="ru-RU" sz="1800" b="0" dirty="0" err="1"/>
              <a:t>очаровашка</a:t>
            </a:r>
            <a:r>
              <a:rPr lang="ru-RU" sz="1800" b="0" dirty="0"/>
              <a:t>, под лучами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 smtClean="0"/>
              <a:t>солнца.</a:t>
            </a:r>
            <a:endParaRPr lang="ru-RU" sz="1800" b="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 smtClean="0"/>
              <a:t>Седьмой </a:t>
            </a:r>
            <a:r>
              <a:rPr lang="ru-RU" sz="1800" b="0" dirty="0"/>
              <a:t>– Уран, прилёг как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 smtClean="0"/>
              <a:t>лежебока,</a:t>
            </a:r>
            <a:endParaRPr lang="ru-RU" sz="1800" b="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 smtClean="0"/>
              <a:t>Ведь </a:t>
            </a:r>
            <a:r>
              <a:rPr lang="ru-RU" sz="1800" b="0" dirty="0"/>
              <a:t>труден путь его </a:t>
            </a:r>
            <a:r>
              <a:rPr lang="ru-RU" sz="1800" b="0" dirty="0" smtClean="0"/>
              <a:t>далекий.</a:t>
            </a:r>
            <a:endParaRPr lang="ru-RU" sz="1800" b="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 smtClean="0"/>
              <a:t>Восьмой </a:t>
            </a:r>
            <a:r>
              <a:rPr lang="ru-RU" sz="1800" b="0" dirty="0"/>
              <a:t>– Нептун, четвёртый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/>
              <a:t>газовый </a:t>
            </a:r>
            <a:r>
              <a:rPr lang="ru-RU" sz="1800" b="0" dirty="0" smtClean="0"/>
              <a:t>гигант</a:t>
            </a:r>
            <a:r>
              <a:rPr lang="ru-RU" sz="1800" b="0" dirty="0"/>
              <a:t> </a:t>
            </a:r>
            <a:endParaRPr lang="ru-RU" sz="1800" b="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 smtClean="0"/>
              <a:t>в красивой голубой   рубашке франт.</a:t>
            </a:r>
            <a:endParaRPr lang="ru-RU" sz="1800" b="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 smtClean="0"/>
              <a:t>Плутон</a:t>
            </a:r>
            <a:r>
              <a:rPr lang="ru-RU" sz="1800" b="0" dirty="0"/>
              <a:t>, Харон, </a:t>
            </a:r>
            <a:r>
              <a:rPr lang="ru-RU" sz="1800" b="0" dirty="0" smtClean="0"/>
              <a:t>девятые в системе,</a:t>
            </a:r>
            <a:endParaRPr lang="ru-RU" sz="1800" b="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0" dirty="0" smtClean="0"/>
              <a:t>Во </a:t>
            </a:r>
            <a:r>
              <a:rPr lang="ru-RU" sz="1800" b="0" dirty="0"/>
              <a:t>тьме дуэтом коротают </a:t>
            </a:r>
            <a:r>
              <a:rPr lang="ru-RU" sz="1800" b="0" dirty="0" smtClean="0"/>
              <a:t>время</a:t>
            </a:r>
            <a:r>
              <a:rPr lang="ru-RU" sz="1800" dirty="0"/>
              <a:t>.</a:t>
            </a:r>
          </a:p>
        </p:txBody>
      </p:sp>
      <p:pic>
        <p:nvPicPr>
          <p:cNvPr id="34820" name="Picture 4" descr="56e2af31194b188795b5e5cfd206509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3968" y="2708920"/>
            <a:ext cx="4550905" cy="28443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48" y="116632"/>
            <a:ext cx="2808288" cy="954088"/>
          </a:xfrm>
        </p:spPr>
        <p:txBody>
          <a:bodyPr/>
          <a:lstStyle/>
          <a:p>
            <a:r>
              <a:rPr lang="ru-RU" dirty="0">
                <a:solidFill>
                  <a:srgbClr val="AE871A"/>
                </a:solidFill>
              </a:rPr>
              <a:t>Меркурий</a:t>
            </a:r>
          </a:p>
        </p:txBody>
      </p:sp>
      <p:pic>
        <p:nvPicPr>
          <p:cNvPr id="37892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298" y="116632"/>
            <a:ext cx="3335459" cy="26934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04788" y="975792"/>
            <a:ext cx="534120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kumimoji="0" lang="ru-RU" sz="2000" dirty="0"/>
              <a:t>Меркурий — ближайшая к Солнцу планета.</a:t>
            </a:r>
            <a:br>
              <a:rPr kumimoji="0" lang="ru-RU" sz="2000" dirty="0"/>
            </a:br>
            <a:r>
              <a:rPr kumimoji="0" lang="ru-RU" sz="2000" dirty="0"/>
              <a:t>Жара нестерпима! Изжарит в котлету!</a:t>
            </a:r>
            <a:br>
              <a:rPr kumimoji="0" lang="ru-RU" sz="2000" dirty="0"/>
            </a:br>
            <a:r>
              <a:rPr kumimoji="0" lang="ru-RU" sz="2000" dirty="0"/>
              <a:t>Повернута к Солнцу одной стороной,</a:t>
            </a:r>
            <a:br>
              <a:rPr kumimoji="0" lang="ru-RU" sz="2000" dirty="0"/>
            </a:br>
            <a:r>
              <a:rPr kumimoji="0" lang="ru-RU" sz="2000" dirty="0"/>
              <a:t>С другой — страшный холод и мертвый покой.</a:t>
            </a:r>
            <a:br>
              <a:rPr kumimoji="0" lang="ru-RU" sz="2000" dirty="0"/>
            </a:br>
            <a:endParaRPr kumimoji="0" lang="ru-RU" sz="2000" dirty="0"/>
          </a:p>
        </p:txBody>
      </p:sp>
      <p:pic>
        <p:nvPicPr>
          <p:cNvPr id="37897" name="Picture 9" descr="Лучик света - энциклопедия для детей: космо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3156036"/>
            <a:ext cx="3528392" cy="29146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632450" y="4891088"/>
            <a:ext cx="311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5545994" y="3068960"/>
            <a:ext cx="23050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ru-RU" sz="4400" dirty="0">
                <a:solidFill>
                  <a:srgbClr val="AE871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Венера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4322130" y="3920282"/>
            <a:ext cx="442658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dirty="0"/>
              <a:t>Венера прекрасна! </a:t>
            </a:r>
            <a:endParaRPr lang="ru-RU" dirty="0" smtClean="0"/>
          </a:p>
          <a:p>
            <a:r>
              <a:rPr lang="ru-RU" dirty="0" smtClean="0"/>
              <a:t>Закрыта </a:t>
            </a:r>
            <a:r>
              <a:rPr lang="ru-RU" dirty="0"/>
              <a:t>она пеленой облаков.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Климат </a:t>
            </a:r>
            <a:r>
              <a:rPr lang="ru-RU" dirty="0"/>
              <a:t>имеет огромный дефект.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Причиной тому парниковый эффект.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Газ ядовит в атмосфере Венеры.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Дышать невозможно! Жарища без меры!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Солнца не видно сквозь облака.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Жизнь невозможна!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5"/>
          <p:cNvSpPr>
            <a:spLocks noGrp="1" noChangeArrowheads="1"/>
          </p:cNvSpPr>
          <p:nvPr>
            <p:ph type="title"/>
          </p:nvPr>
        </p:nvSpPr>
        <p:spPr>
          <a:xfrm>
            <a:off x="3708400" y="188913"/>
            <a:ext cx="2016125" cy="720725"/>
          </a:xfrm>
        </p:spPr>
        <p:txBody>
          <a:bodyPr/>
          <a:lstStyle/>
          <a:p>
            <a:r>
              <a:rPr lang="ru-RU">
                <a:solidFill>
                  <a:srgbClr val="33CC33"/>
                </a:solidFill>
              </a:rPr>
              <a:t>Земля</a:t>
            </a:r>
          </a:p>
        </p:txBody>
      </p:sp>
      <p:pic>
        <p:nvPicPr>
          <p:cNvPr id="44036" name="Picture 4" descr="Лучик света - энциклопедия для детей: космос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70184"/>
            <a:ext cx="3529657" cy="2808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580063" y="188913"/>
            <a:ext cx="308481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Есть одна планета-сад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В </a:t>
            </a:r>
            <a:r>
              <a:rPr lang="ru-RU" dirty="0"/>
              <a:t>этом космосе холодном.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Только </a:t>
            </a:r>
            <a:r>
              <a:rPr lang="ru-RU" dirty="0"/>
              <a:t>здесь леса шумят,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Птиц </a:t>
            </a:r>
            <a:r>
              <a:rPr lang="ru-RU" dirty="0"/>
              <a:t>скликая перелётных,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Лишь </a:t>
            </a:r>
            <a:r>
              <a:rPr lang="ru-RU" dirty="0"/>
              <a:t>на ней одной цветут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Ландыши </a:t>
            </a:r>
            <a:r>
              <a:rPr lang="ru-RU" dirty="0"/>
              <a:t>в траве зелёной,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И </a:t>
            </a:r>
            <a:r>
              <a:rPr lang="ru-RU" dirty="0"/>
              <a:t>стрекозы только тут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В </a:t>
            </a:r>
            <a:r>
              <a:rPr lang="ru-RU" dirty="0"/>
              <a:t>речку смотрят удивлённо...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Береги </a:t>
            </a:r>
            <a:r>
              <a:rPr lang="ru-RU" dirty="0"/>
              <a:t>свою планету -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 smtClean="0"/>
              <a:t>Ведь </a:t>
            </a:r>
            <a:r>
              <a:rPr lang="ru-RU" dirty="0"/>
              <a:t>другой, похожей, нету! 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0" y="4005263"/>
            <a:ext cx="4713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 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4067175" y="3429000"/>
            <a:ext cx="15509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44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Луна</a:t>
            </a:r>
          </a:p>
        </p:txBody>
      </p:sp>
      <p:pic>
        <p:nvPicPr>
          <p:cNvPr id="44046" name="Picture 14" descr="Лучик света - энциклопедия для детей: космос. Солнечная систем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933825"/>
            <a:ext cx="3313113" cy="2651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1141451" y="4005263"/>
            <a:ext cx="291637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/>
              <a:t>Ну а спутница Луна</a:t>
            </a:r>
            <a:br>
              <a:rPr lang="ru-RU" dirty="0"/>
            </a:br>
            <a:r>
              <a:rPr lang="ru-RU" dirty="0"/>
              <a:t>Круглолица и бледна.</a:t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разных фазах появляется,</a:t>
            </a:r>
            <a:br>
              <a:rPr lang="ru-RU" dirty="0"/>
            </a:br>
            <a:r>
              <a:rPr lang="ru-RU" dirty="0"/>
              <a:t>А народ ей улыбается:</a:t>
            </a:r>
            <a:br>
              <a:rPr lang="ru-RU" dirty="0"/>
            </a:br>
            <a:r>
              <a:rPr lang="ru-RU" dirty="0"/>
              <a:t>«То блином, а то серпом!</a:t>
            </a:r>
            <a:br>
              <a:rPr lang="ru-RU" dirty="0"/>
            </a:br>
            <a:r>
              <a:rPr lang="ru-RU" dirty="0"/>
              <a:t>Может спрятаться потом!</a:t>
            </a:r>
            <a:br>
              <a:rPr lang="ru-RU" dirty="0"/>
            </a:br>
            <a:r>
              <a:rPr lang="ru-RU" dirty="0"/>
              <a:t>И появится опять</a:t>
            </a:r>
            <a:br>
              <a:rPr lang="ru-RU" dirty="0"/>
            </a:br>
            <a:r>
              <a:rPr lang="ru-RU" dirty="0"/>
              <a:t>Ночью на небе сиять!»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55976" y="332656"/>
            <a:ext cx="1725612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Марс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016" y="2204864"/>
            <a:ext cx="3810000" cy="2736304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sz="1800" b="0" dirty="0">
                <a:latin typeface="Times New Roman" pitchFamily="18" charset="0"/>
              </a:rPr>
              <a:t>Марс красноватый на </a:t>
            </a:r>
            <a:r>
              <a:rPr kumimoji="1" lang="ru-RU" sz="1800" b="0" dirty="0" smtClean="0">
                <a:latin typeface="Times New Roman" pitchFamily="18" charset="0"/>
              </a:rPr>
              <a:t>Землю глядит</a:t>
            </a:r>
            <a:r>
              <a:rPr kumimoji="1" lang="ru-RU" sz="1800" b="0" dirty="0">
                <a:latin typeface="Times New Roman" pitchFamily="18" charset="0"/>
              </a:rPr>
              <a:t>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sz="1800" b="0" dirty="0">
                <a:latin typeface="Times New Roman" pitchFamily="18" charset="0"/>
              </a:rPr>
              <a:t>Многих смущает его внешний вид.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sz="1800" b="0" dirty="0">
                <a:latin typeface="Times New Roman" pitchFamily="18" charset="0"/>
              </a:rPr>
              <a:t>Имя имеет в честь бога войны,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sz="1800" b="0" dirty="0">
                <a:latin typeface="Times New Roman" pitchFamily="18" charset="0"/>
              </a:rPr>
              <a:t>И охранять его вроде должны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sz="1800" b="0" dirty="0">
                <a:latin typeface="Times New Roman" pitchFamily="18" charset="0"/>
              </a:rPr>
              <a:t>Фобос и </a:t>
            </a:r>
            <a:r>
              <a:rPr kumimoji="1" lang="ru-RU" sz="1800" b="0" dirty="0" err="1">
                <a:latin typeface="Times New Roman" pitchFamily="18" charset="0"/>
              </a:rPr>
              <a:t>Деймос</a:t>
            </a:r>
            <a:r>
              <a:rPr kumimoji="1" lang="ru-RU" sz="1800" b="0" dirty="0">
                <a:latin typeface="Times New Roman" pitchFamily="18" charset="0"/>
              </a:rPr>
              <a:t> (как ужас и страх).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sz="1800" b="0" dirty="0">
                <a:latin typeface="Times New Roman" pitchFamily="18" charset="0"/>
              </a:rPr>
              <a:t>Эти названья у всех на устах.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sz="1800" b="0" dirty="0">
                <a:latin typeface="Times New Roman" pitchFamily="18" charset="0"/>
              </a:rPr>
              <a:t>Спутники это родные его —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1" lang="ru-RU" sz="1800" b="0" dirty="0">
                <a:latin typeface="Times New Roman" pitchFamily="18" charset="0"/>
              </a:rPr>
              <a:t>Камни большие и только всего!</a:t>
            </a:r>
          </a:p>
          <a:p>
            <a:endParaRPr lang="ru-RU" sz="1800" dirty="0">
              <a:latin typeface="Times New Roman" pitchFamily="18" charset="0"/>
            </a:endParaRPr>
          </a:p>
        </p:txBody>
      </p:sp>
      <p:pic>
        <p:nvPicPr>
          <p:cNvPr id="95236" name="Picture 4" descr="Лучик света - энциклопедия для детей: космос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988840"/>
            <a:ext cx="3660748" cy="30243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Overview">
  <a:themeElements>
    <a:clrScheme name="Project Overview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oject Overview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Project Overview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ct Overview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ct Overview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</Template>
  <TotalTime>1109</TotalTime>
  <Words>423</Words>
  <Application>Microsoft Office PowerPoint</Application>
  <PresentationFormat>Экран (4:3)</PresentationFormat>
  <Paragraphs>124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Project Overview</vt:lpstr>
      <vt:lpstr>Презентация на тему: «Космическое пространство»</vt:lpstr>
      <vt:lpstr>Две дворняги Белка и Стрелка отправились в космический полет  19 августа 1960 года на борту прототипа корабля «Восток». Они стали первыми живыми существами планеты Земля, которые пролетали  в космическом пространстве  более суток и благополучно вернулись домой.</vt:lpstr>
      <vt:lpstr>Осуществилась заветная мечта человека – полёт к звёздам!  12 апреля 1961 года самый смелый из людей, космонавт Юрий Гагарин, впервые в мире полетел на корабле  «Восток» в Космос.  Он облетел нашу Землю всего за 108 минут. С 1961 года в нашей стране было построено много разных космических кораблей – «Восток», «Восход», «Союз». Много космонавтов облетели Землю.  А космонавт Алексей Леонов первым в мире вышел в открытый Космос.</vt:lpstr>
      <vt:lpstr>Презентация PowerPoint</vt:lpstr>
      <vt:lpstr>Презентация PowerPoint</vt:lpstr>
      <vt:lpstr>Солнечная система</vt:lpstr>
      <vt:lpstr>Меркурий</vt:lpstr>
      <vt:lpstr>Земля</vt:lpstr>
      <vt:lpstr>Марс</vt:lpstr>
      <vt:lpstr>Юпитер</vt:lpstr>
      <vt:lpstr>Уран – лежебока и встать ему лень. Подняться планете не в мочь, Сорокалетие длится там день, Потом сорокалетие ночь.</vt:lpstr>
      <vt:lpstr>Плутон</vt:lpstr>
      <vt:lpstr>Комета</vt:lpstr>
      <vt:lpstr>Снег январский на дороге, Солнце светит в Козероге. </vt:lpstr>
      <vt:lpstr>В марте много снежных глыб, Солнце где-то среди Рыб. </vt:lpstr>
      <vt:lpstr> В мае солнышко в Тельце—  Жди веснушки на лице. </vt:lpstr>
      <vt:lpstr>В июле солнце катит к Раку, Ребятня — на грядку к маку. </vt:lpstr>
      <vt:lpstr>За окном «засентябрит», Дева Солнце приютит. </vt:lpstr>
      <vt:lpstr>В ноябре на небосклоне Сияет Солнце в Скорпионе. </vt:lpstr>
      <vt:lpstr>Презентация PowerPoint</vt:lpstr>
      <vt:lpstr>Теперь мы знаем ответы на вопросы.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Мама</dc:creator>
  <cp:lastModifiedBy>Admin</cp:lastModifiedBy>
  <cp:revision>21</cp:revision>
  <dcterms:created xsi:type="dcterms:W3CDTF">2014-01-26T12:29:49Z</dcterms:created>
  <dcterms:modified xsi:type="dcterms:W3CDTF">2015-05-26T06:21:43Z</dcterms:modified>
</cp:coreProperties>
</file>