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70" r:id="rId9"/>
    <p:sldId id="260" r:id="rId10"/>
    <p:sldId id="261" r:id="rId11"/>
    <p:sldId id="262" r:id="rId12"/>
    <p:sldId id="264" r:id="rId13"/>
    <p:sldId id="263" r:id="rId14"/>
    <p:sldId id="266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0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6E65E2C-0F47-419D-AC10-E489C94B5CB3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B13FB9B-817B-43B4-8010-3E2B4F306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5"/>
            <a:ext cx="8458200" cy="3443308"/>
          </a:xfrm>
        </p:spPr>
        <p:txBody>
          <a:bodyPr>
            <a:normAutofit/>
          </a:bodyPr>
          <a:lstStyle/>
          <a:p>
            <a:r>
              <a:rPr lang="ru-RU" dirty="0" smtClean="0"/>
              <a:t>Обучение детей с ментальными нарушениями (из опыта работы).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357694"/>
            <a:ext cx="8143932" cy="22860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Инклюзия – это система взглядов, основанная не на идее благотворительности, а на соблюдении прав человека , которые гарантирует конституция.</a:t>
            </a:r>
          </a:p>
          <a:p>
            <a:r>
              <a:rPr lang="ru-RU" dirty="0" smtClean="0"/>
              <a:t>                                           (</a:t>
            </a:r>
            <a:r>
              <a:rPr lang="ru-RU" dirty="0" err="1" smtClean="0"/>
              <a:t>Смольянинова</a:t>
            </a:r>
            <a:r>
              <a:rPr lang="ru-RU" dirty="0" smtClean="0"/>
              <a:t> Элла Петровна </a:t>
            </a:r>
          </a:p>
          <a:p>
            <a:r>
              <a:rPr lang="ru-RU" dirty="0" smtClean="0"/>
              <a:t>                                            МБОУ СОШ №30</a:t>
            </a:r>
          </a:p>
          <a:p>
            <a:r>
              <a:rPr lang="ru-RU" dirty="0" smtClean="0"/>
              <a:t>                                            г. ВОРОНЕЖ)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Т.Я.Фролова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/>
              <a:t>"Преодоление психологической интерференции при формировании навыков грамотного письма"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ru-RU" dirty="0" smtClean="0"/>
              <a:t>Мягкий знак после шипящих и </a:t>
            </a:r>
            <a:r>
              <a:rPr lang="ru-RU" dirty="0" err="1" smtClean="0"/>
              <a:t>ц</a:t>
            </a:r>
            <a:endParaRPr lang="ru-RU" dirty="0"/>
          </a:p>
        </p:txBody>
      </p:sp>
      <p:pic>
        <p:nvPicPr>
          <p:cNvPr id="1026" name="Picture 2" descr="C:\Users\Home\Desktop\Сканировать2.TIF"/>
          <p:cNvPicPr>
            <a:picLocks noChangeAspect="1" noChangeArrowheads="1"/>
          </p:cNvPicPr>
          <p:nvPr/>
        </p:nvPicPr>
        <p:blipFill>
          <a:blip r:embed="rId2" cstate="print"/>
          <a:srcRect l="10419" t="3961" r="26083" b="31485"/>
          <a:stretch>
            <a:fillRect/>
          </a:stretch>
        </p:blipFill>
        <p:spPr bwMode="auto">
          <a:xfrm rot="5581638">
            <a:off x="2029010" y="829077"/>
            <a:ext cx="4800227" cy="689992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Грамматические категории, которые исключены при изучении 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од имени существительного</a:t>
            </a:r>
          </a:p>
          <a:p>
            <a:r>
              <a:rPr lang="ru-RU" dirty="0"/>
              <a:t>ч</a:t>
            </a:r>
            <a:r>
              <a:rPr lang="ru-RU" dirty="0" smtClean="0"/>
              <a:t>исло имени существительного</a:t>
            </a:r>
          </a:p>
          <a:p>
            <a:r>
              <a:rPr lang="ru-RU" dirty="0"/>
              <a:t>с</a:t>
            </a:r>
            <a:r>
              <a:rPr lang="ru-RU" dirty="0" smtClean="0"/>
              <a:t>клонение имени существительного</a:t>
            </a:r>
          </a:p>
          <a:p>
            <a:r>
              <a:rPr lang="ru-RU" dirty="0"/>
              <a:t>л</a:t>
            </a:r>
            <a:r>
              <a:rPr lang="ru-RU" dirty="0" smtClean="0"/>
              <a:t>ицо глагола</a:t>
            </a:r>
          </a:p>
          <a:p>
            <a:r>
              <a:rPr lang="ru-RU" dirty="0"/>
              <a:t>ч</a:t>
            </a:r>
            <a:r>
              <a:rPr lang="ru-RU" dirty="0" smtClean="0"/>
              <a:t>исло глагола</a:t>
            </a:r>
          </a:p>
          <a:p>
            <a:r>
              <a:rPr lang="ru-RU" dirty="0"/>
              <a:t>н</a:t>
            </a:r>
            <a:r>
              <a:rPr lang="ru-RU" dirty="0" smtClean="0"/>
              <a:t>еопределенная форма глагола </a:t>
            </a:r>
          </a:p>
          <a:p>
            <a:r>
              <a:rPr lang="ru-RU" dirty="0"/>
              <a:t>и</a:t>
            </a:r>
            <a:r>
              <a:rPr lang="ru-RU" dirty="0" smtClean="0"/>
              <a:t>зъявительное наклонение глагола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Мягкий знак после шипящих и </a:t>
            </a:r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1428736"/>
            <a:ext cx="635798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3214678" y="1857364"/>
            <a:ext cx="2643206" cy="419104"/>
            <a:chOff x="3286116" y="2285992"/>
            <a:chExt cx="2643206" cy="419104"/>
          </a:xfrm>
        </p:grpSpPr>
        <p:cxnSp>
          <p:nvCxnSpPr>
            <p:cNvPr id="10" name="Прямая со стрелкой 9"/>
            <p:cNvCxnSpPr/>
            <p:nvPr/>
          </p:nvCxnSpPr>
          <p:spPr>
            <a:xfrm>
              <a:off x="4500562" y="2285992"/>
              <a:ext cx="1428760" cy="35719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10800000" flipV="1">
              <a:off x="3286116" y="2285992"/>
              <a:ext cx="1223970" cy="4191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5357818" y="5143513"/>
            <a:ext cx="3071834" cy="1000131"/>
            <a:chOff x="2928926" y="1500175"/>
            <a:chExt cx="3071834" cy="120492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928926" y="1500175"/>
              <a:ext cx="3071834" cy="68852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4500562" y="2285992"/>
              <a:ext cx="1428760" cy="35719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rot="10800000" flipV="1">
              <a:off x="3286116" y="2285992"/>
              <a:ext cx="1223970" cy="4191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4000496" y="4357694"/>
            <a:ext cx="328614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>
            <a:off x="4429124" y="4786322"/>
            <a:ext cx="2643206" cy="419104"/>
            <a:chOff x="5429256" y="5143512"/>
            <a:chExt cx="2643206" cy="419104"/>
          </a:xfrm>
        </p:grpSpPr>
        <p:cxnSp>
          <p:nvCxnSpPr>
            <p:cNvPr id="21" name="Прямая со стрелкой 20"/>
            <p:cNvCxnSpPr/>
            <p:nvPr/>
          </p:nvCxnSpPr>
          <p:spPr>
            <a:xfrm>
              <a:off x="6643702" y="5143512"/>
              <a:ext cx="1428760" cy="35719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10800000" flipV="1">
              <a:off x="5429256" y="5143512"/>
              <a:ext cx="1223970" cy="4191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2071670" y="3286124"/>
            <a:ext cx="435771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3000364" y="4000504"/>
            <a:ext cx="2643206" cy="419104"/>
            <a:chOff x="3071802" y="4071942"/>
            <a:chExt cx="2643206" cy="419104"/>
          </a:xfrm>
        </p:grpSpPr>
        <p:cxnSp>
          <p:nvCxnSpPr>
            <p:cNvPr id="29" name="Прямая со стрелкой 28"/>
            <p:cNvCxnSpPr/>
            <p:nvPr/>
          </p:nvCxnSpPr>
          <p:spPr>
            <a:xfrm>
              <a:off x="4286248" y="4071942"/>
              <a:ext cx="1428760" cy="35719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0800000" flipV="1">
              <a:off x="3071802" y="4071942"/>
              <a:ext cx="1223970" cy="4191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Прямоугольник 31"/>
          <p:cNvSpPr/>
          <p:nvPr/>
        </p:nvSpPr>
        <p:spPr>
          <a:xfrm>
            <a:off x="214282" y="2285992"/>
            <a:ext cx="407196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36"/>
          <p:cNvGrpSpPr/>
          <p:nvPr/>
        </p:nvGrpSpPr>
        <p:grpSpPr>
          <a:xfrm>
            <a:off x="1000100" y="2928934"/>
            <a:ext cx="2643206" cy="419104"/>
            <a:chOff x="1428728" y="3143248"/>
            <a:chExt cx="2643206" cy="419104"/>
          </a:xfrm>
        </p:grpSpPr>
        <p:cxnSp>
          <p:nvCxnSpPr>
            <p:cNvPr id="33" name="Прямая со стрелкой 32"/>
            <p:cNvCxnSpPr/>
            <p:nvPr/>
          </p:nvCxnSpPr>
          <p:spPr>
            <a:xfrm>
              <a:off x="2643174" y="3143248"/>
              <a:ext cx="1428760" cy="35719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0800000" flipV="1">
              <a:off x="1428728" y="3143248"/>
              <a:ext cx="1223970" cy="4191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785918" y="142873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ли шипящий ( Ж Ш Ч Щ +Ц) на конце?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14282" y="228599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Мягкий знак после шипящих .</a:t>
            </a:r>
          </a:p>
          <a:p>
            <a:r>
              <a:rPr lang="ru-RU" dirty="0" smtClean="0"/>
              <a:t>Отвечает на вопрос «что (с)делать»?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214546" y="3357562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Отвечает на вопрос «где? когда? куда? откуда? почему? зачем? и как?»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000496" y="435769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Отвечает на вопрос «каков»?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5429256" y="5143512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Можно подставить слова «много», «мой»?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14282" y="3286124"/>
            <a:ext cx="177642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928794" y="4429132"/>
            <a:ext cx="177642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357554" y="5214950"/>
            <a:ext cx="177642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786314" y="6143644"/>
            <a:ext cx="2143140" cy="714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500958" y="6143644"/>
            <a:ext cx="1428760" cy="714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428596" y="328612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глагол</a:t>
            </a:r>
          </a:p>
          <a:p>
            <a:r>
              <a:rPr lang="ru-RU" dirty="0" smtClean="0"/>
              <a:t>         Ь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1928794" y="442913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наречие</a:t>
            </a:r>
          </a:p>
          <a:p>
            <a:r>
              <a:rPr lang="ru-RU" dirty="0" smtClean="0"/>
              <a:t>           Ь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3428992" y="5214950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крат. прил.</a:t>
            </a:r>
          </a:p>
          <a:p>
            <a:r>
              <a:rPr lang="ru-RU" dirty="0" smtClean="0"/>
              <a:t>             Ь</a:t>
            </a:r>
          </a:p>
          <a:p>
            <a:endParaRPr lang="ru-RU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0800000" flipV="1">
            <a:off x="4143372" y="5572140"/>
            <a:ext cx="285752" cy="21431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714876" y="6211669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сущ. </a:t>
            </a:r>
            <a:r>
              <a:rPr lang="ru-RU" dirty="0" err="1" smtClean="0"/>
              <a:t>М.р.,мн.ч</a:t>
            </a:r>
            <a:endParaRPr lang="ru-RU" dirty="0" smtClean="0"/>
          </a:p>
          <a:p>
            <a:r>
              <a:rPr lang="ru-RU" dirty="0" smtClean="0"/>
              <a:t>                   Ь.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7500926" y="614364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</a:t>
            </a:r>
            <a:r>
              <a:rPr lang="ru-RU" dirty="0" err="1" smtClean="0"/>
              <a:t>сущ</a:t>
            </a:r>
            <a:r>
              <a:rPr lang="ru-RU" dirty="0" smtClean="0"/>
              <a:t> ж.р.</a:t>
            </a:r>
          </a:p>
          <a:p>
            <a:r>
              <a:rPr lang="ru-RU" dirty="0" smtClean="0"/>
              <a:t>            Ь</a:t>
            </a:r>
            <a:endParaRPr lang="ru-RU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rot="10800000" flipV="1">
            <a:off x="5786446" y="6572272"/>
            <a:ext cx="285752" cy="21431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Второстепенные члены предложения. Дополнение.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64347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200" dirty="0" smtClean="0"/>
              <a:t>Члены предложения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Главные              Второстепенные</a:t>
            </a:r>
          </a:p>
          <a:p>
            <a:pPr>
              <a:buNone/>
            </a:pPr>
            <a:r>
              <a:rPr lang="ru-RU" sz="2200" dirty="0"/>
              <a:t> </a:t>
            </a:r>
            <a:r>
              <a:rPr lang="ru-RU" sz="2200" dirty="0" smtClean="0"/>
              <a:t>?        ?       Дополнение.  </a:t>
            </a:r>
            <a:endParaRPr lang="ru-RU" sz="2200" dirty="0"/>
          </a:p>
          <a:p>
            <a:pPr>
              <a:buNone/>
            </a:pPr>
            <a:r>
              <a:rPr lang="ru-RU" sz="2200" dirty="0" smtClean="0"/>
              <a:t>                        Определение .                                         		Обстоятельство.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Дополнение – второстепенный член предложения, относится к сказуемому, отвечает на вопросы косвенных падежей.</a:t>
            </a:r>
          </a:p>
          <a:p>
            <a:pPr>
              <a:buNone/>
            </a:pPr>
            <a:r>
              <a:rPr lang="ru-RU" sz="2200" dirty="0" smtClean="0"/>
              <a:t>Миша пригласил Наташу. (   )</a:t>
            </a:r>
          </a:p>
          <a:p>
            <a:pPr>
              <a:buNone/>
            </a:pPr>
            <a:r>
              <a:rPr lang="ru-RU" sz="2200" dirty="0" smtClean="0"/>
              <a:t>Я расскажу другу.(    )</a:t>
            </a:r>
          </a:p>
          <a:p>
            <a:pPr>
              <a:buNone/>
            </a:pPr>
            <a:r>
              <a:rPr lang="ru-RU" sz="2200" dirty="0" smtClean="0"/>
              <a:t>Таня смотрит мультфильм. (   )</a:t>
            </a:r>
          </a:p>
          <a:p>
            <a:pPr>
              <a:buNone/>
            </a:pPr>
            <a:r>
              <a:rPr lang="ru-RU" sz="2200" dirty="0" smtClean="0"/>
              <a:t>Ветер играет листвой.  (   )</a:t>
            </a:r>
          </a:p>
          <a:p>
            <a:pPr>
              <a:buNone/>
            </a:pPr>
            <a:r>
              <a:rPr lang="ru-RU" sz="2200" dirty="0" smtClean="0"/>
              <a:t>Книга рассказывает о героях. (   )</a:t>
            </a:r>
          </a:p>
          <a:p>
            <a:pPr>
              <a:buNone/>
            </a:pPr>
            <a:r>
              <a:rPr lang="ru-RU" sz="2200" dirty="0"/>
              <a:t> </a:t>
            </a:r>
            <a:endParaRPr lang="ru-RU" sz="2200" dirty="0" smtClean="0"/>
          </a:p>
          <a:p>
            <a:pPr>
              <a:buNone/>
            </a:pPr>
            <a:endParaRPr lang="ru-RU" sz="1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Грамматическая основа </a:t>
            </a:r>
          </a:p>
          <a:p>
            <a:pPr>
              <a:buNone/>
            </a:pPr>
            <a:r>
              <a:rPr lang="ru-RU" sz="2000" dirty="0" smtClean="0"/>
              <a:t>-------------     ==========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Р (</a:t>
            </a:r>
            <a:r>
              <a:rPr lang="ru-RU" sz="2000" dirty="0" err="1" smtClean="0"/>
              <a:t>кто?что</a:t>
            </a:r>
            <a:r>
              <a:rPr lang="ru-RU" sz="2000" dirty="0" smtClean="0"/>
              <a:t>?)</a:t>
            </a:r>
          </a:p>
          <a:p>
            <a:pPr>
              <a:buNone/>
            </a:pPr>
            <a:r>
              <a:rPr lang="ru-RU" sz="2000" dirty="0" smtClean="0"/>
              <a:t>Д  ( </a:t>
            </a:r>
            <a:r>
              <a:rPr lang="ru-RU" sz="2000" dirty="0" err="1" smtClean="0"/>
              <a:t>кому?чему</a:t>
            </a:r>
            <a:r>
              <a:rPr lang="ru-RU" sz="2000" dirty="0" smtClean="0"/>
              <a:t>?)</a:t>
            </a:r>
          </a:p>
          <a:p>
            <a:pPr>
              <a:buNone/>
            </a:pPr>
            <a:r>
              <a:rPr lang="ru-RU" sz="2000" dirty="0" smtClean="0"/>
              <a:t>В  (</a:t>
            </a:r>
            <a:r>
              <a:rPr lang="ru-RU" sz="2000" dirty="0" err="1" smtClean="0"/>
              <a:t>кого?что</a:t>
            </a:r>
            <a:r>
              <a:rPr lang="ru-RU" sz="2000" dirty="0" smtClean="0"/>
              <a:t>?)</a:t>
            </a:r>
          </a:p>
          <a:p>
            <a:pPr>
              <a:buNone/>
            </a:pPr>
            <a:r>
              <a:rPr lang="ru-RU" sz="2000" dirty="0" smtClean="0"/>
              <a:t>Т  (</a:t>
            </a:r>
            <a:r>
              <a:rPr lang="ru-RU" sz="2000" dirty="0" err="1" smtClean="0"/>
              <a:t>кем?чем</a:t>
            </a:r>
            <a:r>
              <a:rPr lang="ru-RU" sz="2000" dirty="0" smtClean="0"/>
              <a:t>?)</a:t>
            </a:r>
          </a:p>
          <a:p>
            <a:pPr>
              <a:buNone/>
            </a:pPr>
            <a:r>
              <a:rPr lang="ru-RU" sz="2000" dirty="0" smtClean="0"/>
              <a:t>П  (о </a:t>
            </a:r>
            <a:r>
              <a:rPr lang="ru-RU" sz="2000" dirty="0" err="1" smtClean="0"/>
              <a:t>ком?о</a:t>
            </a:r>
            <a:r>
              <a:rPr lang="ru-RU" sz="2000" dirty="0" smtClean="0"/>
              <a:t> чем?)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Сергей поздравил _________</a:t>
            </a:r>
          </a:p>
          <a:p>
            <a:pPr>
              <a:buNone/>
            </a:pPr>
            <a:r>
              <a:rPr lang="ru-RU" sz="2000" dirty="0" smtClean="0"/>
              <a:t>Ты напишешь _____________</a:t>
            </a:r>
          </a:p>
          <a:p>
            <a:pPr>
              <a:buNone/>
            </a:pPr>
            <a:r>
              <a:rPr lang="ru-RU" sz="2000" dirty="0" smtClean="0"/>
              <a:t>Мама вяжет _______________</a:t>
            </a:r>
          </a:p>
          <a:p>
            <a:pPr>
              <a:buNone/>
            </a:pPr>
            <a:r>
              <a:rPr lang="ru-RU" sz="2000" dirty="0" smtClean="0"/>
              <a:t>Отец интересуется __________</a:t>
            </a:r>
          </a:p>
          <a:p>
            <a:pPr>
              <a:buNone/>
            </a:pPr>
            <a:r>
              <a:rPr lang="ru-RU" sz="2000" dirty="0" smtClean="0"/>
              <a:t>В журнале пишут о _________</a:t>
            </a:r>
          </a:p>
          <a:p>
            <a:pPr>
              <a:buNone/>
            </a:pPr>
            <a:endParaRPr lang="ru-RU" sz="2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500166" y="214311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428860" y="2143116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Тире между подлежащим и сказуемым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Сущ-сущ</a:t>
            </a:r>
            <a:endParaRPr lang="ru-RU" dirty="0" smtClean="0"/>
          </a:p>
          <a:p>
            <a:r>
              <a:rPr lang="ru-RU" sz="2000" dirty="0" smtClean="0"/>
              <a:t>Воронеж – наш родной город.</a:t>
            </a:r>
          </a:p>
          <a:p>
            <a:r>
              <a:rPr lang="ru-RU" sz="2000" dirty="0" smtClean="0"/>
              <a:t>Попугай –  забавная птица.</a:t>
            </a:r>
          </a:p>
          <a:p>
            <a:r>
              <a:rPr lang="ru-RU" sz="2000" dirty="0" smtClean="0"/>
              <a:t>Интернет - _______________</a:t>
            </a:r>
          </a:p>
          <a:p>
            <a:r>
              <a:rPr lang="ru-RU" sz="2000" dirty="0" smtClean="0"/>
              <a:t>Велосипед - ______________</a:t>
            </a:r>
          </a:p>
          <a:p>
            <a:endParaRPr lang="ru-RU" sz="2000" dirty="0" smtClean="0"/>
          </a:p>
          <a:p>
            <a:r>
              <a:rPr lang="ru-RU" dirty="0" err="1" smtClean="0"/>
              <a:t>Числ-числ</a:t>
            </a:r>
            <a:endParaRPr lang="ru-RU" dirty="0" smtClean="0"/>
          </a:p>
          <a:p>
            <a:r>
              <a:rPr lang="ru-RU" sz="2000" dirty="0" smtClean="0"/>
              <a:t>Дважды два- четыре.</a:t>
            </a:r>
          </a:p>
          <a:p>
            <a:r>
              <a:rPr lang="ru-RU" sz="2000" dirty="0" smtClean="0"/>
              <a:t>Трижды три- ______________</a:t>
            </a:r>
          </a:p>
          <a:p>
            <a:r>
              <a:rPr lang="ru-RU" sz="2000" dirty="0" smtClean="0"/>
              <a:t>_________________________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Подлежащее = кто? что?</a:t>
            </a:r>
          </a:p>
          <a:p>
            <a:pPr>
              <a:buNone/>
            </a:pPr>
            <a:r>
              <a:rPr lang="ru-RU" dirty="0" smtClean="0"/>
              <a:t>Сказуемое = что делает?</a:t>
            </a:r>
          </a:p>
          <a:p>
            <a:pPr>
              <a:buNone/>
            </a:pPr>
            <a:r>
              <a:rPr lang="ru-RU" dirty="0" smtClean="0"/>
              <a:t>                    = что это есть?</a:t>
            </a:r>
          </a:p>
          <a:p>
            <a:pPr>
              <a:buNone/>
            </a:pPr>
            <a:r>
              <a:rPr lang="ru-RU" dirty="0" smtClean="0"/>
              <a:t>                    = каково?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Существительное </a:t>
            </a:r>
            <a:r>
              <a:rPr lang="ru-RU" sz="1800" dirty="0" smtClean="0"/>
              <a:t>(кто? Что?)</a:t>
            </a:r>
          </a:p>
          <a:p>
            <a:pPr>
              <a:buNone/>
            </a:pPr>
            <a:r>
              <a:rPr lang="ru-RU" dirty="0" smtClean="0"/>
              <a:t>Числительное</a:t>
            </a:r>
            <a:r>
              <a:rPr lang="ru-RU" sz="1800" dirty="0" smtClean="0"/>
              <a:t> ( Сколько? Какой?)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Барьеры для инклюзивного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Отсутствие гибких образовательных стандартов</a:t>
            </a:r>
          </a:p>
          <a:p>
            <a:r>
              <a:rPr lang="ru-RU" dirty="0" smtClean="0"/>
              <a:t>Несоответствие учебных планов и содержания обучения массовой школы особым образовательным потребностям ребенка.</a:t>
            </a:r>
          </a:p>
          <a:p>
            <a:r>
              <a:rPr lang="ru-RU" dirty="0" smtClean="0"/>
              <a:t>Отсутствие специальной подготовки педагогов , незнание основ коррекционной педагогики и специальной психологии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 февраля 2013г.</a:t>
            </a:r>
            <a:br>
              <a:rPr lang="ru-RU" dirty="0" smtClean="0"/>
            </a:br>
            <a:r>
              <a:rPr lang="ru-RU" dirty="0" smtClean="0"/>
              <a:t>МБОУ СОШ №30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dirty="0" smtClean="0"/>
              <a:t>« Организационно-управленческие основы инклюзивного образования в общероссийском пространстве»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семинара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учебно-методического комплекса</a:t>
            </a:r>
          </a:p>
          <a:p>
            <a:r>
              <a:rPr lang="ru-RU" dirty="0" smtClean="0"/>
              <a:t>организация пространства в инклюзивном классе</a:t>
            </a:r>
          </a:p>
          <a:p>
            <a:r>
              <a:rPr lang="ru-RU" dirty="0" smtClean="0"/>
              <a:t>разработка индивидуальной образовательной программы, диагностика</a:t>
            </a:r>
          </a:p>
          <a:p>
            <a:r>
              <a:rPr lang="ru-RU" dirty="0" smtClean="0"/>
              <a:t>рекомендации по адаптации детей с ОВЗ в ОУ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Индивидуальный образовательный маршрут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Способ индивидуального освоения учебной программы на основе общего учебного плана и </a:t>
            </a:r>
            <a:r>
              <a:rPr lang="ru-RU" dirty="0" err="1" smtClean="0"/>
              <a:t>сооветствующего</a:t>
            </a:r>
            <a:r>
              <a:rPr lang="ru-RU" dirty="0" smtClean="0"/>
              <a:t> ему соотношения между различными образовательными областями и другими видами работы. (Е.Романова)</a:t>
            </a:r>
          </a:p>
          <a:p>
            <a:r>
              <a:rPr lang="ru-RU" dirty="0" smtClean="0"/>
              <a:t>Условие осуществления психолого-педагогической коррекции.(Т.Н.Князева)</a:t>
            </a:r>
          </a:p>
          <a:p>
            <a:r>
              <a:rPr lang="ru-RU" dirty="0" smtClean="0"/>
              <a:t>Программа действий ученика на определенном этапе обучения.(М.Башмаков)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 развития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малая познавательная активность,</a:t>
            </a:r>
          </a:p>
          <a:p>
            <a:r>
              <a:rPr lang="ru-RU" dirty="0"/>
              <a:t>отсутствие самоконтроля, самостоятельности,</a:t>
            </a:r>
          </a:p>
          <a:p>
            <a:r>
              <a:rPr lang="ru-RU" dirty="0"/>
              <a:t>неадекватная самооценка,</a:t>
            </a:r>
          </a:p>
          <a:p>
            <a:r>
              <a:rPr lang="ru-RU" dirty="0"/>
              <a:t>практическое отсутствие долговременной памяти, отсутствие логического и абстрактного мышления, </a:t>
            </a:r>
          </a:p>
          <a:p>
            <a:r>
              <a:rPr lang="ru-RU" dirty="0"/>
              <a:t>неразвитая речь, чаще с дефектами ,</a:t>
            </a:r>
          </a:p>
          <a:p>
            <a:r>
              <a:rPr lang="ru-RU" dirty="0"/>
              <a:t>непонимание смысла прочитанного при терпимой технике чтения,</a:t>
            </a:r>
          </a:p>
          <a:p>
            <a:r>
              <a:rPr lang="ru-RU" dirty="0"/>
              <a:t>неумение управлять эмоционально-волевыми реакциями.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умение </a:t>
            </a:r>
            <a:r>
              <a:rPr lang="ru-RU" sz="4000" dirty="0"/>
              <a:t>работать под руководством,</a:t>
            </a:r>
          </a:p>
          <a:p>
            <a:r>
              <a:rPr lang="ru-RU" sz="4000" dirty="0" smtClean="0"/>
              <a:t>умение </a:t>
            </a:r>
            <a:r>
              <a:rPr lang="ru-RU" sz="4000" dirty="0"/>
              <a:t>работать по образцу, </a:t>
            </a:r>
          </a:p>
          <a:p>
            <a:r>
              <a:rPr lang="ru-RU" sz="4000" dirty="0" smtClean="0"/>
              <a:t>умение </a:t>
            </a:r>
            <a:r>
              <a:rPr lang="ru-RU" sz="4000" dirty="0"/>
              <a:t>пользоваться шпаргалками, 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желание участвовать в общем деле, активность.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Обучение и развитие детей происходит исходя именно из возможностей, а не с учетом их неспособности.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обучения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-максимально сокращенный объем заданий,</a:t>
            </a:r>
          </a:p>
          <a:p>
            <a:r>
              <a:rPr lang="ru-RU" dirty="0"/>
              <a:t>-задания в "один шаг", только с одним глаголом ( выпиши, подчеркни, вставь, определи...),</a:t>
            </a:r>
          </a:p>
          <a:p>
            <a:r>
              <a:rPr lang="ru-RU" dirty="0"/>
              <a:t>-непременная наглядность, поскольку у учащихся с ОВЗ преобладает конкретное мышление,</a:t>
            </a:r>
          </a:p>
          <a:p>
            <a:r>
              <a:rPr lang="ru-RU" dirty="0"/>
              <a:t>-четкий план действий.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280</TotalTime>
  <Words>577</Words>
  <Application>Microsoft Office PowerPoint</Application>
  <PresentationFormat>Экран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Обучение детей с ментальными нарушениями (из опыта работы).</vt:lpstr>
      <vt:lpstr>Барьеры для инклюзивного образования</vt:lpstr>
      <vt:lpstr>5 февраля 2013г. МБОУ СОШ №30</vt:lpstr>
      <vt:lpstr>Вопросы семинара</vt:lpstr>
      <vt:lpstr>Индивидуальный образовательный маршрут</vt:lpstr>
      <vt:lpstr>Особенности  развития детей с ОВЗ</vt:lpstr>
      <vt:lpstr>Возможности детей с ОВЗ</vt:lpstr>
      <vt:lpstr>Слайд 8</vt:lpstr>
      <vt:lpstr>Основные принципы обучения детей с ОВЗ</vt:lpstr>
      <vt:lpstr>Т.Я.Фролова</vt:lpstr>
      <vt:lpstr>Мягкий знак после шипящих и ц</vt:lpstr>
      <vt:lpstr>Грамматические категории, которые исключены при изучении правила:</vt:lpstr>
      <vt:lpstr>Мягкий знак после шипящих и ц</vt:lpstr>
      <vt:lpstr>Второстепенные члены предложения. Дополнение.</vt:lpstr>
      <vt:lpstr>Тире между подлежащим и сказуемым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Инклюзия – это система взглядов, основанная не на идее благотворительности, а на соблюдении прав человека , которые гарантирует конституция.</dc:title>
  <dc:creator>Home</dc:creator>
  <cp:lastModifiedBy>user</cp:lastModifiedBy>
  <cp:revision>35</cp:revision>
  <dcterms:created xsi:type="dcterms:W3CDTF">2014-11-04T11:39:08Z</dcterms:created>
  <dcterms:modified xsi:type="dcterms:W3CDTF">2015-07-06T10:59:52Z</dcterms:modified>
</cp:coreProperties>
</file>