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60" r:id="rId4"/>
    <p:sldId id="276" r:id="rId5"/>
    <p:sldId id="277" r:id="rId6"/>
    <p:sldId id="261" r:id="rId7"/>
    <p:sldId id="264" r:id="rId8"/>
    <p:sldId id="278" r:id="rId9"/>
    <p:sldId id="266" r:id="rId10"/>
    <p:sldId id="267" r:id="rId11"/>
    <p:sldId id="275" r:id="rId12"/>
    <p:sldId id="274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50" d="100"/>
          <a:sy n="50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74347C-18A5-482A-AC34-385DD50779E3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4FBE6D-2732-403F-9456-D23D34A277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G:\Presentations\Shablons\lightGreen\LightGreen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Рисунок 7" descr="0_f2eb0_a7f3de0f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7504" y="4186773"/>
            <a:ext cx="4248472" cy="2671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Shablons\lightGreen\LightGre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5" name="Рисунок 4" descr="0_f2eb0_a7f3de0f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7504" y="4805343"/>
            <a:ext cx="3024336" cy="190155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resentations\Shablons\lightGreen\LightGreen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документ 5"/>
          <p:cNvSpPr/>
          <p:nvPr userDrawn="1"/>
        </p:nvSpPr>
        <p:spPr>
          <a:xfrm flipH="1">
            <a:off x="0" y="0"/>
            <a:ext cx="9144000" cy="6597352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8.jpeg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48;&#1090;&#1086;&#1075;&#1086;&#1074;&#1072;&#1103;%20&#1088;&#1072;&#1073;&#1086;&#1090;&#1072;%20&#1080;&#1085;&#1074;&#1072;&#1088;&#1080;&#1072;&#1085;&#1090;\&#1050;&#1088;&#1086;&#1096;&#1082;&#1072;%20&#1045;&#1085;&#1086;&#1090;%20&#8211;%20&#1054;&#1090;%20&#1091;&#1083;&#1099;&#1073;&#1082;&#1080;%20&#1089;&#1090;&#1072;&#1085;&#1077;&#1090;%20&#1074;&#1089;&#1077;&#1084;%20&#1089;&#1074;&#1077;&#1090;&#1083;&#1077;&#1081;%20-&#8216;&#3665;&#8217;-.mp3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10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slide" Target="slide6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Мультимедийное</a:t>
            </a:r>
            <a:r>
              <a:rPr lang="ru-RU" sz="2800" dirty="0" smtClean="0"/>
              <a:t> дидактическое пособие для детей 6-7 лет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«Поиграем и узнаем»</a:t>
            </a:r>
          </a:p>
          <a:p>
            <a:pPr algn="ctr"/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r">
              <a:buNone/>
            </a:pPr>
            <a:r>
              <a:rPr lang="ru-RU" sz="2400" b="1" u="sng" dirty="0" smtClean="0"/>
              <a:t>Выполнила</a:t>
            </a:r>
          </a:p>
          <a:p>
            <a:pPr algn="r">
              <a:buNone/>
            </a:pPr>
            <a:r>
              <a:rPr lang="ru-RU" sz="2400" b="1" dirty="0" smtClean="0"/>
              <a:t> Горожанкина</a:t>
            </a:r>
          </a:p>
          <a:p>
            <a:pPr algn="r">
              <a:buNone/>
            </a:pPr>
            <a:r>
              <a:rPr lang="ru-RU" sz="2400" b="1" dirty="0" smtClean="0"/>
              <a:t>Оксана Александровна</a:t>
            </a:r>
          </a:p>
          <a:p>
            <a:pPr algn="r">
              <a:buNone/>
            </a:pPr>
            <a:r>
              <a:rPr lang="ru-RU" sz="1800" b="1" dirty="0" smtClean="0"/>
              <a:t>ГБОУ СОШ №1 п.г.т. Суходол</a:t>
            </a:r>
          </a:p>
          <a:p>
            <a:pPr algn="r">
              <a:buNone/>
            </a:pPr>
            <a:r>
              <a:rPr lang="ru-RU" sz="1800" b="1" dirty="0" smtClean="0"/>
              <a:t> Самарской области Сергиевского района </a:t>
            </a:r>
          </a:p>
          <a:p>
            <a:pPr algn="r">
              <a:buNone/>
            </a:pPr>
            <a:r>
              <a:rPr lang="ru-RU" sz="1800" b="1" dirty="0" smtClean="0"/>
              <a:t>СП </a:t>
            </a:r>
            <a:r>
              <a:rPr lang="ru-RU" sz="1800" b="1" dirty="0" err="1" smtClean="0"/>
              <a:t>д</a:t>
            </a:r>
            <a:r>
              <a:rPr lang="ru-RU" sz="1800" b="1" dirty="0" smtClean="0"/>
              <a:t>/с «</a:t>
            </a:r>
            <a:r>
              <a:rPr lang="ru-RU" sz="1800" b="1" dirty="0" err="1" smtClean="0"/>
              <a:t>Аленушка</a:t>
            </a:r>
            <a:r>
              <a:rPr lang="ru-RU" sz="1800" b="1" dirty="0" smtClean="0"/>
              <a:t>» </a:t>
            </a:r>
            <a:endParaRPr lang="ru-RU" sz="1800" b="1" dirty="0"/>
          </a:p>
        </p:txBody>
      </p:sp>
      <p:pic>
        <p:nvPicPr>
          <p:cNvPr id="4" name="Рисунок 3" descr="IMG_0516.JPG"/>
          <p:cNvPicPr>
            <a:picLocks noChangeAspect="1"/>
          </p:cNvPicPr>
          <p:nvPr/>
        </p:nvPicPr>
        <p:blipFill>
          <a:blip r:embed="rId2" cstate="print"/>
          <a:srcRect l="41407" t="10547" r="26562" b="33203"/>
          <a:stretch>
            <a:fillRect/>
          </a:stretch>
        </p:blipFill>
        <p:spPr>
          <a:xfrm>
            <a:off x="428596" y="3429000"/>
            <a:ext cx="2500330" cy="292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E:\111\ругают ребен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4318200" cy="4481825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929066"/>
            <a:ext cx="2808312" cy="206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c291d4551442296db7a6d02f7918f2b1a9ca0113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285860"/>
            <a:ext cx="4493925" cy="358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111\хвалят ребе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73577"/>
            <a:ext cx="3857652" cy="439343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571480"/>
            <a:ext cx="29945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:\c291d4551442296db7a6d02f7918f2b1a9ca0113.jpeg">
            <a:hlinkClick r:id="rId5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0900" y="1823739"/>
            <a:ext cx="5388554" cy="430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асная шапочка веселая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3929066"/>
            <a:ext cx="1643074" cy="2173098"/>
          </a:xfrm>
        </p:spPr>
      </p:pic>
      <p:pic>
        <p:nvPicPr>
          <p:cNvPr id="5" name="Рисунок 4" descr="пьро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1142984"/>
            <a:ext cx="1609725" cy="2257425"/>
          </a:xfrm>
          <a:prstGeom prst="rect">
            <a:avLst/>
          </a:prstGeom>
        </p:spPr>
      </p:pic>
      <p:pic>
        <p:nvPicPr>
          <p:cNvPr id="6" name="Рисунок 5" descr="буратино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1142984"/>
            <a:ext cx="1623591" cy="2143140"/>
          </a:xfrm>
          <a:prstGeom prst="rect">
            <a:avLst/>
          </a:prstGeom>
        </p:spPr>
      </p:pic>
      <p:pic>
        <p:nvPicPr>
          <p:cNvPr id="7" name="Рисунок 6" descr="чиполино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3786190"/>
            <a:ext cx="1764870" cy="2392379"/>
          </a:xfrm>
          <a:prstGeom prst="rect">
            <a:avLst/>
          </a:prstGeom>
        </p:spPr>
      </p:pic>
      <p:pic>
        <p:nvPicPr>
          <p:cNvPr id="8" name="Picture 2" descr="E:\c291d4551442296db7a6d02f7918f2b1a9ca0113.jpe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285860"/>
            <a:ext cx="4493925" cy="358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865" y="223402"/>
            <a:ext cx="7870349" cy="5902762"/>
          </a:xfrm>
        </p:spPr>
      </p:pic>
      <p:pic>
        <p:nvPicPr>
          <p:cNvPr id="6" name="Крошка Енот – От улыбки станет всем светлей -‘๑’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Цель пособия</a:t>
            </a:r>
            <a:r>
              <a:rPr lang="ru-RU" sz="2700" b="1" dirty="0" smtClean="0"/>
              <a:t>: </a:t>
            </a:r>
            <a:r>
              <a:rPr lang="ru-RU" sz="2700" dirty="0" smtClean="0"/>
              <a:t>формирование умения у детей распознавать эмоциональные состояния, развивать умение понимать настроение детьми, развивать умение понимать проблемные ситуации на нравственные темы, моделирование поведения в конкретных ситуациях.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115328" cy="384017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 smtClean="0"/>
              <a:t>Задачи пособия:</a:t>
            </a:r>
          </a:p>
          <a:p>
            <a:pPr lvl="0"/>
            <a:r>
              <a:rPr lang="ru-RU" sz="2600" dirty="0" smtClean="0"/>
              <a:t> Формировать у детей знания о способах социального поведения в обществе и навыки их использования.</a:t>
            </a:r>
          </a:p>
          <a:p>
            <a:pPr lvl="0"/>
            <a:r>
              <a:rPr lang="ru-RU" sz="2600" dirty="0" smtClean="0"/>
              <a:t>Формирование у детей умения определять и называть эмоциональные состояния людей.</a:t>
            </a:r>
          </a:p>
          <a:p>
            <a:pPr lvl="0"/>
            <a:r>
              <a:rPr lang="ru-RU" sz="2600" dirty="0" smtClean="0"/>
              <a:t>Формировать у детей способность адекватно воспринимать и реагировать на свои эмоциональные состояния и других людей, действовать в соответствии с социально-нравственными нормами.</a:t>
            </a:r>
          </a:p>
          <a:p>
            <a:r>
              <a:rPr lang="ru-RU" sz="2600" dirty="0" smtClean="0"/>
              <a:t> 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см. испуг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39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20" y="5110006"/>
            <a:ext cx="1753941" cy="1747994"/>
          </a:xfrm>
          <a:prstGeom prst="rect">
            <a:avLst/>
          </a:prstGeom>
        </p:spPr>
      </p:pic>
      <p:pic>
        <p:nvPicPr>
          <p:cNvPr id="12" name="Рисунок 11" descr="см радость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95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240" y="4883345"/>
            <a:ext cx="2073838" cy="1974655"/>
          </a:xfrm>
          <a:prstGeom prst="rect">
            <a:avLst/>
          </a:prstGeom>
        </p:spPr>
      </p:pic>
      <p:pic>
        <p:nvPicPr>
          <p:cNvPr id="14" name="Содержимое 13" descr="аленушка радость.jpe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3214678" y="285728"/>
            <a:ext cx="2928957" cy="3905275"/>
          </a:xfrm>
        </p:spPr>
      </p:pic>
      <p:pic>
        <p:nvPicPr>
          <p:cNvPr id="17" name="Picture 2" descr="E:\c291d4551442296db7a6d02f7918f2b1a9ca0113.jpe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908720"/>
            <a:ext cx="4876800" cy="3893820"/>
          </a:xfrm>
          <a:prstGeom prst="rect">
            <a:avLst/>
          </a:prstGeom>
          <a:noFill/>
        </p:spPr>
      </p:pic>
      <p:pic>
        <p:nvPicPr>
          <p:cNvPr id="18" name="Рисунок 17" descr="грусть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5107784"/>
            <a:ext cx="2100257" cy="175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81481E-6 C 0.00833 0.00093 0.01666 0.00116 0.02499 0.00278 C 0.04201 0.00556 0.05815 0.01783 0.07499 0.02223 C 0.09513 0.0213 0.11527 0.02153 0.13541 0.01945 C 0.14114 0.01875 0.14652 0.01574 0.15208 0.01389 C 0.15485 0.01297 0.16041 0.01111 0.16041 0.01111 C 0.17326 -0.00023 0.18992 -0.00069 0.20416 -0.00833 C 0.24444 -0.02986 0.29062 -0.03703 0.32708 -0.06944 C 0.32847 -0.07222 0.32933 -0.07569 0.33124 -0.07777 C 0.33298 -0.07963 0.33558 -0.07916 0.33749 -0.08078 C 0.34409 -0.08541 0.34982 -0.09213 0.35624 -0.09722 C 0.36562 -0.11597 0.35451 -0.09768 0.36666 -0.10833 C 0.37204 -0.11296 0.37604 -0.1199 0.38124 -0.125 C 0.38524 -0.1412 0.3802 -0.12639 0.38958 -0.13889 C 0.3934 -0.14398 0.39652 -0.15 0.39999 -0.15555 C 0.41093 -0.17268 0.41909 -0.19305 0.42916 -0.21111 C 0.43176 -0.22129 0.4368 -0.2287 0.43958 -0.23889 C 0.44062 -0.24236 0.44062 -0.24652 0.44166 -0.25 C 0.44565 -0.2625 0.45225 -0.27338 0.45624 -0.28611 C 0.46475 -0.3125 0.47083 -0.3412 0.47499 -0.36944 C 0.4743 -0.38889 0.47413 -0.40833 0.47291 -0.42777 C 0.47204 -0.44166 0.46735 -0.45602 0.46458 -0.46944 C 0.46319 -0.47592 0.46232 -0.48773 0.46041 -0.49444 C 0.45763 -0.50439 0.45347 -0.51296 0.44999 -0.52222 C 0.44617 -0.5324 0.44947 -0.53842 0.43958 -0.54722 C 0.43541 -0.55092 0.43124 -0.55463 0.42708 -0.55833 C 0.42291 -0.56203 0.41961 -0.56852 0.41458 -0.56944 C 0.39878 -0.57245 0.38472 -0.57592 0.36874 -0.57777 C 0.35416 -0.57685 0.33958 -0.57708 0.32499 -0.575 C 0.31926 -0.5743 0.31388 -0.57129 0.30833 -0.56944 C 0.30399 -0.56805 0.29583 -0.56389 0.29583 -0.56389 C 0.28958 -0.53032 0.28958 -0.50254 0.28958 -0.46666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ыбак и рыбка печально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428604"/>
            <a:ext cx="4857784" cy="3643338"/>
          </a:xfrm>
          <a:prstGeom prst="rect">
            <a:avLst/>
          </a:prstGeom>
        </p:spPr>
      </p:pic>
      <p:pic>
        <p:nvPicPr>
          <p:cNvPr id="5" name="Рисунок 4" descr="см. испуг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39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20" y="5110006"/>
            <a:ext cx="1753941" cy="1747994"/>
          </a:xfrm>
          <a:prstGeom prst="rect">
            <a:avLst/>
          </a:prstGeom>
        </p:spPr>
      </p:pic>
      <p:pic>
        <p:nvPicPr>
          <p:cNvPr id="6" name="Рисунок 5" descr="см радость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95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240" y="4883345"/>
            <a:ext cx="2073838" cy="1974655"/>
          </a:xfrm>
          <a:prstGeom prst="rect">
            <a:avLst/>
          </a:prstGeom>
        </p:spPr>
      </p:pic>
      <p:pic>
        <p:nvPicPr>
          <p:cNvPr id="7" name="Рисунок 6" descr="грусть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5107784"/>
            <a:ext cx="2100257" cy="1750215"/>
          </a:xfrm>
          <a:prstGeom prst="rect">
            <a:avLst/>
          </a:prstGeom>
        </p:spPr>
      </p:pic>
      <p:pic>
        <p:nvPicPr>
          <p:cNvPr id="8" name="Picture 2" descr="E:\c291d4551442296db7a6d02f7918f2b1a9ca0113.jpe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57166"/>
            <a:ext cx="4652538" cy="3714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21759 L -0.0026 -0.55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аленький цветочек испу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28604"/>
            <a:ext cx="5603900" cy="4202926"/>
          </a:xfrm>
          <a:prstGeom prst="rect">
            <a:avLst/>
          </a:prstGeom>
        </p:spPr>
      </p:pic>
      <p:pic>
        <p:nvPicPr>
          <p:cNvPr id="5" name="Рисунок 4" descr="см. испуг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39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20" y="5110006"/>
            <a:ext cx="1753941" cy="1747994"/>
          </a:xfrm>
          <a:prstGeom prst="rect">
            <a:avLst/>
          </a:prstGeom>
        </p:spPr>
      </p:pic>
      <p:pic>
        <p:nvPicPr>
          <p:cNvPr id="6" name="Рисунок 5" descr="см радость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95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240" y="4883345"/>
            <a:ext cx="2073838" cy="1974655"/>
          </a:xfrm>
          <a:prstGeom prst="rect">
            <a:avLst/>
          </a:prstGeom>
        </p:spPr>
      </p:pic>
      <p:pic>
        <p:nvPicPr>
          <p:cNvPr id="7" name="Рисунок 6" descr="грусть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5107784"/>
            <a:ext cx="2100257" cy="1750215"/>
          </a:xfrm>
          <a:prstGeom prst="rect">
            <a:avLst/>
          </a:prstGeom>
        </p:spPr>
      </p:pic>
      <p:pic>
        <p:nvPicPr>
          <p:cNvPr id="8" name="Picture 2" descr="E:\c291d4551442296db7a6d02f7918f2b1a9ca0113.jpe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57166"/>
            <a:ext cx="4876800" cy="389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10208 L -0.00503 -0.4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2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001" y="357166"/>
            <a:ext cx="2509999" cy="1142731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61" y="219946"/>
            <a:ext cx="1401301" cy="2088232"/>
          </a:xfrm>
          <a:prstGeom prst="rect">
            <a:avLst/>
          </a:prstGeom>
        </p:spPr>
      </p:pic>
      <p:pic>
        <p:nvPicPr>
          <p:cNvPr id="12" name="Рисунок 11" descr="pTRU1-7481664dt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43454"/>
            <a:ext cx="2214546" cy="2214546"/>
          </a:xfrm>
          <a:prstGeom prst="rect">
            <a:avLst/>
          </a:prstGeom>
        </p:spPr>
      </p:pic>
      <p:pic>
        <p:nvPicPr>
          <p:cNvPr id="9" name="Picture 2" descr="E:\c291d4551442296db7a6d02f7918f2b1a9ca0113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6165" y="-642966"/>
            <a:ext cx="3757835" cy="3000396"/>
          </a:xfrm>
          <a:prstGeom prst="rect">
            <a:avLst/>
          </a:prstGeom>
          <a:noFill/>
        </p:spPr>
      </p:pic>
      <p:pic>
        <p:nvPicPr>
          <p:cNvPr id="10" name="Picture 2" descr="E:\c291d4551442296db7a6d02f7918f2b1a9ca0113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3857604"/>
            <a:ext cx="3757835" cy="3000396"/>
          </a:xfrm>
          <a:prstGeom prst="rect">
            <a:avLst/>
          </a:prstGeom>
          <a:noFill/>
        </p:spPr>
      </p:pic>
      <p:pic>
        <p:nvPicPr>
          <p:cNvPr id="13" name="Picture 2" descr="E:\c291d4551442296db7a6d02f7918f2b1a9ca0113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-571528"/>
            <a:ext cx="3757835" cy="3000396"/>
          </a:xfrm>
          <a:prstGeom prst="rect">
            <a:avLst/>
          </a:prstGeom>
          <a:noFill/>
        </p:spPr>
      </p:pic>
      <p:pic>
        <p:nvPicPr>
          <p:cNvPr id="16" name="Рисунок 15" descr="собака 1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325" y="4857760"/>
            <a:ext cx="2733675" cy="1666875"/>
          </a:xfrm>
          <a:prstGeom prst="rect">
            <a:avLst/>
          </a:prstGeom>
        </p:spPr>
      </p:pic>
      <p:pic>
        <p:nvPicPr>
          <p:cNvPr id="17" name="Picture 2" descr="E:\img_46227058_1847_0-wje47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5769" y="4784474"/>
            <a:ext cx="2488231" cy="2073526"/>
          </a:xfrm>
          <a:prstGeom prst="rect">
            <a:avLst/>
          </a:prstGeom>
          <a:noFill/>
        </p:spPr>
      </p:pic>
      <p:pic>
        <p:nvPicPr>
          <p:cNvPr id="15" name="Содержимое 14" descr="де5вочка.jpg"/>
          <p:cNvPicPr>
            <a:picLocks noGrp="1" noChangeAspect="1"/>
          </p:cNvPicPr>
          <p:nvPr>
            <p:ph idx="1"/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1206284"/>
            <a:ext cx="2928958" cy="539416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E:\111\кот радость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00042"/>
            <a:ext cx="2446644" cy="3643372"/>
          </a:xfrm>
          <a:prstGeom prst="rect">
            <a:avLst/>
          </a:prstGeom>
          <a:noFill/>
        </p:spPr>
      </p:pic>
      <p:pic>
        <p:nvPicPr>
          <p:cNvPr id="7" name="Содержимое 6" descr="images (1).jpg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3EBE0"/>
              </a:clrFrom>
              <a:clrTo>
                <a:srgbClr val="F3EB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500570"/>
            <a:ext cx="1716608" cy="1953662"/>
          </a:xfrm>
        </p:spPr>
      </p:pic>
      <p:pic>
        <p:nvPicPr>
          <p:cNvPr id="8" name="Рисунок 7" descr="злой гном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214818"/>
            <a:ext cx="1101740" cy="2214553"/>
          </a:xfrm>
          <a:prstGeom prst="rect">
            <a:avLst/>
          </a:prstGeom>
        </p:spPr>
      </p:pic>
      <p:pic>
        <p:nvPicPr>
          <p:cNvPr id="9" name="Picture 2" descr="E:\c291d4551442296db7a6d02f7918f2b1a9ca0113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908720"/>
            <a:ext cx="4876800" cy="389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71480"/>
            <a:ext cx="2687018" cy="388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злой гном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714752"/>
            <a:ext cx="1101740" cy="2214553"/>
          </a:xfrm>
          <a:prstGeom prst="rect">
            <a:avLst/>
          </a:prstGeom>
        </p:spPr>
      </p:pic>
      <p:pic>
        <p:nvPicPr>
          <p:cNvPr id="6" name="Содержимое 6" descr="images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3EBE0"/>
              </a:clrFrom>
              <a:clrTo>
                <a:srgbClr val="F3EB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4000504"/>
            <a:ext cx="1716608" cy="1953662"/>
          </a:xfrm>
          <a:prstGeom prst="rect">
            <a:avLst/>
          </a:prstGeom>
        </p:spPr>
      </p:pic>
      <p:pic>
        <p:nvPicPr>
          <p:cNvPr id="7" name="Picture 2" descr="E:\c291d4551442296db7a6d02f7918f2b1a9ca0113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908720"/>
            <a:ext cx="4876800" cy="389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Содержимое 14" descr="аним мики злость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58514" y="3479055"/>
            <a:ext cx="2165614" cy="2598737"/>
          </a:xfrm>
        </p:spPr>
      </p:pic>
      <p:pic>
        <p:nvPicPr>
          <p:cNvPr id="16" name="Рисунок 15" descr="аним мики испу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700808"/>
            <a:ext cx="2448272" cy="2304256"/>
          </a:xfrm>
          <a:prstGeom prst="rect">
            <a:avLst/>
          </a:prstGeom>
        </p:spPr>
      </p:pic>
      <p:pic>
        <p:nvPicPr>
          <p:cNvPr id="17" name="Рисунок 16" descr="аним мик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772816"/>
            <a:ext cx="2392680" cy="1691640"/>
          </a:xfrm>
          <a:prstGeom prst="rect">
            <a:avLst/>
          </a:prstGeom>
        </p:spPr>
      </p:pic>
      <p:pic>
        <p:nvPicPr>
          <p:cNvPr id="6" name="Picture 2" descr="E:\c291d4551442296db7a6d02f7918f2b1a9ca0113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908720"/>
            <a:ext cx="4876800" cy="389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ght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900</TotalTime>
  <Words>87</Words>
  <Application>Microsoft Office PowerPoint</Application>
  <PresentationFormat>Экран (4:3)</PresentationFormat>
  <Paragraphs>17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LightGreen</vt:lpstr>
      <vt:lpstr>Мультимедийное дидактическое пособие для детей 6-7 лет</vt:lpstr>
      <vt:lpstr>  Цель пособия: формирование умения у детей распознавать эмоциональные состояния, развивать умение понимать настроение детьми, развивать умение понимать проблемные ситуации на нравственные темы, моделирование поведения в конкретных ситуациях.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Home</cp:lastModifiedBy>
  <cp:revision>66</cp:revision>
  <dcterms:created xsi:type="dcterms:W3CDTF">2014-03-01T13:42:30Z</dcterms:created>
  <dcterms:modified xsi:type="dcterms:W3CDTF">2014-10-01T15:52:59Z</dcterms:modified>
</cp:coreProperties>
</file>