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99" r:id="rId11"/>
    <p:sldId id="273" r:id="rId12"/>
    <p:sldId id="28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0066"/>
    <a:srgbClr val="D60093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2857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07A6B-B7C0-4769-8691-9ABAE452BA73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6EB24-DFC4-4591-8082-8BC02CD06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71AAD-E5C5-4CB1-A271-CB1499A9772B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08BE-253A-4572-AC36-A87C4E56A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40A81-1F1A-41AA-A294-5233CF9A6285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8C2C1-8427-4274-A916-B8E26F0C9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100B4-52F9-4D3A-9AA5-2E4C82974C29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47207-BFF0-4FE3-9739-85A94D2E0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77FDD-4E04-492C-88E8-08F4B27BFD5F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C58B8-5A63-4EC9-899B-3B68EE73D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D0CB8-CF03-4747-9C63-3E01D73A8270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B3A8F-51DE-4FA7-B6C8-8184C2421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B1DA9-AD03-450A-8CA2-B86F82B6E437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6313B-66BB-47B8-AF90-A3FAE790A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B336-0AF5-4813-84FA-59FCA5EA1127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1F6A5-53A9-4746-8074-B10E6006B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9A032-6534-4D9D-8C2F-C5F9EA88A9CA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0DA94-D684-403C-BDFD-00AFE317E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73185-E7B3-4F8E-83EB-1423A1564E90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62A55-E71B-4EAD-93C5-78E685150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E4A8A-169F-4D5F-9A20-268E97F14F84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9210-6EDF-4B41-8DB2-354BEF8DA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A1EE3-26D1-4AEA-9AF7-771BFD6137A9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EAB3B-1A8A-4AEF-BBF7-050B4BF73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6D2F1C-898D-4BE8-862A-1EA0D7A7943E}" type="datetimeFigureOut">
              <a:rPr lang="ru-RU"/>
              <a:pPr>
                <a:defRPr/>
              </a:pPr>
              <a:t>26.05.2015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C40233-36E4-4E3E-A00B-1F474ACA8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3" r:id="rId2"/>
    <p:sldLayoutId id="2147483686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7" r:id="rId9"/>
    <p:sldLayoutId id="2147483677" r:id="rId10"/>
    <p:sldLayoutId id="2147483676" r:id="rId11"/>
    <p:sldLayoutId id="214748368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A28E6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A28E6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956251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1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11188" y="260350"/>
            <a:ext cx="76327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100">
                <a:solidFill>
                  <a:srgbClr val="000066"/>
                </a:solidFill>
              </a:rPr>
              <a:t>МУНИЦИПАЛЬНОЕ</a:t>
            </a:r>
            <a:r>
              <a:rPr lang="ru-RU" sz="1100">
                <a:solidFill>
                  <a:srgbClr val="002060"/>
                </a:solidFill>
              </a:rPr>
              <a:t> ДОШКОЛЬНОЕ ОБРАЗОВАТЕЛЬНОЕ </a:t>
            </a:r>
          </a:p>
          <a:p>
            <a:pPr algn="ctr"/>
            <a:r>
              <a:rPr lang="ru-RU" sz="1100">
                <a:solidFill>
                  <a:srgbClr val="002060"/>
                </a:solidFill>
              </a:rPr>
              <a:t>УЧРЕЖДЕНИЕ «ДЕТСКИЙ САД ОБЩЕРАЗВИВАЮЩЕГО ВИДА № 75» «ЖУРАВЛЕНОК</a:t>
            </a:r>
            <a:r>
              <a:rPr lang="ru-RU" sz="1100"/>
              <a:t>»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27784" y="980729"/>
            <a:ext cx="482453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Отчет по самообразованию</a:t>
            </a:r>
          </a:p>
          <a:p>
            <a:pPr algn="ctr"/>
            <a:r>
              <a:rPr lang="ru-RU" sz="2200" b="1" dirty="0">
                <a:solidFill>
                  <a:srgbClr val="FF0000"/>
                </a:solidFill>
              </a:rPr>
              <a:t> в виде презентации: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Формирование географических представлений 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у детей дошкольного возраста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95536" y="3933057"/>
            <a:ext cx="856895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Подготовила:    </a:t>
            </a:r>
          </a:p>
          <a:p>
            <a:r>
              <a:rPr lang="ru-RU" b="1" dirty="0">
                <a:solidFill>
                  <a:srgbClr val="FF0000"/>
                </a:solidFill>
              </a:rPr>
              <a:t>педагог дополнительного     </a:t>
            </a:r>
          </a:p>
          <a:p>
            <a:r>
              <a:rPr lang="ru-RU" b="1" dirty="0">
                <a:solidFill>
                  <a:srgbClr val="FF0000"/>
                </a:solidFill>
              </a:rPr>
              <a:t>образования</a:t>
            </a:r>
          </a:p>
          <a:p>
            <a:r>
              <a:rPr lang="ru-RU" b="1" dirty="0">
                <a:solidFill>
                  <a:srgbClr val="FF0000"/>
                </a:solidFill>
              </a:rPr>
              <a:t>Блошенко  Любовь Васильевна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                                                  </a:t>
            </a:r>
            <a:r>
              <a:rPr lang="ru-RU" b="1" dirty="0">
                <a:solidFill>
                  <a:srgbClr val="000066"/>
                </a:solidFill>
              </a:rPr>
              <a:t>г.Братск</a:t>
            </a:r>
          </a:p>
          <a:p>
            <a:r>
              <a:rPr lang="ru-RU" b="1" dirty="0">
                <a:solidFill>
                  <a:srgbClr val="000066"/>
                </a:solidFill>
              </a:rPr>
              <a:t>                                                    2015 г.</a:t>
            </a:r>
          </a:p>
        </p:txBody>
      </p:sp>
      <p:pic>
        <p:nvPicPr>
          <p:cNvPr id="9" name="Содержимое 3" descr="P3201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39552" y="980728"/>
            <a:ext cx="2016224" cy="2088232"/>
          </a:xfrm>
          <a:prstGeom prst="snip2DiagRect">
            <a:avLst>
              <a:gd name="adj1" fmla="val 10739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onstantia" pitchFamily="18" charset="0"/>
            </a:endParaRPr>
          </a:p>
          <a:p>
            <a:endParaRPr lang="ru-RU" dirty="0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3798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 dirty="0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 dirty="0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33799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 dirty="0">
              <a:cs typeface="Arial" charset="0"/>
            </a:endParaRPr>
          </a:p>
        </p:txBody>
      </p:sp>
      <p:sp>
        <p:nvSpPr>
          <p:cNvPr id="33800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 dirty="0">
              <a:latin typeface="Constantia" pitchFamily="18" charset="0"/>
            </a:endParaRP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b="1" dirty="0">
                <a:latin typeface="Constantia" pitchFamily="18" charset="0"/>
              </a:rPr>
              <a:t> </a:t>
            </a:r>
            <a:endParaRPr lang="ru-RU" sz="2000" dirty="0">
              <a:latin typeface="Constantia" pitchFamily="18" charset="0"/>
            </a:endParaRPr>
          </a:p>
          <a:p>
            <a:r>
              <a:rPr lang="ru-RU" dirty="0">
                <a:latin typeface="Constantia" pitchFamily="18" charset="0"/>
              </a:rPr>
              <a:t>     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547813" y="1103313"/>
            <a:ext cx="6192837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Clr>
                <a:srgbClr val="FF0000"/>
              </a:buClr>
              <a:buFont typeface="Wingdings" pitchFamily="2" charset="2"/>
              <a:buChar char="v"/>
            </a:pPr>
            <a:r>
              <a:rPr lang="ru-RU" sz="2200" b="1" dirty="0">
                <a:solidFill>
                  <a:srgbClr val="FF0000"/>
                </a:solidFill>
              </a:rPr>
              <a:t>Приготовила консультации для педагогов:</a:t>
            </a:r>
          </a:p>
          <a:p>
            <a:pPr algn="ctr"/>
            <a:endParaRPr lang="ru-RU" sz="2200" dirty="0">
              <a:solidFill>
                <a:srgbClr val="FF0000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1. География Земли для детей</a:t>
            </a:r>
          </a:p>
          <a:p>
            <a:r>
              <a:rPr lang="ru-RU" i="1" dirty="0">
                <a:solidFill>
                  <a:schemeClr val="bg1"/>
                </a:solidFill>
              </a:rPr>
              <a:t>2. Веселая география</a:t>
            </a:r>
          </a:p>
          <a:p>
            <a:r>
              <a:rPr lang="ru-RU" i="1" dirty="0">
                <a:solidFill>
                  <a:schemeClr val="bg1"/>
                </a:solidFill>
              </a:rPr>
              <a:t>3. Занимательная география</a:t>
            </a:r>
          </a:p>
          <a:p>
            <a:r>
              <a:rPr lang="ru-RU" i="1" dirty="0">
                <a:solidFill>
                  <a:schemeClr val="bg1"/>
                </a:solidFill>
              </a:rPr>
              <a:t>4. Игровые методы по географии</a:t>
            </a:r>
          </a:p>
          <a:p>
            <a:r>
              <a:rPr lang="ru-RU" i="1" dirty="0">
                <a:solidFill>
                  <a:schemeClr val="bg1"/>
                </a:solidFill>
              </a:rPr>
              <a:t>5. Развиваем у детей географические представления</a:t>
            </a:r>
          </a:p>
          <a:p>
            <a:r>
              <a:rPr lang="ru-RU" i="1" dirty="0">
                <a:solidFill>
                  <a:schemeClr val="bg1"/>
                </a:solidFill>
              </a:rPr>
              <a:t>6. Занимательные игры по географии</a:t>
            </a:r>
          </a:p>
          <a:p>
            <a:r>
              <a:rPr lang="ru-RU" i="1" dirty="0">
                <a:solidFill>
                  <a:schemeClr val="bg1"/>
                </a:solidFill>
              </a:rPr>
              <a:t>7. тезаурус</a:t>
            </a:r>
          </a:p>
          <a:p>
            <a:r>
              <a:rPr lang="ru-RU" i="1" dirty="0">
                <a:solidFill>
                  <a:schemeClr val="bg1"/>
                </a:solidFill>
              </a:rPr>
              <a:t>8. Семинар – практикум для педагогов</a:t>
            </a:r>
          </a:p>
          <a:p>
            <a:r>
              <a:rPr lang="ru-RU" i="1" dirty="0">
                <a:solidFill>
                  <a:schemeClr val="bg1"/>
                </a:solidFill>
              </a:rPr>
              <a:t> «Оптимизировать процесс ознакомления с    географическими понятиями путем практической  деятельности»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4822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34823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34824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258888" y="908050"/>
            <a:ext cx="6192837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 typeface="Wingdings" pitchFamily="2" charset="2"/>
              <a:buChar char="Ш"/>
              <a:tabLst>
                <a:tab pos="581025" algn="l"/>
              </a:tabLst>
            </a:pPr>
            <a:r>
              <a:rPr lang="ru-RU" sz="2200" b="1">
                <a:solidFill>
                  <a:srgbClr val="FF0000"/>
                </a:solidFill>
              </a:rPr>
              <a:t> Предполагаемый результат:</a:t>
            </a:r>
          </a:p>
          <a:p>
            <a:pPr algn="ctr">
              <a:buFont typeface="Wingdings" pitchFamily="2" charset="2"/>
              <a:buNone/>
              <a:tabLst>
                <a:tab pos="581025" algn="l"/>
              </a:tabLst>
            </a:pPr>
            <a:endParaRPr lang="ru-RU" sz="220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  <a:tabLst>
                <a:tab pos="581025" algn="l"/>
              </a:tabLst>
            </a:pPr>
            <a:r>
              <a:rPr lang="ru-RU">
                <a:solidFill>
                  <a:schemeClr val="bg1"/>
                </a:solidFill>
              </a:rPr>
              <a:t> Внедрение методической разработки в систему дополнительного дошкольного образования.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  <a:tabLst>
                <a:tab pos="581025" algn="l"/>
              </a:tabLst>
            </a:pPr>
            <a:r>
              <a:rPr lang="ru-RU">
                <a:solidFill>
                  <a:schemeClr val="bg1"/>
                </a:solidFill>
              </a:rPr>
              <a:t> Развитие любознательности, самостоятельности, творческих способностей у детей.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  <a:tabLst>
                <a:tab pos="581025" algn="l"/>
              </a:tabLst>
            </a:pPr>
            <a:r>
              <a:rPr lang="ru-RU">
                <a:solidFill>
                  <a:schemeClr val="bg1"/>
                </a:solidFill>
              </a:rPr>
              <a:t> Владение элементарными представлениями о географии.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  <a:tabLst>
                <a:tab pos="581025" algn="l"/>
              </a:tabLst>
            </a:pPr>
            <a:r>
              <a:rPr lang="ru-RU">
                <a:solidFill>
                  <a:schemeClr val="bg1"/>
                </a:solidFill>
              </a:rPr>
              <a:t> Устойчивый интерес к познанию новых представлений.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  <a:tabLst>
                <a:tab pos="581025" algn="l"/>
              </a:tabLst>
            </a:pPr>
            <a:endParaRPr lang="ru-RU">
              <a:solidFill>
                <a:schemeClr val="bg1"/>
              </a:solidFill>
            </a:endParaRPr>
          </a:p>
          <a:p>
            <a:pPr>
              <a:tabLst>
                <a:tab pos="581025" algn="l"/>
              </a:tabLst>
            </a:pPr>
            <a:r>
              <a:rPr lang="ru-RU">
                <a:solidFill>
                  <a:schemeClr val="bg1"/>
                </a:solidFill>
              </a:rPr>
              <a:t>Знания о географии помогут узнать и полюбить свой неповторимый край, будут способствовать формированию грамотного  отношения к природе, экологического мировоззрения.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5490" y="692696"/>
            <a:ext cx="642572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Спасибо за внимание</a:t>
            </a:r>
            <a:endParaRPr lang="ru-RU" sz="32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5846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35847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35848" name="TextBox 13"/>
          <p:cNvSpPr txBox="1">
            <a:spLocks noChangeArrowheads="1"/>
          </p:cNvSpPr>
          <p:nvPr/>
        </p:nvSpPr>
        <p:spPr bwMode="auto">
          <a:xfrm rot="10800000" flipV="1">
            <a:off x="611187" y="2161436"/>
            <a:ext cx="62007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pic>
        <p:nvPicPr>
          <p:cNvPr id="10" name="Рисунок 9" descr="IMG_20150420_1608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340768"/>
            <a:ext cx="7344816" cy="5184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1619250" y="1125538"/>
            <a:ext cx="5905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4340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971550" y="781050"/>
            <a:ext cx="7056438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endParaRPr lang="ru-RU" sz="20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Вид разработки:</a:t>
            </a:r>
            <a:r>
              <a:rPr lang="ru-RU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ru-RU" sz="2000" i="1">
                <a:latin typeface="Calibri" pitchFamily="34" charset="0"/>
                <a:ea typeface="Calibri" pitchFamily="34" charset="0"/>
                <a:cs typeface="Times New Roman" pitchFamily="18" charset="0"/>
              </a:rPr>
              <a:t>познавательно - игровая</a:t>
            </a:r>
            <a:endParaRPr lang="ru-RU" sz="2000" i="1">
              <a:ea typeface="Calibri" pitchFamily="34" charset="0"/>
              <a:cs typeface="Arial" charset="0"/>
            </a:endParaRPr>
          </a:p>
          <a:p>
            <a:pPr eaLnBrk="0" hangingPunct="0"/>
            <a:endParaRPr lang="ru-RU" sz="2000" b="1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По содержанию:</a:t>
            </a:r>
            <a:r>
              <a:rPr lang="ru-RU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ru-RU" sz="2000" i="1">
                <a:latin typeface="Calibri" pitchFamily="34" charset="0"/>
                <a:ea typeface="Calibri" pitchFamily="34" charset="0"/>
                <a:cs typeface="Times New Roman" pitchFamily="18" charset="0"/>
              </a:rPr>
              <a:t>ребенок и "человек и природа"</a:t>
            </a:r>
            <a:endParaRPr lang="ru-RU" sz="2000" i="1">
              <a:cs typeface="Arial" charset="0"/>
            </a:endParaRPr>
          </a:p>
          <a:p>
            <a:pPr eaLnBrk="0" hangingPunct="0"/>
            <a:endParaRPr lang="ru-RU" sz="2000" b="1">
              <a:latin typeface="Calibri" pitchFamily="34" charset="0"/>
            </a:endParaRPr>
          </a:p>
          <a:p>
            <a:pPr eaLnBrk="0" hangingPunct="0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  Участники:</a:t>
            </a:r>
            <a:r>
              <a:rPr lang="ru-RU" sz="2000">
                <a:latin typeface="Calibri" pitchFamily="34" charset="0"/>
              </a:rPr>
              <a:t>                   </a:t>
            </a:r>
            <a:r>
              <a:rPr lang="ru-RU" sz="2000" i="1">
                <a:latin typeface="Calibri" pitchFamily="34" charset="0"/>
              </a:rPr>
              <a:t>дети-педагоги-родители</a:t>
            </a:r>
            <a:endParaRPr lang="ru-RU" sz="2000" b="1" i="1"/>
          </a:p>
          <a:p>
            <a:pPr eaLnBrk="0" hangingPunct="0"/>
            <a:r>
              <a:rPr lang="ru-RU" sz="2000" b="1"/>
              <a:t> </a:t>
            </a:r>
          </a:p>
          <a:p>
            <a:pPr eaLnBrk="0" hangingPunct="0"/>
            <a:r>
              <a:rPr lang="ru-RU" sz="2000" b="1"/>
              <a:t>  </a:t>
            </a:r>
            <a:r>
              <a:rPr lang="ru-RU" sz="2000" b="1">
                <a:solidFill>
                  <a:srgbClr val="FF0000"/>
                </a:solidFill>
              </a:rPr>
              <a:t>Образовательная область:</a:t>
            </a:r>
            <a:r>
              <a:rPr lang="ru-RU" sz="2000" b="1"/>
              <a:t> </a:t>
            </a:r>
          </a:p>
          <a:p>
            <a:pPr eaLnBrk="0" hangingPunct="0"/>
            <a:r>
              <a:rPr lang="ru-RU" sz="2000" i="1"/>
              <a:t>                       </a:t>
            </a:r>
          </a:p>
          <a:p>
            <a:pPr eaLnBrk="0" hangingPunct="0"/>
            <a:r>
              <a:rPr lang="ru-RU" sz="2000" i="1"/>
              <a:t>                                  познавательное направление</a:t>
            </a:r>
            <a:r>
              <a:rPr lang="ru-RU" sz="2000" i="1"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5365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15367" name="TextBox 10"/>
          <p:cNvSpPr txBox="1">
            <a:spLocks noChangeArrowheads="1"/>
          </p:cNvSpPr>
          <p:nvPr/>
        </p:nvSpPr>
        <p:spPr bwMode="auto">
          <a:xfrm>
            <a:off x="1692275" y="981075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b="1">
                <a:solidFill>
                  <a:srgbClr val="FF0000"/>
                </a:solidFill>
                <a:latin typeface="Constantia" pitchFamily="18" charset="0"/>
              </a:rPr>
              <a:t> Я определила цели своей работы</a:t>
            </a:r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:</a:t>
            </a:r>
          </a:p>
        </p:txBody>
      </p:sp>
      <p:sp>
        <p:nvSpPr>
          <p:cNvPr id="15368" name="TextBox 13"/>
          <p:cNvSpPr txBox="1">
            <a:spLocks noChangeArrowheads="1"/>
          </p:cNvSpPr>
          <p:nvPr/>
        </p:nvSpPr>
        <p:spPr bwMode="auto">
          <a:xfrm rot="10800000" flipV="1">
            <a:off x="969963" y="1411288"/>
            <a:ext cx="6199187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>
                <a:latin typeface="Constantia" pitchFamily="18" charset="0"/>
              </a:rPr>
              <a:t>    </a:t>
            </a:r>
            <a:r>
              <a:rPr lang="ru-RU" sz="2000" i="1">
                <a:latin typeface="Constantia" pitchFamily="18" charset="0"/>
              </a:rPr>
              <a:t>Способствовать формированию элементарных естественно - научных представлений о земле и  природе, о  географических представлений детей дошкольников; </a:t>
            </a:r>
          </a:p>
          <a:p>
            <a:endParaRPr lang="ru-RU" sz="2000" i="1"/>
          </a:p>
          <a:p>
            <a:endParaRPr lang="ru-RU" sz="2000" i="1"/>
          </a:p>
          <a:p>
            <a:pPr>
              <a:buFont typeface="Wingdings" pitchFamily="2" charset="2"/>
              <a:buChar char="q"/>
            </a:pPr>
            <a:r>
              <a:rPr lang="ru-RU" sz="2000" i="1">
                <a:latin typeface="Constantia" pitchFamily="18" charset="0"/>
              </a:rPr>
              <a:t>     Развивать познавательную активность детей    старшего дошкольного возраста посредством экспериментирования. </a:t>
            </a:r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7654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27655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27657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27088" y="844550"/>
            <a:ext cx="6335712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ctr">
              <a:buFont typeface="Wingdings" pitchFamily="2" charset="2"/>
              <a:buChar char="v"/>
            </a:pPr>
            <a:r>
              <a:rPr lang="ru-RU" b="1" dirty="0">
                <a:solidFill>
                  <a:srgbClr val="FF0000"/>
                </a:solidFill>
              </a:rPr>
              <a:t>Передо мною были поставлены следующие задачи:</a:t>
            </a:r>
          </a:p>
          <a:p>
            <a:pPr marL="342900" indent="-342900" algn="ctr"/>
            <a:endParaRPr lang="ru-RU" dirty="0">
              <a:solidFill>
                <a:srgbClr val="FF0000"/>
              </a:solidFill>
            </a:endParaRPr>
          </a:p>
          <a:p>
            <a:pPr marL="342900" indent="-342900"/>
            <a:r>
              <a:rPr lang="ru-RU" sz="1600" b="1" i="1" dirty="0"/>
              <a:t>1.</a:t>
            </a:r>
            <a:r>
              <a:rPr lang="ru-RU" sz="1600" i="1" dirty="0"/>
              <a:t> формировать представления  о путешественниках –       первооткрывателях;                                                                        </a:t>
            </a:r>
          </a:p>
          <a:p>
            <a:pPr marL="342900" indent="-342900"/>
            <a:r>
              <a:rPr lang="ru-RU" sz="1600" b="1" i="1" dirty="0"/>
              <a:t>2.</a:t>
            </a:r>
            <a:r>
              <a:rPr lang="ru-RU" sz="1600" i="1" dirty="0"/>
              <a:t> формировать представления о континентах:</a:t>
            </a:r>
          </a:p>
          <a:p>
            <a:pPr marL="342900" indent="-342900"/>
            <a:r>
              <a:rPr lang="ru-RU" sz="1600" i="1" dirty="0"/>
              <a:t>   Австралия, Арктика, Африка и другим материкам; </a:t>
            </a:r>
          </a:p>
          <a:p>
            <a:pPr marL="342900" indent="-342900"/>
            <a:r>
              <a:rPr lang="ru-RU" sz="1600" i="1" dirty="0"/>
              <a:t>   о странах Мира, о их флаге, гербе, главных символах и  достопримечательностях той или иной страны;</a:t>
            </a:r>
          </a:p>
          <a:p>
            <a:pPr marL="342900" indent="-342900"/>
            <a:endParaRPr lang="ru-RU" sz="1600" b="1" i="1" dirty="0"/>
          </a:p>
          <a:p>
            <a:pPr marL="342900" indent="-342900"/>
            <a:r>
              <a:rPr lang="ru-RU" sz="1600" b="1" i="1" dirty="0"/>
              <a:t>3.</a:t>
            </a:r>
            <a:r>
              <a:rPr lang="ru-RU" sz="1600" i="1" dirty="0"/>
              <a:t> формировать представления о животных и лесной зоне континентов;</a:t>
            </a:r>
          </a:p>
          <a:p>
            <a:pPr marL="342900" indent="-342900"/>
            <a:endParaRPr lang="ru-RU" sz="1600" b="1" i="1" dirty="0"/>
          </a:p>
          <a:p>
            <a:pPr marL="342900" indent="-342900"/>
            <a:r>
              <a:rPr lang="ru-RU" sz="1600" b="1" i="1" dirty="0"/>
              <a:t>4.</a:t>
            </a:r>
            <a:r>
              <a:rPr lang="ru-RU" sz="1600" i="1" dirty="0"/>
              <a:t> развивать речь и обогащать предметный словарь детей; </a:t>
            </a:r>
          </a:p>
          <a:p>
            <a:pPr marL="342900" indent="-342900"/>
            <a:endParaRPr lang="ru-RU" sz="1600" b="1" i="1" dirty="0"/>
          </a:p>
          <a:p>
            <a:pPr marL="342900" indent="-342900"/>
            <a:r>
              <a:rPr lang="ru-RU" sz="1600" b="1" i="1" dirty="0"/>
              <a:t>5.</a:t>
            </a:r>
            <a:r>
              <a:rPr lang="ru-RU" sz="1600" i="1" dirty="0"/>
              <a:t> развивать память, внимание, логическое мышление и находчивость детей;</a:t>
            </a:r>
          </a:p>
          <a:p>
            <a:pPr marL="342900" indent="-342900"/>
            <a:endParaRPr lang="ru-RU" sz="1600" b="1" i="1" dirty="0"/>
          </a:p>
          <a:p>
            <a:pPr marL="342900" indent="-342900"/>
            <a:r>
              <a:rPr lang="ru-RU" sz="1600" b="1" i="1" dirty="0"/>
              <a:t>6.</a:t>
            </a:r>
            <a:r>
              <a:rPr lang="ru-RU" sz="1600" i="1" dirty="0"/>
              <a:t> воспитывать интерес к географии, уважение к культуре других народов.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6375" y="981075"/>
            <a:ext cx="5543550" cy="4606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>
                <a:solidFill>
                  <a:srgbClr val="FF0000"/>
                </a:solidFill>
                <a:latin typeface="Arial" charset="0"/>
              </a:rPr>
              <a:t> Можно выделить следующие этапы над темой:</a:t>
            </a:r>
          </a:p>
          <a:p>
            <a:endParaRPr lang="ru-RU" sz="2000" b="1">
              <a:solidFill>
                <a:schemeClr val="accent2"/>
              </a:solidFill>
              <a:latin typeface="Arial" charset="0"/>
            </a:endParaRP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1. Изучение научно – методической литературы</a:t>
            </a: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2. Внедрение полученных знаний в работу</a:t>
            </a: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3. Работа с дидактическим материалом</a:t>
            </a: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4. Систематизация и обобщение полученного опыта. Отчет.</a:t>
            </a:r>
          </a:p>
          <a:p>
            <a:endParaRPr lang="ru-RU" b="1" i="1">
              <a:solidFill>
                <a:schemeClr val="bg1"/>
              </a:solidFill>
              <a:latin typeface="Arial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>
                <a:solidFill>
                  <a:srgbClr val="FF0000"/>
                </a:solidFill>
                <a:latin typeface="Arial" charset="0"/>
              </a:rPr>
              <a:t> Применяла такие методы и приемы:</a:t>
            </a:r>
          </a:p>
          <a:p>
            <a:endParaRPr lang="ru-RU" b="1">
              <a:solidFill>
                <a:srgbClr val="FF0000"/>
              </a:solidFill>
              <a:latin typeface="Arial" charset="0"/>
            </a:endParaRP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1. словесные </a:t>
            </a: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2. наглядные</a:t>
            </a: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3. практические</a:t>
            </a:r>
          </a:p>
          <a:p>
            <a:r>
              <a:rPr lang="ru-RU" b="1" i="1">
                <a:solidFill>
                  <a:schemeClr val="bg1"/>
                </a:solidFill>
                <a:latin typeface="Arial" charset="0"/>
              </a:rPr>
              <a:t>4. игровые</a:t>
            </a:r>
            <a:endParaRPr lang="ru-RU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78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28679" name="Rectangle 1"/>
          <p:cNvSpPr>
            <a:spLocks noChangeArrowheads="1"/>
          </p:cNvSpPr>
          <p:nvPr/>
        </p:nvSpPr>
        <p:spPr bwMode="auto">
          <a:xfrm>
            <a:off x="1763713" y="1989138"/>
            <a:ext cx="64087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28680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29702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29703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29704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84213" y="836613"/>
            <a:ext cx="8226425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r>
              <a:rPr lang="ru-RU" sz="2200" b="1">
                <a:solidFill>
                  <a:srgbClr val="FF0000"/>
                </a:solidFill>
              </a:rPr>
              <a:t>Осуществляя выполнения этих задач, разработала план:</a:t>
            </a:r>
            <a:endParaRPr lang="ru-RU" sz="2200">
              <a:solidFill>
                <a:srgbClr val="FF0000"/>
              </a:solidFill>
            </a:endParaRPr>
          </a:p>
          <a:p>
            <a:pPr>
              <a:tabLst>
                <a:tab pos="4057650" algn="l"/>
              </a:tabLst>
            </a:pPr>
            <a:endParaRPr lang="ru-RU" sz="2200" b="1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  <a:tabLst>
                <a:tab pos="4057650" algn="l"/>
              </a:tabLst>
            </a:pPr>
            <a:r>
              <a:rPr lang="ru-RU" sz="2000" b="1">
                <a:solidFill>
                  <a:srgbClr val="FF0000"/>
                </a:solidFill>
              </a:rPr>
              <a:t> приготовила для детей следующие игры:</a:t>
            </a:r>
          </a:p>
          <a:p>
            <a:pPr>
              <a:tabLst>
                <a:tab pos="4057650" algn="l"/>
              </a:tabLst>
            </a:pPr>
            <a:endParaRPr lang="ru-RU" sz="2000">
              <a:solidFill>
                <a:srgbClr val="FF0000"/>
              </a:solidFill>
            </a:endParaRPr>
          </a:p>
          <a:p>
            <a:pPr>
              <a:tabLst>
                <a:tab pos="4057650" algn="l"/>
              </a:tabLst>
            </a:pPr>
            <a:r>
              <a:rPr lang="ru-RU">
                <a:solidFill>
                  <a:schemeClr val="bg1"/>
                </a:solidFill>
              </a:rPr>
              <a:t>        1. </a:t>
            </a:r>
            <a:r>
              <a:rPr lang="ru-RU" i="1">
                <a:solidFill>
                  <a:schemeClr val="bg1"/>
                </a:solidFill>
              </a:rPr>
              <a:t>Игра географическое лото «Символы стран»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2. «Найди нужный флаг»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3. Игра  «Животные и растения  Иркутской области»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4. Игра: «Собери созвездия»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5. «Собери созвездие»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6. «Вода – суша»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7. «Я знаю»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8. Игра «Отгадай, что это»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 9. Игра с компасом на прогулке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10. «Угадай, кто, где живет»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11. «Собери картинку»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 12. «Почтальон принес посылку»</a:t>
            </a:r>
          </a:p>
          <a:p>
            <a:pPr>
              <a:tabLst>
                <a:tab pos="4057650" algn="l"/>
              </a:tabLst>
            </a:pPr>
            <a:r>
              <a:rPr lang="ru-RU" i="1">
                <a:solidFill>
                  <a:schemeClr val="bg1"/>
                </a:solidFill>
              </a:rPr>
              <a:t>      13. «Лабиринты»</a:t>
            </a:r>
          </a:p>
          <a:p>
            <a:pPr eaLnBrk="0" hangingPunct="0">
              <a:tabLst>
                <a:tab pos="4057650" algn="l"/>
              </a:tabLst>
            </a:pPr>
            <a:endParaRPr lang="ru-RU" i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6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30727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30728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827088" y="173038"/>
            <a:ext cx="6121400" cy="591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Совместная деятельность с детьми:</a:t>
            </a:r>
          </a:p>
          <a:p>
            <a:endParaRPr lang="ru-RU" sz="2000" b="1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рассматривание иллюстраций о разнообразных континентах; странах Мира;</a:t>
            </a:r>
          </a:p>
          <a:p>
            <a:r>
              <a:rPr lang="ru-RU" i="1" dirty="0">
                <a:solidFill>
                  <a:schemeClr val="bg1"/>
                </a:solidFill>
              </a:rPr>
              <a:t>рассматривание иллюстраций по теме "Животные Австралии", "Животные Африки", "Животные Арктики и Антарктиды", "Обитатели морей и океанов";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энциклопедические представлений о флагов России, Европа, Азия, Африка, Австралия, Америке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работа с картой Мира;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энциклопедические представлений посредством бесед о символах разных стран Мира;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чтение стихотворений о географии;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разгадывание загадок о географии;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разгадывание кроссвордов, ребусов, шарад, лабиринтов с дошкольниками;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проведение географической викторины;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работа с </a:t>
            </a:r>
            <a:r>
              <a:rPr lang="ru-RU" i="1" dirty="0" err="1">
                <a:solidFill>
                  <a:schemeClr val="bg1"/>
                </a:solidFill>
              </a:rPr>
              <a:t>мнемотаблицами</a:t>
            </a:r>
            <a:r>
              <a:rPr lang="ru-RU" i="1" dirty="0">
                <a:solidFill>
                  <a:schemeClr val="bg1"/>
                </a:solidFill>
              </a:rPr>
              <a:t> Морж", "Морской ёж", "Рыба-ёж", "Летучая рыба";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ru-RU" i="1" dirty="0">
                <a:solidFill>
                  <a:schemeClr val="bg1"/>
                </a:solidFill>
              </a:rPr>
              <a:t> работа с тематическими карточками.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1750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31751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827088" y="1333500"/>
            <a:ext cx="6942137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200" b="1">
                <a:solidFill>
                  <a:srgbClr val="FF0000"/>
                </a:solidFill>
              </a:rPr>
              <a:t> А также  составила конспекты занятий:</a:t>
            </a:r>
          </a:p>
          <a:p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       1. </a:t>
            </a:r>
            <a:r>
              <a:rPr lang="ru-RU" i="1">
                <a:solidFill>
                  <a:schemeClr val="bg1"/>
                </a:solidFill>
              </a:rPr>
              <a:t>«Путешествие по материкам»</a:t>
            </a:r>
          </a:p>
          <a:p>
            <a:r>
              <a:rPr lang="ru-RU" i="1">
                <a:solidFill>
                  <a:schemeClr val="bg1"/>
                </a:solidFill>
              </a:rPr>
              <a:t>       2. «Путешествие в Америку».</a:t>
            </a:r>
          </a:p>
          <a:p>
            <a:r>
              <a:rPr lang="ru-RU" i="1">
                <a:solidFill>
                  <a:schemeClr val="bg1"/>
                </a:solidFill>
              </a:rPr>
              <a:t>       3. «Южная Америка»</a:t>
            </a:r>
          </a:p>
          <a:p>
            <a:r>
              <a:rPr lang="ru-RU" i="1">
                <a:solidFill>
                  <a:schemeClr val="bg1"/>
                </a:solidFill>
              </a:rPr>
              <a:t>       4. «Путешествие в Австралию»</a:t>
            </a:r>
          </a:p>
          <a:p>
            <a:r>
              <a:rPr lang="ru-RU" i="1">
                <a:solidFill>
                  <a:schemeClr val="bg1"/>
                </a:solidFill>
              </a:rPr>
              <a:t>       5. «Где живет вода»</a:t>
            </a:r>
          </a:p>
          <a:p>
            <a:r>
              <a:rPr lang="ru-RU" i="1">
                <a:solidFill>
                  <a:schemeClr val="bg1"/>
                </a:solidFill>
              </a:rPr>
              <a:t>       6. «Путешествие в Африку»</a:t>
            </a:r>
          </a:p>
          <a:p>
            <a:r>
              <a:rPr lang="ru-RU" i="1">
                <a:solidFill>
                  <a:schemeClr val="bg1"/>
                </a:solidFill>
              </a:rPr>
              <a:t>       7. «Голубая планета, какая ты?</a:t>
            </a:r>
          </a:p>
          <a:p>
            <a:r>
              <a:rPr lang="ru-RU" i="1">
                <a:solidFill>
                  <a:schemeClr val="bg1"/>
                </a:solidFill>
              </a:rPr>
              <a:t>       8. «Байкал – священный дар природы»</a:t>
            </a:r>
          </a:p>
          <a:p>
            <a:r>
              <a:rPr lang="ru-RU" i="1">
                <a:solidFill>
                  <a:schemeClr val="bg1"/>
                </a:solidFill>
              </a:rPr>
              <a:t>       9. «Австралия»</a:t>
            </a:r>
          </a:p>
          <a:p>
            <a:r>
              <a:rPr lang="ru-RU" i="1">
                <a:solidFill>
                  <a:schemeClr val="bg1"/>
                </a:solidFill>
              </a:rPr>
              <a:t>      10. «ЭКСПЕДИЦИЯ В АРКТИКУ - НА СЕВЕРНЫЙ ПОЛЮС»</a:t>
            </a:r>
          </a:p>
          <a:p>
            <a:r>
              <a:rPr lang="ru-RU" i="1">
                <a:solidFill>
                  <a:schemeClr val="bg1"/>
                </a:solidFill>
              </a:rPr>
              <a:t>      11. «Путешествие в Северную Америку».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 descr="C:\Users\Люба\Desktop\картинки для презентации\1256229745_0lik.ru_1256229312_0lik_ru_15-kopija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1187450" y="1125538"/>
            <a:ext cx="6337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350" y="1916113"/>
            <a:ext cx="531018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sz="2000" b="1" dirty="0">
              <a:solidFill>
                <a:srgbClr val="FF0000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2774" name="Прямоугольник 8"/>
          <p:cNvSpPr>
            <a:spLocks noChangeArrowheads="1"/>
          </p:cNvSpPr>
          <p:nvPr/>
        </p:nvSpPr>
        <p:spPr bwMode="auto">
          <a:xfrm>
            <a:off x="2286000" y="4005263"/>
            <a:ext cx="5165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</a:t>
            </a:r>
          </a:p>
          <a:p>
            <a:endParaRPr lang="ru-RU" b="1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   </a:t>
            </a:r>
          </a:p>
          <a:p>
            <a:r>
              <a:rPr lang="ru-RU" b="1">
                <a:solidFill>
                  <a:srgbClr val="FF0000"/>
                </a:solidFill>
                <a:latin typeface="Constantia" pitchFamily="18" charset="0"/>
              </a:rPr>
              <a:t>                          </a:t>
            </a:r>
          </a:p>
        </p:txBody>
      </p:sp>
      <p:sp>
        <p:nvSpPr>
          <p:cNvPr id="32775" name="Rectangle 1"/>
          <p:cNvSpPr>
            <a:spLocks noChangeArrowheads="1"/>
          </p:cNvSpPr>
          <p:nvPr/>
        </p:nvSpPr>
        <p:spPr bwMode="auto">
          <a:xfrm>
            <a:off x="1187450" y="1716088"/>
            <a:ext cx="64087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400">
              <a:cs typeface="Arial" charset="0"/>
            </a:endParaRPr>
          </a:p>
        </p:txBody>
      </p:sp>
      <p:sp>
        <p:nvSpPr>
          <p:cNvPr id="32776" name="TextBox 13"/>
          <p:cNvSpPr txBox="1">
            <a:spLocks noChangeArrowheads="1"/>
          </p:cNvSpPr>
          <p:nvPr/>
        </p:nvSpPr>
        <p:spPr bwMode="auto">
          <a:xfrm rot="10800000" flipV="1">
            <a:off x="611188" y="3068638"/>
            <a:ext cx="6200775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000">
              <a:latin typeface="Constantia" pitchFamily="18" charset="0"/>
            </a:endParaRPr>
          </a:p>
          <a:p>
            <a:endParaRPr lang="ru-RU" sz="2000"/>
          </a:p>
          <a:p>
            <a:endParaRPr lang="ru-RU" sz="2000"/>
          </a:p>
          <a:p>
            <a:r>
              <a:rPr lang="ru-RU" sz="2000" b="1">
                <a:latin typeface="Constantia" pitchFamily="18" charset="0"/>
              </a:rPr>
              <a:t> </a:t>
            </a:r>
            <a:endParaRPr lang="ru-RU" sz="2000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    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84213" y="1052513"/>
            <a:ext cx="7129462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v"/>
              <a:tabLst>
                <a:tab pos="1247775" algn="l"/>
              </a:tabLst>
            </a:pPr>
            <a:r>
              <a:rPr lang="ru-RU" sz="1900" b="1">
                <a:solidFill>
                  <a:srgbClr val="FF0000"/>
                </a:solidFill>
              </a:rPr>
              <a:t> Для того чтобы оказать родителям информационную помощь и стимулировать их самообразование</a:t>
            </a:r>
            <a:r>
              <a:rPr lang="ru-RU" sz="1900">
                <a:solidFill>
                  <a:srgbClr val="FF0000"/>
                </a:solidFill>
              </a:rPr>
              <a:t>; </a:t>
            </a:r>
          </a:p>
          <a:p>
            <a:pPr>
              <a:tabLst>
                <a:tab pos="1247775" algn="l"/>
              </a:tabLst>
            </a:pPr>
            <a:r>
              <a:rPr lang="ru-RU" sz="1900" b="1">
                <a:solidFill>
                  <a:srgbClr val="FF0000"/>
                </a:solidFill>
              </a:rPr>
              <a:t>Мною были подготовлены следующие консультации и буклеты  для родителей:</a:t>
            </a:r>
          </a:p>
          <a:p>
            <a:pPr>
              <a:tabLst>
                <a:tab pos="1247775" algn="l"/>
              </a:tabLst>
            </a:pPr>
            <a:endParaRPr lang="ru-RU" sz="1900">
              <a:solidFill>
                <a:srgbClr val="FF0000"/>
              </a:solidFill>
            </a:endParaRP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1. Консультация: «Зачем нужна география для детей в детском саду»</a:t>
            </a: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2. Памятка: «Как  изучать строение поверхности нашей планеты в игровой форме»</a:t>
            </a: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3. Консультация: «Полезные ископаемые»</a:t>
            </a: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4. «Цветные моря»</a:t>
            </a: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5. Рекомендации для родителей:  «Наш дом  - Земля»</a:t>
            </a: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6. Предложила несколько советов «География на прогулке».</a:t>
            </a:r>
          </a:p>
          <a:p>
            <a:pPr>
              <a:tabLst>
                <a:tab pos="1247775" algn="l"/>
              </a:tabLst>
            </a:pPr>
            <a:r>
              <a:rPr lang="ru-RU" i="1">
                <a:solidFill>
                  <a:schemeClr val="bg1"/>
                </a:solidFill>
              </a:rPr>
              <a:t>7. Разработала педагогическое мероприятие с родителями на  тему: « Нужно ли знакомить детей географией»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зентация2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 smtClean="0"/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Справедливость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</Template>
  <TotalTime>349</TotalTime>
  <Words>885</Words>
  <Application>Microsoft Office PowerPoint</Application>
  <PresentationFormat>Экран (4:3)</PresentationFormat>
  <Paragraphs>224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Презентация2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Люба</dc:creator>
  <cp:lastModifiedBy>Люба</cp:lastModifiedBy>
  <cp:revision>43</cp:revision>
  <dcterms:created xsi:type="dcterms:W3CDTF">2015-04-19T02:05:39Z</dcterms:created>
  <dcterms:modified xsi:type="dcterms:W3CDTF">2015-05-26T10:07:03Z</dcterms:modified>
</cp:coreProperties>
</file>