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0" r:id="rId2"/>
    <p:sldId id="273" r:id="rId3"/>
    <p:sldId id="275" r:id="rId4"/>
    <p:sldId id="256" r:id="rId5"/>
    <p:sldId id="272" r:id="rId6"/>
    <p:sldId id="257" r:id="rId7"/>
    <p:sldId id="260" r:id="rId8"/>
    <p:sldId id="258" r:id="rId9"/>
    <p:sldId id="259" r:id="rId10"/>
    <p:sldId id="267" r:id="rId11"/>
    <p:sldId id="268" r:id="rId12"/>
    <p:sldId id="264" r:id="rId13"/>
    <p:sldId id="265" r:id="rId14"/>
    <p:sldId id="271" r:id="rId15"/>
    <p:sldId id="261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C50B"/>
    <a:srgbClr val="BD5413"/>
  </p:clrMru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37" autoAdjust="0"/>
  </p:normalViewPr>
  <p:slideViewPr>
    <p:cSldViewPr>
      <p:cViewPr varScale="1">
        <p:scale>
          <a:sx n="70" d="100"/>
          <a:sy n="70" d="100"/>
        </p:scale>
        <p:origin x="-7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38DE9-6B98-42FF-924F-F3288C07A0FC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8A4FF-BEF9-42E7-9442-7C8F8FB64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8A4FF-BEF9-42E7-9442-7C8F8FB646D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851648" cy="1828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24 апреля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Классная работа.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924944"/>
            <a:ext cx="7920552" cy="1752600"/>
          </a:xfrm>
        </p:spPr>
        <p:txBody>
          <a:bodyPr>
            <a:normAutofit/>
          </a:bodyPr>
          <a:lstStyle/>
          <a:p>
            <a:pPr algn="l"/>
            <a:r>
              <a:rPr lang="ru-RU" sz="8000" i="1" dirty="0" err="1" smtClean="0"/>
              <a:t>ск</a:t>
            </a:r>
            <a:r>
              <a:rPr lang="ru-RU" sz="8000" i="1" dirty="0" smtClean="0"/>
              <a:t>    </a:t>
            </a:r>
            <a:r>
              <a:rPr lang="ru-RU" sz="8000" i="1" dirty="0" err="1" smtClean="0"/>
              <a:t>ех</a:t>
            </a:r>
            <a:r>
              <a:rPr lang="ru-RU" sz="8000" i="1" dirty="0" smtClean="0"/>
              <a:t>    ил</a:t>
            </a:r>
            <a:endParaRPr lang="ru-RU" sz="8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83796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04664"/>
            <a:ext cx="3333750" cy="4171950"/>
          </a:xfrm>
          <a:prstGeom prst="rect">
            <a:avLst/>
          </a:prstGeom>
          <a:noFill/>
        </p:spPr>
      </p:pic>
      <p:sp>
        <p:nvSpPr>
          <p:cNvPr id="28" name="Правая круглая скобка 27"/>
          <p:cNvSpPr/>
          <p:nvPr/>
        </p:nvSpPr>
        <p:spPr>
          <a:xfrm>
            <a:off x="4860032" y="2780928"/>
            <a:ext cx="100998" cy="442638"/>
          </a:xfrm>
          <a:prstGeom prst="righ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авая круглая скобка 28"/>
          <p:cNvSpPr/>
          <p:nvPr/>
        </p:nvSpPr>
        <p:spPr>
          <a:xfrm flipH="1">
            <a:off x="4211960" y="2780928"/>
            <a:ext cx="95119" cy="442638"/>
          </a:xfrm>
          <a:prstGeom prst="righ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008112" y="3717032"/>
            <a:ext cx="462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?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96144" y="3717032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но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5" name="Минус 34"/>
          <p:cNvSpPr/>
          <p:nvPr/>
        </p:nvSpPr>
        <p:spPr>
          <a:xfrm>
            <a:off x="1080120" y="4221088"/>
            <a:ext cx="288032" cy="144016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Минус 51"/>
          <p:cNvSpPr/>
          <p:nvPr/>
        </p:nvSpPr>
        <p:spPr>
          <a:xfrm>
            <a:off x="2016224" y="4077072"/>
            <a:ext cx="360040" cy="72008"/>
          </a:xfrm>
          <a:prstGeom prst="mathMin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1008112" y="3717032"/>
            <a:ext cx="462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?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0" y="3717032"/>
            <a:ext cx="1403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cs typeface="Aharoni" pitchFamily="2" charset="-79"/>
              </a:rPr>
              <a:t>вкус</a:t>
            </a:r>
            <a:endParaRPr lang="ru-RU" sz="4000" dirty="0">
              <a:solidFill>
                <a:srgbClr val="7030A0"/>
              </a:solidFill>
              <a:cs typeface="Aharoni" pitchFamily="2" charset="-79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296144" y="3717032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но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56" name="Минус 55"/>
          <p:cNvSpPr/>
          <p:nvPr/>
        </p:nvSpPr>
        <p:spPr>
          <a:xfrm>
            <a:off x="2016224" y="4077072"/>
            <a:ext cx="360040" cy="72008"/>
          </a:xfrm>
          <a:prstGeom prst="mathMin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2376264" y="3717032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cs typeface="Aharoni" pitchFamily="2" charset="-79"/>
              </a:rPr>
              <a:t>вкус , </a:t>
            </a:r>
            <a:endParaRPr lang="ru-RU" sz="4000" dirty="0">
              <a:solidFill>
                <a:srgbClr val="7030A0"/>
              </a:solidFill>
              <a:cs typeface="Aharoni" pitchFamily="2" charset="-79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744416" y="3717032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cs typeface="Aharoni" pitchFamily="2" charset="-79"/>
              </a:rPr>
              <a:t>вкусен ,</a:t>
            </a:r>
            <a:endParaRPr lang="ru-RU" sz="4000" dirty="0">
              <a:solidFill>
                <a:srgbClr val="7030A0"/>
              </a:solidFill>
              <a:cs typeface="Aharoni" pitchFamily="2" charset="-79"/>
            </a:endParaRPr>
          </a:p>
        </p:txBody>
      </p:sp>
      <p:sp>
        <p:nvSpPr>
          <p:cNvPr id="59" name="Правая круглая скобка 58"/>
          <p:cNvSpPr/>
          <p:nvPr/>
        </p:nvSpPr>
        <p:spPr>
          <a:xfrm>
            <a:off x="1872208" y="4421922"/>
            <a:ext cx="144016" cy="648072"/>
          </a:xfrm>
          <a:prstGeom prst="righ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авая круглая скобка 59"/>
          <p:cNvSpPr/>
          <p:nvPr/>
        </p:nvSpPr>
        <p:spPr>
          <a:xfrm flipH="1">
            <a:off x="1368152" y="4421922"/>
            <a:ext cx="135632" cy="648072"/>
          </a:xfrm>
          <a:prstGeom prst="righ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1368152" y="4205899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т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0" y="4421922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21C50B"/>
                </a:solidFill>
              </a:rPr>
              <a:t>Звук</a:t>
            </a:r>
            <a:endParaRPr lang="ru-RU" sz="4000" dirty="0">
              <a:solidFill>
                <a:srgbClr val="21C50B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123728" y="4437112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21C50B"/>
                </a:solidFill>
              </a:rPr>
              <a:t>-нигде не появился. Его нет в корне, </a:t>
            </a:r>
            <a:endParaRPr lang="ru-RU" sz="4000" dirty="0">
              <a:solidFill>
                <a:srgbClr val="21C50B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635896" y="5085184"/>
            <a:ext cx="5508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21C50B"/>
                </a:solidFill>
              </a:rPr>
              <a:t> значит,  и писать букву</a:t>
            </a:r>
            <a:endParaRPr lang="ru-RU" sz="4000" dirty="0">
              <a:solidFill>
                <a:srgbClr val="21C50B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148064" y="5733256"/>
            <a:ext cx="3151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Т</a:t>
            </a:r>
            <a:r>
              <a:rPr lang="ru-RU" sz="4000" dirty="0" smtClean="0"/>
              <a:t>  </a:t>
            </a:r>
            <a:r>
              <a:rPr lang="ru-RU" sz="4000" dirty="0" smtClean="0">
                <a:solidFill>
                  <a:srgbClr val="21C50B"/>
                </a:solidFill>
              </a:rPr>
              <a:t>не  нужно.</a:t>
            </a:r>
            <a:endParaRPr lang="ru-RU" sz="4000" dirty="0">
              <a:solidFill>
                <a:srgbClr val="21C50B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211960" y="2564904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>
                <a:solidFill>
                  <a:srgbClr val="C00000"/>
                </a:solidFill>
              </a:rPr>
              <a:t>сн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0" y="177281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Если  вдруг  находят  груздь,</a:t>
            </a:r>
          </a:p>
          <a:p>
            <a:r>
              <a:rPr lang="ru-RU" sz="4800" dirty="0" smtClean="0"/>
              <a:t>Это  очень  </a:t>
            </a:r>
            <a:r>
              <a:rPr lang="ru-RU" sz="4800" dirty="0" err="1" smtClean="0"/>
              <a:t>вку</a:t>
            </a:r>
            <a:r>
              <a:rPr lang="ru-RU" sz="4800" dirty="0" smtClean="0"/>
              <a:t>     о.</a:t>
            </a:r>
            <a:endParaRPr lang="ru-RU" sz="4800" dirty="0"/>
          </a:p>
        </p:txBody>
      </p:sp>
      <p:sp>
        <p:nvSpPr>
          <p:cNvPr id="68" name="TextBox 67"/>
          <p:cNvSpPr txBox="1"/>
          <p:nvPr/>
        </p:nvSpPr>
        <p:spPr>
          <a:xfrm>
            <a:off x="0" y="18864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вку</a:t>
            </a:r>
            <a:r>
              <a:rPr lang="ru-RU" sz="3200" dirty="0" smtClean="0">
                <a:solidFill>
                  <a:srgbClr val="FF0000"/>
                </a:solidFill>
              </a:rPr>
              <a:t>сн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о или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вку</a:t>
            </a:r>
            <a:r>
              <a:rPr lang="ru-RU" sz="3200" dirty="0" err="1" smtClean="0">
                <a:solidFill>
                  <a:srgbClr val="FF0000"/>
                </a:solidFill>
              </a:rPr>
              <a:t>с</a:t>
            </a:r>
            <a:r>
              <a:rPr lang="ru-RU" sz="3200" dirty="0" err="1" smtClean="0">
                <a:solidFill>
                  <a:srgbClr val="C00000"/>
                </a:solidFill>
              </a:rPr>
              <a:t>т</a:t>
            </a:r>
            <a:r>
              <a:rPr lang="ru-RU" sz="3200" dirty="0" err="1" smtClean="0">
                <a:solidFill>
                  <a:srgbClr val="FF0000"/>
                </a:solidFill>
              </a:rPr>
              <a:t>н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,  как писать? Чтобы решить, надо  подобрать  родственные  слова: 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580112" y="386104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значит - </a:t>
            </a:r>
            <a:endParaRPr lang="ru-RU" sz="2400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6804248" y="3645024"/>
            <a:ext cx="21399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err="1" smtClean="0">
                <a:solidFill>
                  <a:srgbClr val="7030A0"/>
                </a:solidFill>
              </a:rPr>
              <a:t>вку</a:t>
            </a:r>
            <a:r>
              <a:rPr lang="ru-RU" sz="4400" dirty="0" smtClean="0">
                <a:solidFill>
                  <a:srgbClr val="7030A0"/>
                </a:solidFill>
              </a:rPr>
              <a:t>     о.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668344" y="3645024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>
                <a:solidFill>
                  <a:srgbClr val="C00000"/>
                </a:solidFill>
              </a:rPr>
              <a:t>сн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5" grpId="0" animBg="1"/>
      <p:bldP spid="35" grpId="1" animBg="1"/>
      <p:bldP spid="52" grpId="0" animBg="1"/>
      <p:bldP spid="53" grpId="0"/>
      <p:bldP spid="54" grpId="0"/>
      <p:bldP spid="55" grpId="0"/>
      <p:bldP spid="56" grpId="0" animBg="1"/>
      <p:bldP spid="57" grpId="0"/>
      <p:bldP spid="58" grpId="0"/>
      <p:bldP spid="59" grpId="0" animBg="1"/>
      <p:bldP spid="60" grpId="0" animBg="1"/>
      <p:bldP spid="61" grpId="0"/>
      <p:bldP spid="62" grpId="0"/>
      <p:bldP spid="63" grpId="0"/>
      <p:bldP spid="64" grpId="0"/>
      <p:bldP spid="65" grpId="0"/>
      <p:bldP spid="68" grpId="0"/>
      <p:bldP spid="69" grpId="0"/>
      <p:bldP spid="70" grpId="0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7544" y="1772816"/>
            <a:ext cx="8460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Если  вдруг  находит  грусть, Это  очень  гру</a:t>
            </a:r>
            <a:r>
              <a:rPr lang="ru-RU" sz="4800" dirty="0" smtClean="0">
                <a:solidFill>
                  <a:srgbClr val="FF0000"/>
                </a:solidFill>
              </a:rPr>
              <a:t>с</a:t>
            </a:r>
            <a:r>
              <a:rPr lang="ru-RU" sz="4800" dirty="0" smtClean="0">
                <a:solidFill>
                  <a:srgbClr val="C00000"/>
                </a:solidFill>
              </a:rPr>
              <a:t>т</a:t>
            </a:r>
            <a:r>
              <a:rPr lang="ru-RU" sz="4800" dirty="0" smtClean="0">
                <a:solidFill>
                  <a:srgbClr val="FF0000"/>
                </a:solidFill>
              </a:rPr>
              <a:t>н</a:t>
            </a:r>
            <a:r>
              <a:rPr lang="ru-RU" sz="4800" dirty="0" smtClean="0"/>
              <a:t>о.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356992"/>
            <a:ext cx="8460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Если  вдруг  находят  груздь,</a:t>
            </a:r>
          </a:p>
          <a:p>
            <a:r>
              <a:rPr lang="ru-RU" sz="4800" dirty="0" smtClean="0"/>
              <a:t>Это  очень  вку</a:t>
            </a:r>
            <a:r>
              <a:rPr lang="ru-RU" sz="4800" dirty="0" smtClean="0">
                <a:solidFill>
                  <a:srgbClr val="FF0000"/>
                </a:solidFill>
              </a:rPr>
              <a:t>сн</a:t>
            </a:r>
            <a:r>
              <a:rPr lang="ru-RU" sz="4800" dirty="0" smtClean="0"/>
              <a:t>о.</a:t>
            </a:r>
            <a:endParaRPr lang="ru-RU" sz="4800" dirty="0"/>
          </a:p>
        </p:txBody>
      </p:sp>
      <p:sp>
        <p:nvSpPr>
          <p:cNvPr id="11" name="Минус 10"/>
          <p:cNvSpPr/>
          <p:nvPr/>
        </p:nvSpPr>
        <p:spPr>
          <a:xfrm>
            <a:off x="4499992" y="4797152"/>
            <a:ext cx="936104" cy="144016"/>
          </a:xfrm>
          <a:prstGeom prst="mathMin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4499992" y="3212976"/>
            <a:ext cx="1152128" cy="72008"/>
          </a:xfrm>
          <a:prstGeom prst="mathMin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3399656"/>
          </a:xfrm>
          <a:prstGeom prst="rect">
            <a:avLst/>
          </a:prstGeom>
          <a:noFill/>
        </p:spPr>
        <p:txBody>
          <a:bodyPr>
            <a:prstTxWarp prst="textWave2">
              <a:avLst>
                <a:gd name="adj1" fmla="val 16075"/>
                <a:gd name="adj2" fmla="val 0"/>
              </a:avLst>
            </a:prstTxWarp>
            <a:spAutoFit/>
          </a:bodyPr>
          <a:lstStyle/>
          <a:p>
            <a:pPr algn="ctr">
              <a:buNone/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Физминутка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436096" y="2348880"/>
            <a:ext cx="586871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endParaRPr lang="ru-RU" sz="54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54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67744" y="1556792"/>
            <a:ext cx="6955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  <a:cs typeface="Aharoni" pitchFamily="2" charset="-79"/>
              </a:rPr>
              <a:t>д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Aharoni" pitchFamily="2" charset="-79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31840" y="2420888"/>
            <a:ext cx="648072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200" b="1" dirty="0">
                <a:solidFill>
                  <a:srgbClr val="FF0000"/>
                </a:solidFill>
                <a:latin typeface="Times New Roman" pitchFamily="18" charset="0"/>
                <a:cs typeface="Aharoni" pitchFamily="2" charset="-79"/>
              </a:rPr>
              <a:t>т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67744" y="4509120"/>
            <a:ext cx="43247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71800" y="3573016"/>
            <a:ext cx="17187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6000" dirty="0" err="1" smtClean="0">
                <a:latin typeface="Times New Roman" pitchFamily="18" charset="0"/>
                <a:ea typeface="Calibri" pitchFamily="34" charset="0"/>
                <a:cs typeface="Aharoni" pitchFamily="2" charset="-79"/>
              </a:rPr>
              <a:t>ный</a:t>
            </a:r>
            <a:endParaRPr lang="ru-RU" sz="6000" dirty="0">
              <a:latin typeface="Calibri" pitchFamily="34" charset="0"/>
              <a:ea typeface="Calibri" pitchFamily="34" charset="0"/>
              <a:cs typeface="Aharoni" pitchFamily="2" charset="-79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-1" y="260648"/>
            <a:ext cx="9144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Выпиши  слова  </a:t>
            </a: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непроизносимым </a:t>
            </a: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согласным, 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подбери  проверочное  </a:t>
            </a:r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слово.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771800" y="5517232"/>
            <a:ext cx="15263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ный</a:t>
            </a:r>
            <a:endParaRPr lang="ru-RU" sz="6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9992" y="1556792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-звез</a:t>
            </a:r>
            <a:r>
              <a:rPr lang="ru-RU" sz="6000" dirty="0" smtClean="0">
                <a:solidFill>
                  <a:srgbClr val="FF0000"/>
                </a:solidFill>
              </a:rPr>
              <a:t>д</a:t>
            </a:r>
            <a:r>
              <a:rPr lang="ru-RU" sz="6000" dirty="0" smtClean="0"/>
              <a:t>а</a:t>
            </a:r>
            <a:endParaRPr lang="ru-RU" sz="6000" dirty="0"/>
          </a:p>
        </p:txBody>
      </p:sp>
      <p:sp>
        <p:nvSpPr>
          <p:cNvPr id="15" name="TextBox 14"/>
          <p:cNvSpPr txBox="1"/>
          <p:nvPr/>
        </p:nvSpPr>
        <p:spPr>
          <a:xfrm>
            <a:off x="720080" y="1556792"/>
            <a:ext cx="4067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err="1" smtClean="0">
                <a:cs typeface="Aharoni" pitchFamily="2" charset="-79"/>
              </a:rPr>
              <a:t>Звёз</a:t>
            </a:r>
            <a:r>
              <a:rPr lang="ru-RU" sz="6000" dirty="0" smtClean="0">
                <a:cs typeface="Aharoni" pitchFamily="2" charset="-79"/>
              </a:rPr>
              <a:t>   </a:t>
            </a:r>
            <a:r>
              <a:rPr lang="ru-RU" sz="6000" dirty="0" err="1" smtClean="0">
                <a:cs typeface="Aharoni" pitchFamily="2" charset="-79"/>
              </a:rPr>
              <a:t>ный</a:t>
            </a:r>
            <a:endParaRPr lang="ru-RU" sz="6000" dirty="0">
              <a:cs typeface="Aharoni" pitchFamily="2" charset="-79"/>
            </a:endParaRPr>
          </a:p>
        </p:txBody>
      </p:sp>
      <p:sp>
        <p:nvSpPr>
          <p:cNvPr id="16" name="Минус 15"/>
          <p:cNvSpPr/>
          <p:nvPr/>
        </p:nvSpPr>
        <p:spPr>
          <a:xfrm>
            <a:off x="1979712" y="2420888"/>
            <a:ext cx="1152128" cy="14401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инус 16"/>
          <p:cNvSpPr/>
          <p:nvPr/>
        </p:nvSpPr>
        <p:spPr>
          <a:xfrm>
            <a:off x="2843808" y="3284984"/>
            <a:ext cx="1152128" cy="14401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инус 17"/>
          <p:cNvSpPr/>
          <p:nvPr/>
        </p:nvSpPr>
        <p:spPr>
          <a:xfrm>
            <a:off x="2123728" y="4365104"/>
            <a:ext cx="1152128" cy="14401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Минус 18"/>
          <p:cNvSpPr/>
          <p:nvPr/>
        </p:nvSpPr>
        <p:spPr>
          <a:xfrm>
            <a:off x="1979712" y="6309320"/>
            <a:ext cx="864096" cy="14401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Минус 19"/>
          <p:cNvSpPr/>
          <p:nvPr/>
        </p:nvSpPr>
        <p:spPr>
          <a:xfrm>
            <a:off x="1835696" y="5373216"/>
            <a:ext cx="1152128" cy="14401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720080" y="2492896"/>
            <a:ext cx="4644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err="1" smtClean="0">
                <a:cs typeface="Aharoni" pitchFamily="2" charset="-79"/>
              </a:rPr>
              <a:t>прелес</a:t>
            </a:r>
            <a:r>
              <a:rPr lang="ru-RU" sz="6000" dirty="0" smtClean="0">
                <a:cs typeface="Aharoni" pitchFamily="2" charset="-79"/>
              </a:rPr>
              <a:t>   </a:t>
            </a:r>
            <a:r>
              <a:rPr lang="ru-RU" sz="6000" dirty="0" err="1" smtClean="0">
                <a:cs typeface="Aharoni" pitchFamily="2" charset="-79"/>
              </a:rPr>
              <a:t>ный</a:t>
            </a:r>
            <a:endParaRPr lang="ru-RU" sz="6000" dirty="0">
              <a:cs typeface="Aharoni" pitchFamily="2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0080" y="3573016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чудес</a:t>
            </a:r>
            <a:endParaRPr lang="ru-RU" sz="6000" dirty="0"/>
          </a:p>
        </p:txBody>
      </p:sp>
      <p:sp>
        <p:nvSpPr>
          <p:cNvPr id="25" name="TextBox 24"/>
          <p:cNvSpPr txBox="1"/>
          <p:nvPr/>
        </p:nvSpPr>
        <p:spPr>
          <a:xfrm>
            <a:off x="720080" y="4581128"/>
            <a:ext cx="3851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err="1" smtClean="0"/>
              <a:t>грус</a:t>
            </a:r>
            <a:r>
              <a:rPr lang="ru-RU" sz="6000" dirty="0" smtClean="0"/>
              <a:t>   </a:t>
            </a:r>
            <a:r>
              <a:rPr lang="ru-RU" sz="6000" dirty="0" err="1" smtClean="0"/>
              <a:t>ный</a:t>
            </a:r>
            <a:endParaRPr lang="ru-RU" sz="6000" dirty="0"/>
          </a:p>
        </p:txBody>
      </p:sp>
      <p:sp>
        <p:nvSpPr>
          <p:cNvPr id="26" name="TextBox 25"/>
          <p:cNvSpPr txBox="1"/>
          <p:nvPr/>
        </p:nvSpPr>
        <p:spPr>
          <a:xfrm>
            <a:off x="720080" y="5517232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ужас</a:t>
            </a:r>
            <a:endParaRPr lang="ru-RU" sz="6000" dirty="0"/>
          </a:p>
        </p:txBody>
      </p:sp>
      <p:sp>
        <p:nvSpPr>
          <p:cNvPr id="27" name="TextBox 26"/>
          <p:cNvSpPr txBox="1"/>
          <p:nvPr/>
        </p:nvSpPr>
        <p:spPr>
          <a:xfrm>
            <a:off x="5436096" y="2492896"/>
            <a:ext cx="3707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-прелес</a:t>
            </a:r>
            <a:r>
              <a:rPr lang="ru-RU" sz="6000" dirty="0" smtClean="0">
                <a:solidFill>
                  <a:srgbClr val="FF0000"/>
                </a:solidFill>
              </a:rPr>
              <a:t>т</a:t>
            </a:r>
            <a:r>
              <a:rPr lang="ru-RU" sz="6000" dirty="0" smtClean="0"/>
              <a:t>ь</a:t>
            </a:r>
            <a:endParaRPr lang="ru-RU" sz="6000" dirty="0"/>
          </a:p>
        </p:txBody>
      </p:sp>
      <p:sp>
        <p:nvSpPr>
          <p:cNvPr id="28" name="TextBox 27"/>
          <p:cNvSpPr txBox="1"/>
          <p:nvPr/>
        </p:nvSpPr>
        <p:spPr>
          <a:xfrm>
            <a:off x="4499992" y="3573016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-чудеса</a:t>
            </a:r>
            <a:endParaRPr lang="ru-RU" sz="6000" dirty="0"/>
          </a:p>
        </p:txBody>
      </p:sp>
      <p:sp>
        <p:nvSpPr>
          <p:cNvPr id="29" name="TextBox 28"/>
          <p:cNvSpPr txBox="1"/>
          <p:nvPr/>
        </p:nvSpPr>
        <p:spPr>
          <a:xfrm>
            <a:off x="4427984" y="4581128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-грус</a:t>
            </a:r>
            <a:r>
              <a:rPr lang="ru-RU" sz="6000" dirty="0" smtClean="0">
                <a:solidFill>
                  <a:srgbClr val="FF0000"/>
                </a:solidFill>
              </a:rPr>
              <a:t>т</a:t>
            </a:r>
            <a:r>
              <a:rPr lang="ru-RU" sz="6000" dirty="0" smtClean="0"/>
              <a:t>ь</a:t>
            </a:r>
            <a:endParaRPr lang="ru-RU" sz="6000" dirty="0"/>
          </a:p>
        </p:txBody>
      </p:sp>
      <p:sp>
        <p:nvSpPr>
          <p:cNvPr id="30" name="TextBox 29"/>
          <p:cNvSpPr txBox="1"/>
          <p:nvPr/>
        </p:nvSpPr>
        <p:spPr>
          <a:xfrm>
            <a:off x="4499992" y="5517232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-ужас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8.67052E-7 L -0.03871 -0.0006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27168E-6 L -0.0441 -0.0004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8" grpId="1"/>
      <p:bldP spid="13" grpId="0"/>
      <p:bldP spid="13" grpId="1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тьяна\Desktop\sun1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3635896" cy="30689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1700808"/>
            <a:ext cx="36512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 err="1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54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дра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</a:t>
            </a:r>
            <a:r>
              <a:rPr lang="ru-RU" sz="5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ствуй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95736" y="1700808"/>
            <a:ext cx="515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  <a:latin typeface="Calibri" pitchFamily="34" charset="0"/>
              </a:rPr>
              <a:t>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88" y="3004369"/>
            <a:ext cx="32861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  </a:t>
            </a:r>
            <a:r>
              <a:rPr lang="ru-RU" sz="54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нце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                   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19672" y="2996952"/>
            <a:ext cx="5365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  <a:latin typeface="Calibri" pitchFamily="34" charset="0"/>
              </a:rPr>
              <a:t>л</a:t>
            </a:r>
          </a:p>
        </p:txBody>
      </p:sp>
      <p:sp>
        <p:nvSpPr>
          <p:cNvPr id="9" name="Freeform 4"/>
          <p:cNvSpPr>
            <a:spLocks/>
          </p:cNvSpPr>
          <p:nvPr/>
        </p:nvSpPr>
        <p:spPr bwMode="auto">
          <a:xfrm rot="10598040" flipV="1">
            <a:off x="981812" y="4192829"/>
            <a:ext cx="1501775" cy="391972"/>
          </a:xfrm>
          <a:custGeom>
            <a:avLst/>
            <a:gdLst>
              <a:gd name="T0" fmla="*/ 0 w 1080"/>
              <a:gd name="T1" fmla="*/ 481013 h 420"/>
              <a:gd name="T2" fmla="*/ 500592 w 1080"/>
              <a:gd name="T3" fmla="*/ 68716 h 420"/>
              <a:gd name="T4" fmla="*/ 1001183 w 1080"/>
              <a:gd name="T5" fmla="*/ 68716 h 420"/>
              <a:gd name="T6" fmla="*/ 1501775 w 1080"/>
              <a:gd name="T7" fmla="*/ 274865 h 420"/>
              <a:gd name="T8" fmla="*/ 0 60000 65536"/>
              <a:gd name="T9" fmla="*/ 0 60000 65536"/>
              <a:gd name="T10" fmla="*/ 0 60000 65536"/>
              <a:gd name="T11" fmla="*/ 0 60000 65536"/>
              <a:gd name="T12" fmla="*/ 0 w 1080"/>
              <a:gd name="T13" fmla="*/ 0 h 420"/>
              <a:gd name="T14" fmla="*/ 1080 w 1080"/>
              <a:gd name="T15" fmla="*/ 420 h 4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0" h="420">
                <a:moveTo>
                  <a:pt x="0" y="420"/>
                </a:moveTo>
                <a:cubicBezTo>
                  <a:pt x="120" y="270"/>
                  <a:pt x="240" y="120"/>
                  <a:pt x="360" y="60"/>
                </a:cubicBezTo>
                <a:cubicBezTo>
                  <a:pt x="480" y="0"/>
                  <a:pt x="600" y="30"/>
                  <a:pt x="720" y="60"/>
                </a:cubicBezTo>
                <a:cubicBezTo>
                  <a:pt x="840" y="90"/>
                  <a:pt x="1020" y="210"/>
                  <a:pt x="1080" y="240"/>
                </a:cubicBezTo>
              </a:path>
            </a:pathLst>
          </a:custGeom>
          <a:noFill/>
          <a:ln w="57150">
            <a:solidFill>
              <a:srgbClr val="21C50B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Freeform 4"/>
          <p:cNvSpPr>
            <a:spLocks/>
          </p:cNvSpPr>
          <p:nvPr/>
        </p:nvSpPr>
        <p:spPr bwMode="auto">
          <a:xfrm rot="10598040" flipV="1">
            <a:off x="977679" y="2995056"/>
            <a:ext cx="1358134" cy="330097"/>
          </a:xfrm>
          <a:custGeom>
            <a:avLst/>
            <a:gdLst>
              <a:gd name="T0" fmla="*/ 0 w 1080"/>
              <a:gd name="T1" fmla="*/ 479425 h 420"/>
              <a:gd name="T2" fmla="*/ 485775 w 1080"/>
              <a:gd name="T3" fmla="*/ 68489 h 420"/>
              <a:gd name="T4" fmla="*/ 971550 w 1080"/>
              <a:gd name="T5" fmla="*/ 68489 h 420"/>
              <a:gd name="T6" fmla="*/ 1457325 w 1080"/>
              <a:gd name="T7" fmla="*/ 273957 h 420"/>
              <a:gd name="T8" fmla="*/ 0 60000 65536"/>
              <a:gd name="T9" fmla="*/ 0 60000 65536"/>
              <a:gd name="T10" fmla="*/ 0 60000 65536"/>
              <a:gd name="T11" fmla="*/ 0 60000 65536"/>
              <a:gd name="T12" fmla="*/ 0 w 1080"/>
              <a:gd name="T13" fmla="*/ 0 h 420"/>
              <a:gd name="T14" fmla="*/ 1080 w 1080"/>
              <a:gd name="T15" fmla="*/ 420 h 4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0" h="420">
                <a:moveTo>
                  <a:pt x="0" y="420"/>
                </a:moveTo>
                <a:cubicBezTo>
                  <a:pt x="120" y="270"/>
                  <a:pt x="240" y="120"/>
                  <a:pt x="360" y="60"/>
                </a:cubicBezTo>
                <a:cubicBezTo>
                  <a:pt x="480" y="0"/>
                  <a:pt x="600" y="30"/>
                  <a:pt x="720" y="60"/>
                </a:cubicBezTo>
                <a:cubicBezTo>
                  <a:pt x="840" y="90"/>
                  <a:pt x="1020" y="210"/>
                  <a:pt x="1080" y="240"/>
                </a:cubicBezTo>
              </a:path>
            </a:pathLst>
          </a:custGeom>
          <a:noFill/>
          <a:ln w="57150">
            <a:solidFill>
              <a:srgbClr val="21C50B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00125" y="4290244"/>
            <a:ext cx="225972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ер  </a:t>
            </a:r>
            <a:r>
              <a:rPr lang="ru-RU" sz="5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це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50" y="5574978"/>
            <a:ext cx="402206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 err="1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ru-RU" sz="54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час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</a:t>
            </a:r>
            <a:r>
              <a:rPr lang="ru-RU" sz="5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ливого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79712" y="4293096"/>
            <a:ext cx="571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dirty="0" err="1">
                <a:solidFill>
                  <a:srgbClr val="FF0000"/>
                </a:solidFill>
                <a:latin typeface="Calibri" pitchFamily="34" charset="0"/>
              </a:rPr>
              <a:t>д</a:t>
            </a:r>
            <a:endParaRPr lang="ru-RU" sz="5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95736" y="5589240"/>
            <a:ext cx="452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  <a:latin typeface="Calibri" pitchFamily="34" charset="0"/>
              </a:rPr>
              <a:t>т</a:t>
            </a:r>
          </a:p>
        </p:txBody>
      </p:sp>
      <p:sp>
        <p:nvSpPr>
          <p:cNvPr id="15" name="Freeform 4"/>
          <p:cNvSpPr>
            <a:spLocks/>
          </p:cNvSpPr>
          <p:nvPr/>
        </p:nvSpPr>
        <p:spPr bwMode="auto">
          <a:xfrm rot="10598040" flipV="1">
            <a:off x="727075" y="5489253"/>
            <a:ext cx="1941513" cy="479425"/>
          </a:xfrm>
          <a:custGeom>
            <a:avLst/>
            <a:gdLst>
              <a:gd name="T0" fmla="*/ 0 w 1080"/>
              <a:gd name="T1" fmla="*/ 479425 h 420"/>
              <a:gd name="T2" fmla="*/ 647171 w 1080"/>
              <a:gd name="T3" fmla="*/ 68489 h 420"/>
              <a:gd name="T4" fmla="*/ 1294342 w 1080"/>
              <a:gd name="T5" fmla="*/ 68489 h 420"/>
              <a:gd name="T6" fmla="*/ 1941513 w 1080"/>
              <a:gd name="T7" fmla="*/ 273957 h 420"/>
              <a:gd name="T8" fmla="*/ 0 60000 65536"/>
              <a:gd name="T9" fmla="*/ 0 60000 65536"/>
              <a:gd name="T10" fmla="*/ 0 60000 65536"/>
              <a:gd name="T11" fmla="*/ 0 60000 65536"/>
              <a:gd name="T12" fmla="*/ 0 w 1080"/>
              <a:gd name="T13" fmla="*/ 0 h 420"/>
              <a:gd name="T14" fmla="*/ 1080 w 1080"/>
              <a:gd name="T15" fmla="*/ 420 h 4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0" h="420">
                <a:moveTo>
                  <a:pt x="0" y="420"/>
                </a:moveTo>
                <a:cubicBezTo>
                  <a:pt x="120" y="270"/>
                  <a:pt x="240" y="120"/>
                  <a:pt x="360" y="60"/>
                </a:cubicBezTo>
                <a:cubicBezTo>
                  <a:pt x="480" y="0"/>
                  <a:pt x="600" y="30"/>
                  <a:pt x="720" y="60"/>
                </a:cubicBezTo>
                <a:cubicBezTo>
                  <a:pt x="840" y="90"/>
                  <a:pt x="1020" y="210"/>
                  <a:pt x="1080" y="240"/>
                </a:cubicBezTo>
              </a:path>
            </a:pathLst>
          </a:custGeom>
          <a:noFill/>
          <a:ln w="57150">
            <a:solidFill>
              <a:srgbClr val="21C50B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Freeform 4"/>
          <p:cNvSpPr>
            <a:spLocks/>
          </p:cNvSpPr>
          <p:nvPr/>
        </p:nvSpPr>
        <p:spPr bwMode="auto">
          <a:xfrm rot="10598040" flipV="1">
            <a:off x="655638" y="1561331"/>
            <a:ext cx="1941512" cy="479425"/>
          </a:xfrm>
          <a:custGeom>
            <a:avLst/>
            <a:gdLst>
              <a:gd name="T0" fmla="*/ 0 w 1080"/>
              <a:gd name="T1" fmla="*/ 479425 h 420"/>
              <a:gd name="T2" fmla="*/ 647171 w 1080"/>
              <a:gd name="T3" fmla="*/ 68489 h 420"/>
              <a:gd name="T4" fmla="*/ 1294341 w 1080"/>
              <a:gd name="T5" fmla="*/ 68489 h 420"/>
              <a:gd name="T6" fmla="*/ 1941512 w 1080"/>
              <a:gd name="T7" fmla="*/ 273957 h 420"/>
              <a:gd name="T8" fmla="*/ 0 60000 65536"/>
              <a:gd name="T9" fmla="*/ 0 60000 65536"/>
              <a:gd name="T10" fmla="*/ 0 60000 65536"/>
              <a:gd name="T11" fmla="*/ 0 60000 65536"/>
              <a:gd name="T12" fmla="*/ 0 w 1080"/>
              <a:gd name="T13" fmla="*/ 0 h 420"/>
              <a:gd name="T14" fmla="*/ 1080 w 1080"/>
              <a:gd name="T15" fmla="*/ 420 h 4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0" h="420">
                <a:moveTo>
                  <a:pt x="0" y="420"/>
                </a:moveTo>
                <a:cubicBezTo>
                  <a:pt x="120" y="270"/>
                  <a:pt x="240" y="120"/>
                  <a:pt x="360" y="60"/>
                </a:cubicBezTo>
                <a:cubicBezTo>
                  <a:pt x="480" y="0"/>
                  <a:pt x="600" y="30"/>
                  <a:pt x="720" y="60"/>
                </a:cubicBezTo>
                <a:cubicBezTo>
                  <a:pt x="840" y="90"/>
                  <a:pt x="1020" y="210"/>
                  <a:pt x="1080" y="240"/>
                </a:cubicBezTo>
              </a:path>
            </a:pathLst>
          </a:custGeom>
          <a:noFill/>
          <a:ln w="57150">
            <a:solidFill>
              <a:srgbClr val="21C50B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715250" y="1729606"/>
            <a:ext cx="18473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7200" dirty="0">
              <a:solidFill>
                <a:srgbClr val="C00000"/>
              </a:solidFill>
              <a:latin typeface="Calibri" pitchFamily="34" charset="0"/>
            </a:endParaRPr>
          </a:p>
          <a:p>
            <a:endParaRPr lang="ru-RU" sz="72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9992" y="1700808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- здра</a:t>
            </a:r>
            <a:r>
              <a:rPr lang="ru-RU" sz="5400" dirty="0" smtClean="0">
                <a:solidFill>
                  <a:srgbClr val="FF0000"/>
                </a:solidFill>
              </a:rPr>
              <a:t>в</a:t>
            </a:r>
            <a:r>
              <a:rPr lang="ru-RU" sz="5400" dirty="0" smtClean="0"/>
              <a:t>ие</a:t>
            </a:r>
            <a:endParaRPr lang="ru-RU" sz="5400" dirty="0"/>
          </a:p>
        </p:txBody>
      </p:sp>
      <p:sp>
        <p:nvSpPr>
          <p:cNvPr id="19" name="TextBox 18"/>
          <p:cNvSpPr txBox="1"/>
          <p:nvPr/>
        </p:nvSpPr>
        <p:spPr>
          <a:xfrm>
            <a:off x="3347864" y="2996952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- со</a:t>
            </a:r>
            <a:r>
              <a:rPr lang="ru-RU" sz="5400" dirty="0" smtClean="0">
                <a:solidFill>
                  <a:srgbClr val="FF0000"/>
                </a:solidFill>
              </a:rPr>
              <a:t>л</a:t>
            </a:r>
            <a:r>
              <a:rPr lang="ru-RU" sz="5400" dirty="0" smtClean="0"/>
              <a:t>нышко</a:t>
            </a:r>
            <a:endParaRPr lang="ru-RU" sz="5400" dirty="0"/>
          </a:p>
        </p:txBody>
      </p:sp>
      <p:sp>
        <p:nvSpPr>
          <p:cNvPr id="20" name="TextBox 19"/>
          <p:cNvSpPr txBox="1"/>
          <p:nvPr/>
        </p:nvSpPr>
        <p:spPr>
          <a:xfrm>
            <a:off x="3347864" y="4293096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- сер</a:t>
            </a:r>
            <a:r>
              <a:rPr lang="ru-RU" sz="5400" dirty="0" smtClean="0">
                <a:solidFill>
                  <a:srgbClr val="FF0000"/>
                </a:solidFill>
              </a:rPr>
              <a:t>д</a:t>
            </a:r>
            <a:r>
              <a:rPr lang="ru-RU" sz="5400" dirty="0" smtClean="0"/>
              <a:t>ечко</a:t>
            </a:r>
            <a:endParaRPr lang="ru-RU" sz="54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5589240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-счас</a:t>
            </a:r>
            <a:r>
              <a:rPr lang="ru-RU" sz="5400" dirty="0" smtClean="0">
                <a:solidFill>
                  <a:srgbClr val="FF0000"/>
                </a:solidFill>
              </a:rPr>
              <a:t>т</a:t>
            </a:r>
            <a:r>
              <a:rPr lang="ru-RU" sz="5400" dirty="0" smtClean="0"/>
              <a:t>ье</a:t>
            </a:r>
            <a:endParaRPr lang="ru-RU" sz="5400" dirty="0"/>
          </a:p>
        </p:txBody>
      </p:sp>
      <p:sp>
        <p:nvSpPr>
          <p:cNvPr id="22" name="Минус 21"/>
          <p:cNvSpPr/>
          <p:nvPr/>
        </p:nvSpPr>
        <p:spPr>
          <a:xfrm>
            <a:off x="2051720" y="2492896"/>
            <a:ext cx="864096" cy="72008"/>
          </a:xfrm>
          <a:prstGeom prst="mathMin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Минус 22"/>
          <p:cNvSpPr/>
          <p:nvPr/>
        </p:nvSpPr>
        <p:spPr>
          <a:xfrm>
            <a:off x="1475656" y="3789040"/>
            <a:ext cx="864096" cy="72008"/>
          </a:xfrm>
          <a:prstGeom prst="mathMin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Минус 23"/>
          <p:cNvSpPr/>
          <p:nvPr/>
        </p:nvSpPr>
        <p:spPr>
          <a:xfrm>
            <a:off x="1907704" y="5157192"/>
            <a:ext cx="864096" cy="72008"/>
          </a:xfrm>
          <a:prstGeom prst="mathMin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Минус 24"/>
          <p:cNvSpPr/>
          <p:nvPr/>
        </p:nvSpPr>
        <p:spPr>
          <a:xfrm>
            <a:off x="2123728" y="6453336"/>
            <a:ext cx="864096" cy="72008"/>
          </a:xfrm>
          <a:prstGeom prst="mathMin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Минус 25"/>
          <p:cNvSpPr/>
          <p:nvPr/>
        </p:nvSpPr>
        <p:spPr>
          <a:xfrm>
            <a:off x="6300192" y="2492896"/>
            <a:ext cx="864096" cy="72008"/>
          </a:xfrm>
          <a:prstGeom prst="mathMin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Минус 26"/>
          <p:cNvSpPr/>
          <p:nvPr/>
        </p:nvSpPr>
        <p:spPr>
          <a:xfrm>
            <a:off x="5148064" y="5157192"/>
            <a:ext cx="864096" cy="72008"/>
          </a:xfrm>
          <a:prstGeom prst="mathMin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Минус 27"/>
          <p:cNvSpPr/>
          <p:nvPr/>
        </p:nvSpPr>
        <p:spPr>
          <a:xfrm>
            <a:off x="4932040" y="3789040"/>
            <a:ext cx="864096" cy="72008"/>
          </a:xfrm>
          <a:prstGeom prst="mathMin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Минус 28"/>
          <p:cNvSpPr/>
          <p:nvPr/>
        </p:nvSpPr>
        <p:spPr>
          <a:xfrm>
            <a:off x="6516216" y="6381328"/>
            <a:ext cx="864096" cy="72008"/>
          </a:xfrm>
          <a:prstGeom prst="mathMin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  <p:bldP spid="11" grpId="0"/>
      <p:bldP spid="12" grpId="0"/>
      <p:bldP spid="13" grpId="0"/>
      <p:bldP spid="14" grpId="0"/>
      <p:bldP spid="15" grpId="0" animBg="1"/>
      <p:bldP spid="16" grpId="0" animBg="1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63" y="908720"/>
            <a:ext cx="5656113" cy="5848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……………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дорогой друг!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Поздравляю тебя с праздником!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</a:t>
            </a: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…….     </a:t>
            </a: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светит </a:t>
            </a: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ярко. А </a:t>
            </a: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…....</a:t>
            </a: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бьётся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радостно. </a:t>
            </a: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тебе дня друг!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Твои </a:t>
            </a:r>
            <a:r>
              <a:rPr lang="ru-RU" sz="40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друзья.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72200" y="1556792"/>
            <a:ext cx="3143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  <a:latin typeface="Calibri" pitchFamily="34" charset="0"/>
              </a:rPr>
              <a:t>Здравствуй</a:t>
            </a:r>
            <a:endParaRPr lang="ru-RU" sz="36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8864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Вставьте подходящие по смыслу слова.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2708920"/>
            <a:ext cx="1553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  <a:latin typeface="Calibri" pitchFamily="34" charset="0"/>
              </a:rPr>
              <a:t>солнце</a:t>
            </a:r>
            <a:endParaRPr lang="ru-RU" sz="36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20272" y="2132856"/>
            <a:ext cx="1542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  <a:latin typeface="Calibri" pitchFamily="34" charset="0"/>
              </a:rPr>
              <a:t>сердце</a:t>
            </a:r>
            <a:endParaRPr lang="ru-RU" sz="36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3140968"/>
            <a:ext cx="2794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  <a:latin typeface="Calibri" pitchFamily="34" charset="0"/>
              </a:rPr>
              <a:t>Счастливого</a:t>
            </a:r>
            <a:endParaRPr lang="ru-RU" sz="3600" i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16 -0.00509 L -0.64444 -0.0891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0.52586 0.0997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52534 0.2678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" y="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-0.38108 0.2048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0"/>
            <a:ext cx="6012160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40038"/>
            <a:ext cx="3316287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51520" y="0"/>
            <a:ext cx="27363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0070C0"/>
                </a:solidFill>
              </a:rPr>
              <a:t>Умей вести себя!</a:t>
            </a:r>
            <a:endParaRPr lang="ru-RU" sz="6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Шуба на рыбьем меху</a:t>
            </a:r>
            <a:endParaRPr kumimoji="0" lang="ru-RU" sz="6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688" y="1104900"/>
            <a:ext cx="5548312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1052736"/>
            <a:ext cx="70202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7030A0"/>
                </a:solidFill>
              </a:rPr>
              <a:t>Серёга Серёгин заядлый рыбак.</a:t>
            </a:r>
          </a:p>
          <a:p>
            <a:r>
              <a:rPr lang="ru-RU" sz="2600" b="1" dirty="0" smtClean="0">
                <a:solidFill>
                  <a:srgbClr val="7030A0"/>
                </a:solidFill>
              </a:rPr>
              <a:t> По сто раз на  дню  нам  рассказывал, как</a:t>
            </a:r>
          </a:p>
          <a:p>
            <a:r>
              <a:rPr lang="ru-RU" sz="2600" b="1" dirty="0" smtClean="0">
                <a:solidFill>
                  <a:srgbClr val="7030A0"/>
                </a:solidFill>
              </a:rPr>
              <a:t>Сварил  из  кита  он  тройную  уху</a:t>
            </a:r>
          </a:p>
          <a:p>
            <a:r>
              <a:rPr lang="ru-RU" sz="2600" b="1" dirty="0" smtClean="0">
                <a:solidFill>
                  <a:srgbClr val="7030A0"/>
                </a:solidFill>
              </a:rPr>
              <a:t>И сшил жене  шубу  НА  РЫБЬЕМ  МЕХУ.</a:t>
            </a:r>
            <a:endParaRPr lang="ru-RU" sz="2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420888"/>
            <a:ext cx="84839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6000" b="1" i="1" dirty="0" smtClean="0">
                <a:solidFill>
                  <a:srgbClr val="FF0000"/>
                </a:solidFill>
              </a:rPr>
              <a:t>Шуба на рыбьем меху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556792"/>
            <a:ext cx="7920880" cy="352839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>
                <a:gd name="adj" fmla="val 84230"/>
              </a:avLst>
            </a:prstTxWarp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solidFill>
                    <a:schemeClr val="tx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Непроизносимый согласный звук- нулевой звук.</a:t>
            </a:r>
            <a:endParaRPr lang="ru-RU" sz="6000" b="1" cap="none" spc="0" dirty="0">
              <a:ln w="31550" cmpd="sng">
                <a:solidFill>
                  <a:schemeClr val="tx2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1793721"/>
            <a:ext cx="709329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видим мы,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взглянув в оконце?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Нам ярким светом светит……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3789040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солнце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Татьяна\Desktop\0d87533b6d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688" y="3573016"/>
            <a:ext cx="280831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60032" y="4086200"/>
            <a:ext cx="2771800" cy="2771800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Татьяна\Desktop\0d87533b6d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688" y="0"/>
            <a:ext cx="280831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TextBox 38"/>
          <p:cNvSpPr txBox="1"/>
          <p:nvPr/>
        </p:nvSpPr>
        <p:spPr>
          <a:xfrm>
            <a:off x="1259632" y="1556792"/>
            <a:ext cx="462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?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40" name="Левая круглая скобка 39"/>
          <p:cNvSpPr/>
          <p:nvPr/>
        </p:nvSpPr>
        <p:spPr>
          <a:xfrm>
            <a:off x="1331640" y="1817440"/>
            <a:ext cx="144016" cy="648072"/>
          </a:xfrm>
          <a:prstGeom prst="leftBracket">
            <a:avLst>
              <a:gd name="adj" fmla="val 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31640" y="1556792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err="1" smtClean="0">
                <a:solidFill>
                  <a:srgbClr val="C00000"/>
                </a:solidFill>
              </a:rPr>
              <a:t>нц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7544" y="1556792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cs typeface="Aharoni" pitchFamily="2" charset="-79"/>
              </a:rPr>
              <a:t>со</a:t>
            </a:r>
            <a:endParaRPr lang="ru-RU" sz="6000" dirty="0">
              <a:cs typeface="Aharoni" pitchFamily="2" charset="-79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59632" y="1556792"/>
            <a:ext cx="360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_</a:t>
            </a:r>
            <a:endParaRPr lang="ru-RU" sz="6000" dirty="0"/>
          </a:p>
        </p:txBody>
      </p:sp>
      <p:sp>
        <p:nvSpPr>
          <p:cNvPr id="51" name="TextBox 50"/>
          <p:cNvSpPr txBox="1"/>
          <p:nvPr/>
        </p:nvSpPr>
        <p:spPr>
          <a:xfrm>
            <a:off x="1547664" y="1556792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err="1" smtClean="0"/>
              <a:t>нц</a:t>
            </a:r>
            <a:endParaRPr lang="ru-RU" sz="6000" dirty="0"/>
          </a:p>
        </p:txBody>
      </p:sp>
      <p:sp>
        <p:nvSpPr>
          <p:cNvPr id="62" name="TextBox 61"/>
          <p:cNvSpPr txBox="1"/>
          <p:nvPr/>
        </p:nvSpPr>
        <p:spPr>
          <a:xfrm>
            <a:off x="2411760" y="1556792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е</a:t>
            </a:r>
            <a:endParaRPr lang="ru-RU" sz="6000" dirty="0"/>
          </a:p>
        </p:txBody>
      </p:sp>
      <p:sp>
        <p:nvSpPr>
          <p:cNvPr id="63" name="Правая круглая скобка 62"/>
          <p:cNvSpPr/>
          <p:nvPr/>
        </p:nvSpPr>
        <p:spPr>
          <a:xfrm>
            <a:off x="2267744" y="1817440"/>
            <a:ext cx="144016" cy="648072"/>
          </a:xfrm>
          <a:prstGeom prst="righ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1115616" y="1556792"/>
            <a:ext cx="432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л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65" name="Минус 64"/>
          <p:cNvSpPr/>
          <p:nvPr/>
        </p:nvSpPr>
        <p:spPr>
          <a:xfrm>
            <a:off x="1187624" y="2393504"/>
            <a:ext cx="504056" cy="144016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843808" y="1628800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-</a:t>
            </a:r>
            <a:endParaRPr lang="ru-RU" sz="6000" dirty="0"/>
          </a:p>
        </p:txBody>
      </p:sp>
      <p:sp>
        <p:nvSpPr>
          <p:cNvPr id="79" name="TextBox 78"/>
          <p:cNvSpPr txBox="1"/>
          <p:nvPr/>
        </p:nvSpPr>
        <p:spPr>
          <a:xfrm>
            <a:off x="3347864" y="1556792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со</a:t>
            </a:r>
            <a:endParaRPr lang="ru-RU" sz="6000" dirty="0"/>
          </a:p>
        </p:txBody>
      </p:sp>
      <p:sp>
        <p:nvSpPr>
          <p:cNvPr id="80" name="Правая круглая скобка 79"/>
          <p:cNvSpPr/>
          <p:nvPr/>
        </p:nvSpPr>
        <p:spPr>
          <a:xfrm>
            <a:off x="4716016" y="1772816"/>
            <a:ext cx="144016" cy="648072"/>
          </a:xfrm>
          <a:prstGeom prst="righ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авая круглая скобка 80"/>
          <p:cNvSpPr/>
          <p:nvPr/>
        </p:nvSpPr>
        <p:spPr>
          <a:xfrm flipH="1">
            <a:off x="4211960" y="1772816"/>
            <a:ext cx="135632" cy="648072"/>
          </a:xfrm>
          <a:prstGeom prst="righ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TextBox 81"/>
          <p:cNvSpPr txBox="1"/>
          <p:nvPr/>
        </p:nvSpPr>
        <p:spPr>
          <a:xfrm>
            <a:off x="4211960" y="1556792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л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788024" y="1556792"/>
            <a:ext cx="4355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err="1" smtClean="0"/>
              <a:t>нечный</a:t>
            </a:r>
            <a:endParaRPr lang="ru-RU" sz="6000" dirty="0"/>
          </a:p>
        </p:txBody>
      </p:sp>
      <p:sp>
        <p:nvSpPr>
          <p:cNvPr id="38" name="TextBox 37"/>
          <p:cNvSpPr txBox="1"/>
          <p:nvPr/>
        </p:nvSpPr>
        <p:spPr>
          <a:xfrm>
            <a:off x="251520" y="3212976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капу</a:t>
            </a:r>
            <a:endParaRPr lang="ru-RU" sz="6000" dirty="0"/>
          </a:p>
        </p:txBody>
      </p:sp>
      <p:sp>
        <p:nvSpPr>
          <p:cNvPr id="41" name="TextBox 40"/>
          <p:cNvSpPr txBox="1"/>
          <p:nvPr/>
        </p:nvSpPr>
        <p:spPr>
          <a:xfrm>
            <a:off x="2483768" y="3212976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err="1" smtClean="0"/>
              <a:t>н</a:t>
            </a:r>
            <a:endParaRPr lang="ru-RU" sz="6000" dirty="0"/>
          </a:p>
        </p:txBody>
      </p:sp>
      <p:sp>
        <p:nvSpPr>
          <p:cNvPr id="42" name="Минус 41"/>
          <p:cNvSpPr/>
          <p:nvPr/>
        </p:nvSpPr>
        <p:spPr>
          <a:xfrm>
            <a:off x="2123728" y="4077072"/>
            <a:ext cx="504056" cy="144016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2123728" y="3284984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?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46" name="Правая круглая скобка 45"/>
          <p:cNvSpPr/>
          <p:nvPr/>
        </p:nvSpPr>
        <p:spPr>
          <a:xfrm>
            <a:off x="2771800" y="3429000"/>
            <a:ext cx="144016" cy="648072"/>
          </a:xfrm>
          <a:prstGeom prst="righ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авая круглая скобка 46"/>
          <p:cNvSpPr/>
          <p:nvPr/>
        </p:nvSpPr>
        <p:spPr>
          <a:xfrm flipH="1">
            <a:off x="2051720" y="3429000"/>
            <a:ext cx="144016" cy="648072"/>
          </a:xfrm>
          <a:prstGeom prst="righ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1979712" y="3212976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err="1" smtClean="0">
                <a:solidFill>
                  <a:srgbClr val="C00000"/>
                </a:solidFill>
              </a:rPr>
              <a:t>сн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15816" y="3212976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err="1" smtClean="0"/>
              <a:t>ый</a:t>
            </a:r>
            <a:endParaRPr lang="ru-RU" sz="6000" dirty="0"/>
          </a:p>
        </p:txBody>
      </p:sp>
      <p:sp>
        <p:nvSpPr>
          <p:cNvPr id="52" name="TextBox 51"/>
          <p:cNvSpPr txBox="1"/>
          <p:nvPr/>
        </p:nvSpPr>
        <p:spPr>
          <a:xfrm>
            <a:off x="1763688" y="3212976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с</a:t>
            </a:r>
            <a:endParaRPr lang="ru-RU" sz="6000" dirty="0"/>
          </a:p>
        </p:txBody>
      </p:sp>
      <p:sp>
        <p:nvSpPr>
          <p:cNvPr id="53" name="TextBox 52"/>
          <p:cNvSpPr txBox="1"/>
          <p:nvPr/>
        </p:nvSpPr>
        <p:spPr>
          <a:xfrm>
            <a:off x="1763688" y="3212976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err="1" smtClean="0"/>
              <a:t>с</a:t>
            </a:r>
            <a:r>
              <a:rPr lang="ru-RU" sz="6000" dirty="0" err="1" smtClean="0">
                <a:solidFill>
                  <a:srgbClr val="C00000"/>
                </a:solidFill>
              </a:rPr>
              <a:t>т</a:t>
            </a:r>
            <a:r>
              <a:rPr lang="ru-RU" sz="6000" dirty="0" err="1" smtClean="0"/>
              <a:t>н</a:t>
            </a:r>
            <a:endParaRPr lang="ru-RU" sz="6000" dirty="0"/>
          </a:p>
        </p:txBody>
      </p:sp>
      <p:sp>
        <p:nvSpPr>
          <p:cNvPr id="54" name="Минус 53"/>
          <p:cNvSpPr/>
          <p:nvPr/>
        </p:nvSpPr>
        <p:spPr>
          <a:xfrm>
            <a:off x="2123728" y="4077072"/>
            <a:ext cx="432048" cy="144016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3923928" y="3212976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 -</a:t>
            </a:r>
            <a:endParaRPr lang="ru-RU" sz="6000" dirty="0"/>
          </a:p>
        </p:txBody>
      </p:sp>
      <p:sp>
        <p:nvSpPr>
          <p:cNvPr id="56" name="TextBox 55"/>
          <p:cNvSpPr txBox="1"/>
          <p:nvPr/>
        </p:nvSpPr>
        <p:spPr>
          <a:xfrm>
            <a:off x="4572000" y="3212976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err="1" smtClean="0"/>
              <a:t>капус</a:t>
            </a:r>
            <a:endParaRPr lang="ru-RU" sz="6000" dirty="0"/>
          </a:p>
        </p:txBody>
      </p:sp>
      <p:sp>
        <p:nvSpPr>
          <p:cNvPr id="57" name="Правая круглая скобка 56"/>
          <p:cNvSpPr/>
          <p:nvPr/>
        </p:nvSpPr>
        <p:spPr>
          <a:xfrm>
            <a:off x="7092280" y="3429000"/>
            <a:ext cx="144016" cy="648072"/>
          </a:xfrm>
          <a:prstGeom prst="righ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авая круглая скобка 57"/>
          <p:cNvSpPr/>
          <p:nvPr/>
        </p:nvSpPr>
        <p:spPr>
          <a:xfrm flipH="1">
            <a:off x="6588224" y="3429000"/>
            <a:ext cx="135632" cy="648072"/>
          </a:xfrm>
          <a:prstGeom prst="righ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6588224" y="3212976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т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236296" y="3212976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а</a:t>
            </a:r>
            <a:endParaRPr lang="ru-RU" sz="6000" dirty="0"/>
          </a:p>
        </p:txBody>
      </p:sp>
      <p:sp>
        <p:nvSpPr>
          <p:cNvPr id="61" name="Минус 60"/>
          <p:cNvSpPr/>
          <p:nvPr/>
        </p:nvSpPr>
        <p:spPr>
          <a:xfrm>
            <a:off x="2123728" y="4077072"/>
            <a:ext cx="504056" cy="144016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0" grpId="0" animBg="1"/>
      <p:bldP spid="40" grpId="1" animBg="1"/>
      <p:bldP spid="43" grpId="0"/>
      <p:bldP spid="43" grpId="1"/>
      <p:bldP spid="45" grpId="0"/>
      <p:bldP spid="49" grpId="0"/>
      <p:bldP spid="49" grpId="1"/>
      <p:bldP spid="51" grpId="0"/>
      <p:bldP spid="51" grpId="1"/>
      <p:bldP spid="51" grpId="2"/>
      <p:bldP spid="62" grpId="0"/>
      <p:bldP spid="63" grpId="0" animBg="1"/>
      <p:bldP spid="63" grpId="1" animBg="1"/>
      <p:bldP spid="64" grpId="0"/>
      <p:bldP spid="65" grpId="0" animBg="1"/>
      <p:bldP spid="78" grpId="0"/>
      <p:bldP spid="79" grpId="0"/>
      <p:bldP spid="80" grpId="0" animBg="1"/>
      <p:bldP spid="81" grpId="0" animBg="1"/>
      <p:bldP spid="82" grpId="0"/>
      <p:bldP spid="83" grpId="0"/>
      <p:bldP spid="38" grpId="0"/>
      <p:bldP spid="41" grpId="0"/>
      <p:bldP spid="41" grpId="1"/>
      <p:bldP spid="42" grpId="0" animBg="1"/>
      <p:bldP spid="42" grpId="1" animBg="1"/>
      <p:bldP spid="44" grpId="0"/>
      <p:bldP spid="44" grpId="1"/>
      <p:bldP spid="46" grpId="0" animBg="1"/>
      <p:bldP spid="46" grpId="1" animBg="1"/>
      <p:bldP spid="47" grpId="0" animBg="1"/>
      <p:bldP spid="47" grpId="1" animBg="1"/>
      <p:bldP spid="48" grpId="0"/>
      <p:bldP spid="48" grpId="1"/>
      <p:bldP spid="50" grpId="0"/>
      <p:bldP spid="52" grpId="0"/>
      <p:bldP spid="52" grpId="1"/>
      <p:bldP spid="53" grpId="0"/>
      <p:bldP spid="54" grpId="0" animBg="1"/>
      <p:bldP spid="54" grpId="1" animBg="1"/>
      <p:bldP spid="55" grpId="0"/>
      <p:bldP spid="56" grpId="0"/>
      <p:bldP spid="57" grpId="0" animBg="1"/>
      <p:bldP spid="58" grpId="0" animBg="1"/>
      <p:bldP spid="59" grpId="0"/>
      <p:bldP spid="60" grpId="0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Desktop\sun1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-344016"/>
            <a:ext cx="6912768" cy="5834893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0" y="1628800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cs typeface="Aharoni" pitchFamily="2" charset="-79"/>
              </a:rPr>
              <a:t>со</a:t>
            </a:r>
            <a:endParaRPr lang="ru-RU" sz="6000" dirty="0">
              <a:cs typeface="Aharoni" pitchFamily="2" charset="-79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12168" y="1628800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err="1" smtClean="0"/>
              <a:t>нц</a:t>
            </a:r>
            <a:endParaRPr lang="ru-RU" sz="6000" dirty="0"/>
          </a:p>
        </p:txBody>
      </p:sp>
      <p:sp>
        <p:nvSpPr>
          <p:cNvPr id="32" name="TextBox 31"/>
          <p:cNvSpPr txBox="1"/>
          <p:nvPr/>
        </p:nvSpPr>
        <p:spPr>
          <a:xfrm>
            <a:off x="2376264" y="1628800"/>
            <a:ext cx="432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е</a:t>
            </a:r>
            <a:endParaRPr lang="ru-RU" sz="6000" dirty="0"/>
          </a:p>
        </p:txBody>
      </p:sp>
      <p:sp>
        <p:nvSpPr>
          <p:cNvPr id="33" name="TextBox 32"/>
          <p:cNvSpPr txBox="1"/>
          <p:nvPr/>
        </p:nvSpPr>
        <p:spPr>
          <a:xfrm>
            <a:off x="2736304" y="1700808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 -</a:t>
            </a:r>
            <a:endParaRPr lang="ru-RU" sz="6000" dirty="0"/>
          </a:p>
        </p:txBody>
      </p:sp>
      <p:sp>
        <p:nvSpPr>
          <p:cNvPr id="34" name="Правая круглая скобка 33"/>
          <p:cNvSpPr/>
          <p:nvPr/>
        </p:nvSpPr>
        <p:spPr>
          <a:xfrm>
            <a:off x="1440160" y="1916832"/>
            <a:ext cx="144016" cy="648072"/>
          </a:xfrm>
          <a:prstGeom prst="righ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авая круглая скобка 40"/>
          <p:cNvSpPr/>
          <p:nvPr/>
        </p:nvSpPr>
        <p:spPr>
          <a:xfrm flipH="1">
            <a:off x="1080120" y="1916832"/>
            <a:ext cx="135632" cy="648072"/>
          </a:xfrm>
          <a:prstGeom prst="righ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1080120" y="1700808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-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28392" y="1628800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со</a:t>
            </a:r>
            <a:endParaRPr lang="ru-RU" sz="6000" dirty="0"/>
          </a:p>
        </p:txBody>
      </p:sp>
      <p:sp>
        <p:nvSpPr>
          <p:cNvPr id="44" name="Правая круглая скобка 43"/>
          <p:cNvSpPr/>
          <p:nvPr/>
        </p:nvSpPr>
        <p:spPr>
          <a:xfrm>
            <a:off x="4896544" y="1844824"/>
            <a:ext cx="144016" cy="648072"/>
          </a:xfrm>
          <a:prstGeom prst="righ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авая круглая скобка 44"/>
          <p:cNvSpPr/>
          <p:nvPr/>
        </p:nvSpPr>
        <p:spPr>
          <a:xfrm flipH="1">
            <a:off x="4392488" y="1844824"/>
            <a:ext cx="135632" cy="648072"/>
          </a:xfrm>
          <a:prstGeom prst="righ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392488" y="1628800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л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68552" y="1628800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err="1" smtClean="0"/>
              <a:t>нечный</a:t>
            </a:r>
            <a:endParaRPr lang="ru-RU" sz="6000" dirty="0"/>
          </a:p>
        </p:txBody>
      </p:sp>
      <p:sp>
        <p:nvSpPr>
          <p:cNvPr id="48" name="TextBox 47"/>
          <p:cNvSpPr txBox="1"/>
          <p:nvPr/>
        </p:nvSpPr>
        <p:spPr>
          <a:xfrm>
            <a:off x="3786807" y="3630825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л</a:t>
            </a:r>
            <a:endParaRPr lang="ru-RU" sz="6000" dirty="0"/>
          </a:p>
        </p:txBody>
      </p:sp>
      <p:cxnSp>
        <p:nvCxnSpPr>
          <p:cNvPr id="49" name="Прямая соединительная линия 48"/>
          <p:cNvCxnSpPr>
            <a:stCxn id="48" idx="2"/>
          </p:cNvCxnSpPr>
          <p:nvPr/>
        </p:nvCxnSpPr>
        <p:spPr>
          <a:xfrm>
            <a:off x="4254859" y="4646488"/>
            <a:ext cx="612068" cy="7125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3642791" y="4638937"/>
            <a:ext cx="576064" cy="7200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Правая круглая скобка 50"/>
          <p:cNvSpPr/>
          <p:nvPr/>
        </p:nvSpPr>
        <p:spPr>
          <a:xfrm>
            <a:off x="5298975" y="5503033"/>
            <a:ext cx="144016" cy="648072"/>
          </a:xfrm>
          <a:prstGeom prst="righ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авая круглая скобка 51"/>
          <p:cNvSpPr/>
          <p:nvPr/>
        </p:nvSpPr>
        <p:spPr>
          <a:xfrm flipH="1">
            <a:off x="4794919" y="5503033"/>
            <a:ext cx="135632" cy="648072"/>
          </a:xfrm>
          <a:prstGeom prst="righ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4794919" y="5287009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л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54" name="Правая круглая скобка 53"/>
          <p:cNvSpPr/>
          <p:nvPr/>
        </p:nvSpPr>
        <p:spPr>
          <a:xfrm>
            <a:off x="3498775" y="5503033"/>
            <a:ext cx="144016" cy="648072"/>
          </a:xfrm>
          <a:prstGeom prst="righ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6000"/>
          </a:p>
        </p:txBody>
      </p:sp>
      <p:sp>
        <p:nvSpPr>
          <p:cNvPr id="55" name="Правая круглая скобка 54"/>
          <p:cNvSpPr/>
          <p:nvPr/>
        </p:nvSpPr>
        <p:spPr>
          <a:xfrm flipH="1">
            <a:off x="3138735" y="5503033"/>
            <a:ext cx="135632" cy="648072"/>
          </a:xfrm>
          <a:prstGeom prst="righ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6000"/>
          </a:p>
        </p:txBody>
      </p:sp>
      <p:sp>
        <p:nvSpPr>
          <p:cNvPr id="56" name="TextBox 55"/>
          <p:cNvSpPr txBox="1"/>
          <p:nvPr/>
        </p:nvSpPr>
        <p:spPr>
          <a:xfrm>
            <a:off x="3138735" y="5287009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-</a:t>
            </a:r>
            <a:endParaRPr lang="ru-RU" sz="6000" dirty="0">
              <a:solidFill>
                <a:srgbClr val="C00000"/>
              </a:solidFill>
            </a:endParaRPr>
          </a:p>
        </p:txBody>
      </p:sp>
      <p:graphicFrame>
        <p:nvGraphicFramePr>
          <p:cNvPr id="57" name="Таблица 56"/>
          <p:cNvGraphicFramePr>
            <a:graphicFrameLocks noGrp="1"/>
          </p:cNvGraphicFramePr>
          <p:nvPr/>
        </p:nvGraphicFramePr>
        <p:xfrm>
          <a:off x="2051720" y="3789040"/>
          <a:ext cx="4687416" cy="2866121"/>
        </p:xfrm>
        <a:graphic>
          <a:graphicData uri="http://schemas.openxmlformats.org/drawingml/2006/table">
            <a:tbl>
              <a:tblPr/>
              <a:tblGrid>
                <a:gridCol w="4687416"/>
              </a:tblGrid>
              <a:tr h="28661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4139952" y="2924944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7030A0"/>
                </a:solidFill>
              </a:rPr>
              <a:t>поэтому-</a:t>
            </a:r>
            <a:endParaRPr lang="ru-RU" sz="3200" i="1" dirty="0">
              <a:solidFill>
                <a:srgbClr val="7030A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28184" y="2636912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со</a:t>
            </a:r>
            <a:endParaRPr lang="ru-RU" sz="6000" dirty="0"/>
          </a:p>
        </p:txBody>
      </p:sp>
      <p:sp>
        <p:nvSpPr>
          <p:cNvPr id="60" name="TextBox 59"/>
          <p:cNvSpPr txBox="1"/>
          <p:nvPr/>
        </p:nvSpPr>
        <p:spPr>
          <a:xfrm>
            <a:off x="7020272" y="2636912"/>
            <a:ext cx="827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л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487816" y="2636912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err="1" smtClean="0"/>
              <a:t>нце</a:t>
            </a:r>
            <a:endParaRPr lang="ru-RU" sz="6000" dirty="0"/>
          </a:p>
        </p:txBody>
      </p:sp>
      <p:sp>
        <p:nvSpPr>
          <p:cNvPr id="62" name="Минус 61"/>
          <p:cNvSpPr/>
          <p:nvPr/>
        </p:nvSpPr>
        <p:spPr>
          <a:xfrm>
            <a:off x="7020272" y="3501008"/>
            <a:ext cx="576064" cy="720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 animBg="1"/>
      <p:bldP spid="41" grpId="0" animBg="1"/>
      <p:bldP spid="42" grpId="0"/>
      <p:bldP spid="43" grpId="0"/>
      <p:bldP spid="44" grpId="0" animBg="1"/>
      <p:bldP spid="45" grpId="0" animBg="1"/>
      <p:bldP spid="46" grpId="0"/>
      <p:bldP spid="47" grpId="0"/>
      <p:bldP spid="48" grpId="0"/>
      <p:bldP spid="51" grpId="0" animBg="1"/>
      <p:bldP spid="52" grpId="0" animBg="1"/>
      <p:bldP spid="53" grpId="0"/>
      <p:bldP spid="54" grpId="0" animBg="1"/>
      <p:bldP spid="55" grpId="0" animBg="1"/>
      <p:bldP spid="56" grpId="0"/>
      <p:bldP spid="58" grpId="0"/>
      <p:bldP spid="59" grpId="0"/>
      <p:bldP spid="60" grpId="0"/>
      <p:bldP spid="61" grpId="0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2656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капу</a:t>
            </a: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2448272" y="332656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err="1" smtClean="0"/>
              <a:t>н</a:t>
            </a:r>
            <a:endParaRPr lang="ru-RU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2880320" y="332656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err="1" smtClean="0"/>
              <a:t>ый</a:t>
            </a:r>
            <a:endParaRPr lang="ru-RU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12168" y="332656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с</a:t>
            </a:r>
            <a:endParaRPr lang="ru-RU" sz="6000" dirty="0"/>
          </a:p>
        </p:txBody>
      </p:sp>
      <p:sp>
        <p:nvSpPr>
          <p:cNvPr id="15" name="TextBox 14"/>
          <p:cNvSpPr txBox="1"/>
          <p:nvPr/>
        </p:nvSpPr>
        <p:spPr>
          <a:xfrm>
            <a:off x="3888432" y="332656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 -</a:t>
            </a:r>
            <a:endParaRPr lang="ru-RU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4536504" y="332656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err="1" smtClean="0"/>
              <a:t>капус</a:t>
            </a:r>
            <a:endParaRPr lang="ru-RU" sz="6000" dirty="0"/>
          </a:p>
        </p:txBody>
      </p:sp>
      <p:sp>
        <p:nvSpPr>
          <p:cNvPr id="17" name="Правая круглая скобка 16"/>
          <p:cNvSpPr/>
          <p:nvPr/>
        </p:nvSpPr>
        <p:spPr>
          <a:xfrm>
            <a:off x="7056784" y="548680"/>
            <a:ext cx="144016" cy="648072"/>
          </a:xfrm>
          <a:prstGeom prst="righ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круглая скобка 17"/>
          <p:cNvSpPr/>
          <p:nvPr/>
        </p:nvSpPr>
        <p:spPr>
          <a:xfrm flipH="1">
            <a:off x="6552728" y="548680"/>
            <a:ext cx="135632" cy="648072"/>
          </a:xfrm>
          <a:prstGeom prst="righ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552728" y="332656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т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00800" y="332656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а</a:t>
            </a:r>
            <a:endParaRPr lang="ru-RU" sz="6000" dirty="0"/>
          </a:p>
        </p:txBody>
      </p:sp>
      <p:sp>
        <p:nvSpPr>
          <p:cNvPr id="21" name="Правая круглая скобка 20"/>
          <p:cNvSpPr/>
          <p:nvPr/>
        </p:nvSpPr>
        <p:spPr>
          <a:xfrm>
            <a:off x="2339752" y="548680"/>
            <a:ext cx="144016" cy="648072"/>
          </a:xfrm>
          <a:prstGeom prst="righ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авая круглая скобка 21"/>
          <p:cNvSpPr/>
          <p:nvPr/>
        </p:nvSpPr>
        <p:spPr>
          <a:xfrm flipH="1">
            <a:off x="1979712" y="548680"/>
            <a:ext cx="135632" cy="648072"/>
          </a:xfrm>
          <a:prstGeom prst="righ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979712" y="332656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-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3520" y="1556792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err="1" smtClean="0"/>
              <a:t>капус</a:t>
            </a:r>
            <a:endParaRPr lang="ru-RU" sz="6000" dirty="0"/>
          </a:p>
        </p:txBody>
      </p:sp>
      <p:sp>
        <p:nvSpPr>
          <p:cNvPr id="25" name="TextBox 24"/>
          <p:cNvSpPr txBox="1"/>
          <p:nvPr/>
        </p:nvSpPr>
        <p:spPr>
          <a:xfrm>
            <a:off x="7127776" y="1556792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err="1" smtClean="0"/>
              <a:t>н</a:t>
            </a:r>
            <a:endParaRPr lang="ru-RU" sz="6000" dirty="0"/>
          </a:p>
        </p:txBody>
      </p:sp>
      <p:sp>
        <p:nvSpPr>
          <p:cNvPr id="31" name="TextBox 30"/>
          <p:cNvSpPr txBox="1"/>
          <p:nvPr/>
        </p:nvSpPr>
        <p:spPr>
          <a:xfrm>
            <a:off x="7559824" y="1556792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err="1" smtClean="0"/>
              <a:t>ый</a:t>
            </a:r>
            <a:endParaRPr lang="ru-RU" sz="6000" dirty="0"/>
          </a:p>
        </p:txBody>
      </p:sp>
      <p:sp>
        <p:nvSpPr>
          <p:cNvPr id="33" name="TextBox 32"/>
          <p:cNvSpPr txBox="1"/>
          <p:nvPr/>
        </p:nvSpPr>
        <p:spPr>
          <a:xfrm>
            <a:off x="6767736" y="1556792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т</a:t>
            </a:r>
            <a:endParaRPr lang="ru-RU" sz="6000" dirty="0"/>
          </a:p>
        </p:txBody>
      </p:sp>
      <p:sp>
        <p:nvSpPr>
          <p:cNvPr id="36" name="TextBox 35"/>
          <p:cNvSpPr txBox="1"/>
          <p:nvPr/>
        </p:nvSpPr>
        <p:spPr>
          <a:xfrm>
            <a:off x="2663280" y="1844824"/>
            <a:ext cx="190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accent4">
                    <a:lumMod val="75000"/>
                  </a:schemeClr>
                </a:solidFill>
              </a:rPr>
              <a:t>значит-</a:t>
            </a:r>
            <a:endParaRPr lang="ru-RU" sz="32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46647" y="3414801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т</a:t>
            </a:r>
            <a:endParaRPr lang="ru-RU" sz="6000" dirty="0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2634679" y="4358456"/>
            <a:ext cx="720080" cy="7845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2058615" y="4350905"/>
            <a:ext cx="576064" cy="792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Правая круглая скобка 53"/>
          <p:cNvSpPr/>
          <p:nvPr/>
        </p:nvSpPr>
        <p:spPr>
          <a:xfrm>
            <a:off x="1986607" y="5359017"/>
            <a:ext cx="144016" cy="648072"/>
          </a:xfrm>
          <a:prstGeom prst="righ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авая круглая скобка 54"/>
          <p:cNvSpPr/>
          <p:nvPr/>
        </p:nvSpPr>
        <p:spPr>
          <a:xfrm flipH="1">
            <a:off x="1626567" y="5359017"/>
            <a:ext cx="135632" cy="648072"/>
          </a:xfrm>
          <a:prstGeom prst="righ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1626567" y="5142993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-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57" name="Правая круглая скобка 56"/>
          <p:cNvSpPr/>
          <p:nvPr/>
        </p:nvSpPr>
        <p:spPr>
          <a:xfrm>
            <a:off x="3714799" y="5359017"/>
            <a:ext cx="144016" cy="648072"/>
          </a:xfrm>
          <a:prstGeom prst="righ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авая круглая скобка 57"/>
          <p:cNvSpPr/>
          <p:nvPr/>
        </p:nvSpPr>
        <p:spPr>
          <a:xfrm flipH="1">
            <a:off x="3210743" y="5359017"/>
            <a:ext cx="135632" cy="648072"/>
          </a:xfrm>
          <a:prstGeom prst="righ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3210743" y="5142993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т</a:t>
            </a:r>
            <a:endParaRPr lang="ru-RU" sz="6000" dirty="0">
              <a:solidFill>
                <a:srgbClr val="C00000"/>
              </a:solidFill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539552" y="3429000"/>
          <a:ext cx="4687416" cy="2866121"/>
        </p:xfrm>
        <a:graphic>
          <a:graphicData uri="http://schemas.openxmlformats.org/drawingml/2006/table">
            <a:tbl>
              <a:tblPr/>
              <a:tblGrid>
                <a:gridCol w="4687416"/>
              </a:tblGrid>
              <a:tr h="28661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6" name="Минус 65"/>
          <p:cNvSpPr/>
          <p:nvPr/>
        </p:nvSpPr>
        <p:spPr>
          <a:xfrm>
            <a:off x="6660232" y="2420888"/>
            <a:ext cx="720080" cy="720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Татьяна\Desktop\o_2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5954" y="2780928"/>
            <a:ext cx="3548046" cy="3065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1" grpId="0"/>
      <p:bldP spid="33" grpId="0"/>
      <p:bldP spid="36" grpId="0"/>
      <p:bldP spid="47" grpId="0"/>
      <p:bldP spid="54" grpId="0" animBg="1"/>
      <p:bldP spid="55" grpId="0" animBg="1"/>
      <p:bldP spid="56" grpId="0"/>
      <p:bldP spid="57" grpId="0" animBg="1"/>
      <p:bldP spid="58" grpId="0" animBg="1"/>
      <p:bldP spid="59" grpId="0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988840"/>
            <a:ext cx="8604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Если  вдруг  находит  грусть, Это  очень  </a:t>
            </a:r>
            <a:r>
              <a:rPr lang="ru-RU" sz="4800" dirty="0" err="1" smtClean="0"/>
              <a:t>гру</a:t>
            </a:r>
            <a:r>
              <a:rPr lang="ru-RU" sz="4800" dirty="0" smtClean="0"/>
              <a:t>       о.</a:t>
            </a:r>
          </a:p>
        </p:txBody>
      </p:sp>
      <p:sp>
        <p:nvSpPr>
          <p:cNvPr id="9" name="Правая круглая скобка 8"/>
          <p:cNvSpPr/>
          <p:nvPr/>
        </p:nvSpPr>
        <p:spPr>
          <a:xfrm>
            <a:off x="5220072" y="2924944"/>
            <a:ext cx="144016" cy="442638"/>
          </a:xfrm>
          <a:prstGeom prst="righ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круглая скобка 9"/>
          <p:cNvSpPr/>
          <p:nvPr/>
        </p:nvSpPr>
        <p:spPr>
          <a:xfrm flipH="1">
            <a:off x="4499992" y="2924944"/>
            <a:ext cx="95119" cy="442638"/>
          </a:xfrm>
          <a:prstGeom prst="righ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499992" y="2708920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err="1" smtClean="0">
                <a:solidFill>
                  <a:srgbClr val="C00000"/>
                </a:solidFill>
              </a:rPr>
              <a:t>сн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5656" y="4077072"/>
            <a:ext cx="462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?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552" y="4077072"/>
            <a:ext cx="1403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rgbClr val="7030A0"/>
                </a:solidFill>
                <a:cs typeface="Aharoni" pitchFamily="2" charset="-79"/>
              </a:rPr>
              <a:t>грус</a:t>
            </a:r>
            <a:endParaRPr lang="ru-RU" sz="4000" dirty="0">
              <a:solidFill>
                <a:srgbClr val="7030A0"/>
              </a:solidFill>
              <a:cs typeface="Aharoni" pitchFamily="2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63688" y="4077072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но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79912" y="4077072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т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7" name="Минус 26"/>
          <p:cNvSpPr/>
          <p:nvPr/>
        </p:nvSpPr>
        <p:spPr>
          <a:xfrm>
            <a:off x="1547664" y="4581128"/>
            <a:ext cx="288032" cy="144016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Минус 28"/>
          <p:cNvSpPr/>
          <p:nvPr/>
        </p:nvSpPr>
        <p:spPr>
          <a:xfrm>
            <a:off x="2483768" y="4437112"/>
            <a:ext cx="360040" cy="72008"/>
          </a:xfrm>
          <a:prstGeom prst="mathMin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843808" y="4077072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rgbClr val="7030A0"/>
                </a:solidFill>
                <a:cs typeface="Aharoni" pitchFamily="2" charset="-79"/>
              </a:rPr>
              <a:t>грус</a:t>
            </a:r>
            <a:endParaRPr lang="ru-RU" sz="4000" dirty="0">
              <a:solidFill>
                <a:srgbClr val="7030A0"/>
              </a:solidFill>
              <a:cs typeface="Aharoni" pitchFamily="2" charset="-79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95936" y="4077072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rgbClr val="7030A0"/>
                </a:solidFill>
              </a:rPr>
              <a:t>ь</a:t>
            </a:r>
            <a:r>
              <a:rPr lang="ru-RU" sz="4000" dirty="0" smtClean="0">
                <a:solidFill>
                  <a:srgbClr val="7030A0"/>
                </a:solidFill>
              </a:rPr>
              <a:t> ,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6" name="Минус 35"/>
          <p:cNvSpPr/>
          <p:nvPr/>
        </p:nvSpPr>
        <p:spPr>
          <a:xfrm>
            <a:off x="3851920" y="4653136"/>
            <a:ext cx="288032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4572000" y="429309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значит - </a:t>
            </a:r>
            <a:endParaRPr lang="ru-RU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6876256" y="414908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т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40152" y="4149080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rgbClr val="7030A0"/>
                </a:solidFill>
                <a:cs typeface="Aharoni" pitchFamily="2" charset="-79"/>
              </a:rPr>
              <a:t>грус</a:t>
            </a:r>
            <a:endParaRPr lang="ru-RU" sz="4000" dirty="0">
              <a:solidFill>
                <a:srgbClr val="7030A0"/>
              </a:solidFill>
              <a:cs typeface="Aharoni" pitchFamily="2" charset="-79"/>
            </a:endParaRPr>
          </a:p>
        </p:txBody>
      </p:sp>
      <p:sp>
        <p:nvSpPr>
          <p:cNvPr id="40" name="Минус 39"/>
          <p:cNvSpPr/>
          <p:nvPr/>
        </p:nvSpPr>
        <p:spPr>
          <a:xfrm>
            <a:off x="6948264" y="4725144"/>
            <a:ext cx="288032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7092280" y="4149080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но.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51920" y="4797152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т</a:t>
            </a:r>
            <a:endParaRPr lang="ru-RU" sz="4400" dirty="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67944" y="5445224"/>
            <a:ext cx="828092" cy="4442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3383868" y="5445224"/>
            <a:ext cx="684076" cy="4442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Правая круглая скобка 47"/>
          <p:cNvSpPr/>
          <p:nvPr/>
        </p:nvSpPr>
        <p:spPr>
          <a:xfrm flipH="1">
            <a:off x="4958328" y="6021288"/>
            <a:ext cx="45719" cy="432048"/>
          </a:xfrm>
          <a:prstGeom prst="righ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400"/>
          </a:p>
        </p:txBody>
      </p:sp>
      <p:sp>
        <p:nvSpPr>
          <p:cNvPr id="49" name="TextBox 48"/>
          <p:cNvSpPr txBox="1"/>
          <p:nvPr/>
        </p:nvSpPr>
        <p:spPr>
          <a:xfrm>
            <a:off x="5004048" y="5877272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т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20072" y="5517232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,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54" name="Правая круглая скобка 53"/>
          <p:cNvSpPr/>
          <p:nvPr/>
        </p:nvSpPr>
        <p:spPr>
          <a:xfrm>
            <a:off x="5508104" y="6021288"/>
            <a:ext cx="72007" cy="432048"/>
          </a:xfrm>
          <a:prstGeom prst="righ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400"/>
          </a:p>
        </p:txBody>
      </p:sp>
      <p:sp>
        <p:nvSpPr>
          <p:cNvPr id="55" name="Правая круглая скобка 54"/>
          <p:cNvSpPr/>
          <p:nvPr/>
        </p:nvSpPr>
        <p:spPr>
          <a:xfrm flipH="1">
            <a:off x="2870096" y="6021288"/>
            <a:ext cx="45719" cy="432048"/>
          </a:xfrm>
          <a:prstGeom prst="righ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400"/>
          </a:p>
        </p:txBody>
      </p:sp>
      <p:sp>
        <p:nvSpPr>
          <p:cNvPr id="56" name="TextBox 55"/>
          <p:cNvSpPr txBox="1"/>
          <p:nvPr/>
        </p:nvSpPr>
        <p:spPr>
          <a:xfrm>
            <a:off x="2987824" y="5805264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-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57" name="Правая круглая скобка 56"/>
          <p:cNvSpPr/>
          <p:nvPr/>
        </p:nvSpPr>
        <p:spPr>
          <a:xfrm>
            <a:off x="3419872" y="6021288"/>
            <a:ext cx="72007" cy="432048"/>
          </a:xfrm>
          <a:prstGeom prst="rightBracke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400"/>
          </a:p>
        </p:txBody>
      </p:sp>
      <p:graphicFrame>
        <p:nvGraphicFramePr>
          <p:cNvPr id="59" name="Таблица 58"/>
          <p:cNvGraphicFramePr>
            <a:graphicFrameLocks noGrp="1"/>
          </p:cNvGraphicFramePr>
          <p:nvPr/>
        </p:nvGraphicFramePr>
        <p:xfrm>
          <a:off x="2339752" y="4941168"/>
          <a:ext cx="3744416" cy="1713993"/>
        </p:xfrm>
        <a:graphic>
          <a:graphicData uri="http://schemas.openxmlformats.org/drawingml/2006/table">
            <a:tbl>
              <a:tblPr/>
              <a:tblGrid>
                <a:gridCol w="3744416"/>
              </a:tblGrid>
              <a:tr h="17139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2" name="Минус 61"/>
          <p:cNvSpPr/>
          <p:nvPr/>
        </p:nvSpPr>
        <p:spPr>
          <a:xfrm>
            <a:off x="4716016" y="3429000"/>
            <a:ext cx="360040" cy="45719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1475656" y="4077072"/>
            <a:ext cx="462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?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763688" y="4077072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но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68" name="Минус 67"/>
          <p:cNvSpPr/>
          <p:nvPr/>
        </p:nvSpPr>
        <p:spPr>
          <a:xfrm>
            <a:off x="1547664" y="4581128"/>
            <a:ext cx="288032" cy="144016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9" name="Минус 68"/>
          <p:cNvSpPr/>
          <p:nvPr/>
        </p:nvSpPr>
        <p:spPr>
          <a:xfrm>
            <a:off x="2483768" y="4437112"/>
            <a:ext cx="360040" cy="72008"/>
          </a:xfrm>
          <a:prstGeom prst="mathMin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971600" y="404664"/>
            <a:ext cx="59859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haroni" pitchFamily="2" charset="-79"/>
              </a:rPr>
              <a:t>Как напишем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haroni" pitchFamily="2" charset="-79"/>
              </a:rPr>
              <a:t>гру</a:t>
            </a:r>
            <a:r>
              <a:rPr lang="ru-RU" sz="3200" b="1" dirty="0" err="1" smtClean="0">
                <a:solidFill>
                  <a:srgbClr val="FF0000"/>
                </a:solidFill>
                <a:latin typeface="Arial Narrow" pitchFamily="34" charset="0"/>
                <a:cs typeface="Aharoni" pitchFamily="2" charset="-79"/>
              </a:rPr>
              <a:t>сн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haroni" pitchFamily="2" charset="-79"/>
              </a:rPr>
              <a:t>о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haroni" pitchFamily="2" charset="-79"/>
              </a:rPr>
              <a:t> или  гру</a:t>
            </a:r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  <a:cs typeface="Aharoni" pitchFamily="2" charset="-79"/>
              </a:rPr>
              <a:t>с</a:t>
            </a:r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  <a:cs typeface="Aharoni" pitchFamily="2" charset="-79"/>
              </a:rPr>
              <a:t>т</a:t>
            </a:r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  <a:cs typeface="Aharoni" pitchFamily="2" charset="-79"/>
              </a:rPr>
              <a:t>н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haroni" pitchFamily="2" charset="-79"/>
              </a:rPr>
              <a:t>о?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cs typeface="Aharoni" pitchFamily="2" charset="-79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0" y="9807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haroni" pitchFamily="2" charset="-79"/>
              </a:rPr>
              <a:t>Необходимо найди в этих строчках родственные слова. </a:t>
            </a:r>
            <a:endParaRPr lang="ru-RU" sz="2800" i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4" grpId="0"/>
      <p:bldP spid="26" grpId="0"/>
      <p:bldP spid="27" grpId="0" animBg="1"/>
      <p:bldP spid="29" grpId="0" animBg="1"/>
      <p:bldP spid="30" grpId="0"/>
      <p:bldP spid="32" grpId="0"/>
      <p:bldP spid="36" grpId="0" animBg="1"/>
      <p:bldP spid="37" grpId="0"/>
      <p:bldP spid="38" grpId="0"/>
      <p:bldP spid="39" grpId="0"/>
      <p:bldP spid="40" grpId="0" animBg="1"/>
      <p:bldP spid="41" grpId="0"/>
      <p:bldP spid="42" grpId="0"/>
      <p:bldP spid="48" grpId="0" animBg="1"/>
      <p:bldP spid="49" grpId="0"/>
      <p:bldP spid="50" grpId="0"/>
      <p:bldP spid="54" grpId="0" animBg="1"/>
      <p:bldP spid="55" grpId="0" animBg="1"/>
      <p:bldP spid="56" grpId="0"/>
      <p:bldP spid="57" grpId="0" animBg="1"/>
      <p:bldP spid="65" grpId="0"/>
      <p:bldP spid="67" grpId="0"/>
      <p:bldP spid="68" grpId="0" animBg="1"/>
      <p:bldP spid="69" grpId="0" animBg="1"/>
      <p:bldP spid="53" grpId="0"/>
      <p:bldP spid="5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809</TotalTime>
  <Words>343</Words>
  <Application>Microsoft Office PowerPoint</Application>
  <PresentationFormat>Экран (4:3)</PresentationFormat>
  <Paragraphs>151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24 апреля Классная работа.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87</cp:revision>
  <dcterms:created xsi:type="dcterms:W3CDTF">2012-04-11T16:59:27Z</dcterms:created>
  <dcterms:modified xsi:type="dcterms:W3CDTF">2012-04-22T06:44:09Z</dcterms:modified>
</cp:coreProperties>
</file>