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5BE96-BDE2-43ED-9C71-66EA3D0A7A4E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2219-E40E-4839-B889-F150409D4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772816"/>
            <a:ext cx="8360254" cy="3046988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</a:t>
            </a:r>
          </a:p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русского языка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404664"/>
            <a:ext cx="23735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Подумай!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8204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Ра(с, </a:t>
            </a:r>
            <a:r>
              <a:rPr lang="ru-RU" sz="4400" b="1" dirty="0" err="1" smtClean="0"/>
              <a:t>сс</a:t>
            </a:r>
            <a:r>
              <a:rPr lang="ru-RU" sz="4400" b="1" dirty="0" smtClean="0"/>
              <a:t>) </a:t>
            </a:r>
            <a:r>
              <a:rPr lang="ru-RU" sz="4400" b="1" dirty="0" err="1" smtClean="0"/>
              <a:t>вет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ма</a:t>
            </a:r>
            <a:r>
              <a:rPr lang="ru-RU" sz="4400" b="1" dirty="0" smtClean="0"/>
              <a:t>(с, </a:t>
            </a:r>
            <a:r>
              <a:rPr lang="ru-RU" sz="4400" b="1" dirty="0" err="1" smtClean="0"/>
              <a:t>сс</a:t>
            </a:r>
            <a:r>
              <a:rPr lang="ru-RU" sz="4400" b="1" dirty="0" smtClean="0"/>
              <a:t>)а, о(т, </a:t>
            </a:r>
            <a:r>
              <a:rPr lang="ru-RU" sz="4400" b="1" dirty="0" err="1" smtClean="0"/>
              <a:t>тт</a:t>
            </a:r>
            <a:r>
              <a:rPr lang="ru-RU" sz="4400" b="1" dirty="0" smtClean="0"/>
              <a:t>)</a:t>
            </a:r>
            <a:r>
              <a:rPr lang="ru-RU" sz="4400" b="1" dirty="0" err="1" smtClean="0"/>
              <a:t>енок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гра</a:t>
            </a:r>
            <a:r>
              <a:rPr lang="ru-RU" sz="4400" b="1" dirty="0" smtClean="0"/>
              <a:t>(м, мм)</a:t>
            </a:r>
            <a:r>
              <a:rPr lang="ru-RU" sz="4400" b="1" dirty="0" err="1" smtClean="0"/>
              <a:t>атика</a:t>
            </a:r>
            <a:r>
              <a:rPr lang="ru-RU" sz="4400" b="1" dirty="0" smtClean="0"/>
              <a:t>, (с, </a:t>
            </a:r>
            <a:r>
              <a:rPr lang="ru-RU" sz="4400" b="1" dirty="0" err="1" smtClean="0"/>
              <a:t>сс</a:t>
            </a:r>
            <a:r>
              <a:rPr lang="ru-RU" sz="4400" b="1" dirty="0" smtClean="0"/>
              <a:t>)ора, </a:t>
            </a:r>
          </a:p>
          <a:p>
            <a:r>
              <a:rPr lang="ru-RU" sz="4400" b="1" dirty="0" smtClean="0"/>
              <a:t>по(</a:t>
            </a:r>
            <a:r>
              <a:rPr lang="ru-RU" sz="4400" b="1" dirty="0" err="1" smtClean="0"/>
              <a:t>д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дд</a:t>
            </a:r>
            <a:r>
              <a:rPr lang="ru-RU" sz="4400" b="1" dirty="0" smtClean="0"/>
              <a:t>)елка, а(к, </a:t>
            </a:r>
            <a:r>
              <a:rPr lang="ru-RU" sz="4400" b="1" dirty="0" err="1" smtClean="0"/>
              <a:t>кк</a:t>
            </a:r>
            <a:r>
              <a:rPr lang="ru-RU" sz="4400" b="1" dirty="0" smtClean="0"/>
              <a:t>)орд, </a:t>
            </a:r>
          </a:p>
          <a:p>
            <a:r>
              <a:rPr lang="ru-RU" sz="4400" b="1" dirty="0" err="1" smtClean="0"/>
              <a:t>ра</a:t>
            </a:r>
            <a:r>
              <a:rPr lang="ru-RU" sz="4400" b="1" dirty="0" smtClean="0"/>
              <a:t>(с, </a:t>
            </a:r>
            <a:r>
              <a:rPr lang="ru-RU" sz="4400" b="1" dirty="0" err="1" smtClean="0"/>
              <a:t>сс</a:t>
            </a:r>
            <a:r>
              <a:rPr lang="ru-RU" sz="4400" b="1" dirty="0" smtClean="0"/>
              <a:t>)</a:t>
            </a:r>
            <a:r>
              <a:rPr lang="ru-RU" sz="4400" b="1" dirty="0" err="1" smtClean="0"/>
              <a:t>мешила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836712"/>
            <a:ext cx="5801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Выборочное списывание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1700808"/>
            <a:ext cx="3440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Упражнение 162</a:t>
            </a:r>
            <a:endParaRPr lang="ru-RU" sz="3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915816" y="2564904"/>
            <a:ext cx="2860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Проверь себя</a:t>
            </a:r>
            <a:endParaRPr lang="ru-RU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212976"/>
            <a:ext cx="8606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1. В су</a:t>
            </a:r>
            <a:r>
              <a:rPr lang="ru-RU" sz="3600" dirty="0" smtClean="0">
                <a:solidFill>
                  <a:srgbClr val="FF0000"/>
                </a:solidFill>
              </a:rPr>
              <a:t>бб</a:t>
            </a:r>
            <a:r>
              <a:rPr lang="ru-RU" sz="3600" dirty="0" smtClean="0"/>
              <a:t>оту, кла</a:t>
            </a:r>
            <a:r>
              <a:rPr lang="ru-RU" sz="3600" dirty="0" smtClean="0">
                <a:solidFill>
                  <a:srgbClr val="FF0000"/>
                </a:solidFill>
              </a:rPr>
              <a:t>сс</a:t>
            </a:r>
            <a:r>
              <a:rPr lang="ru-RU" sz="3600" dirty="0" smtClean="0"/>
              <a:t>, с ко</a:t>
            </a:r>
            <a:r>
              <a:rPr lang="ru-RU" sz="3600" dirty="0" smtClean="0">
                <a:solidFill>
                  <a:srgbClr val="FF0000"/>
                </a:solidFill>
              </a:rPr>
              <a:t>лл</a:t>
            </a:r>
            <a:r>
              <a:rPr lang="ru-RU" sz="3600" dirty="0" smtClean="0"/>
              <a:t>екции, Брю</a:t>
            </a:r>
            <a:r>
              <a:rPr lang="ru-RU" sz="3600" dirty="0" smtClean="0">
                <a:solidFill>
                  <a:srgbClr val="FF0000"/>
                </a:solidFill>
              </a:rPr>
              <a:t>лл</a:t>
            </a:r>
            <a:r>
              <a:rPr lang="ru-RU" sz="3600" dirty="0" smtClean="0"/>
              <a:t>ова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861048"/>
            <a:ext cx="2920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Ра</a:t>
            </a:r>
            <a:r>
              <a:rPr lang="ru-RU" sz="3600" dirty="0" smtClean="0">
                <a:solidFill>
                  <a:srgbClr val="FF0000"/>
                </a:solidFill>
              </a:rPr>
              <a:t>сс</a:t>
            </a:r>
            <a:r>
              <a:rPr lang="ru-RU" sz="3600" dirty="0" smtClean="0"/>
              <a:t>мотрел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509120"/>
            <a:ext cx="213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3. Ру</a:t>
            </a:r>
            <a:r>
              <a:rPr lang="ru-RU" sz="3600" dirty="0" smtClean="0">
                <a:solidFill>
                  <a:srgbClr val="FF0000"/>
                </a:solidFill>
              </a:rPr>
              <a:t>сс</a:t>
            </a:r>
            <a:r>
              <a:rPr lang="ru-RU" sz="3600" dirty="0" smtClean="0"/>
              <a:t>ких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157192"/>
            <a:ext cx="8425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4. На </a:t>
            </a:r>
            <a:r>
              <a:rPr lang="ru-RU" sz="3600" dirty="0" smtClean="0">
                <a:solidFill>
                  <a:srgbClr val="FF0000"/>
                </a:solidFill>
              </a:rPr>
              <a:t>вы</a:t>
            </a:r>
            <a:r>
              <a:rPr lang="ru-RU" sz="3600" dirty="0" smtClean="0"/>
              <a:t>ставке,  </a:t>
            </a:r>
            <a:r>
              <a:rPr lang="ru-RU" sz="3600" dirty="0" smtClean="0">
                <a:solidFill>
                  <a:srgbClr val="FF0000"/>
                </a:solidFill>
              </a:rPr>
              <a:t>по</a:t>
            </a:r>
            <a:r>
              <a:rPr lang="ru-RU" sz="3600" dirty="0" smtClean="0"/>
              <a:t>бывал, </a:t>
            </a:r>
            <a:r>
              <a:rPr lang="ru-RU" sz="3600" dirty="0" smtClean="0">
                <a:solidFill>
                  <a:srgbClr val="FF0000"/>
                </a:solidFill>
              </a:rPr>
              <a:t>по</a:t>
            </a:r>
            <a:r>
              <a:rPr lang="ru-RU" sz="3600" dirty="0" smtClean="0"/>
              <a:t>смотреть, </a:t>
            </a:r>
            <a:r>
              <a:rPr lang="ru-RU" sz="3600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смотр, </a:t>
            </a:r>
            <a:r>
              <a:rPr lang="ru-RU" sz="3600" dirty="0" smtClean="0">
                <a:solidFill>
                  <a:srgbClr val="FF0000"/>
                </a:solidFill>
              </a:rPr>
              <a:t>рас</a:t>
            </a:r>
            <a:r>
              <a:rPr lang="ru-RU" sz="3600" dirty="0" smtClean="0"/>
              <a:t>смотрел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628800"/>
            <a:ext cx="4440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/>
              <a:t>Кто такие лингвисты?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76672"/>
            <a:ext cx="7746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Игра «Исследователи-лингвисты»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780928"/>
            <a:ext cx="7848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слове </a:t>
            </a:r>
            <a:r>
              <a:rPr lang="ru-RU" sz="3600" i="1" dirty="0" smtClean="0">
                <a:solidFill>
                  <a:srgbClr val="FF0000"/>
                </a:solidFill>
              </a:rPr>
              <a:t>ссора </a:t>
            </a:r>
            <a:r>
              <a:rPr lang="ru-RU" sz="3600" dirty="0" smtClean="0"/>
              <a:t>удвоенная буква в корне. Образуйте от этого слова глагол с приставкой рас-. Какие вопросы у вас возникли?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476672"/>
            <a:ext cx="4527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Подведение итогов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8478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Назовите ключевые слова темы. Обсудите их в паре.</a:t>
            </a:r>
            <a:endParaRPr lang="ru-RU" sz="3600" dirty="0"/>
          </a:p>
        </p:txBody>
      </p:sp>
      <p:pic>
        <p:nvPicPr>
          <p:cNvPr id="18434" name="Picture 2" descr="http://www.cap.ru/home/65/obrazov/sajty/karach/Images/pla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255838" cy="31600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2276872"/>
            <a:ext cx="82496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Словарная работа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gelos.ru/activities/gallery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2611049" cy="19582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589240"/>
            <a:ext cx="4449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Художественный музей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80928"/>
            <a:ext cx="4860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Длинный подземный ход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412776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Узкое помещение, соединяющее части здания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2698" y="5589240"/>
            <a:ext cx="4051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Верхний ярус театра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13316" name="Picture 4" descr="http://www.gardenhistory.ru/photos/pages/19-683no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800200" cy="2660394"/>
          </a:xfrm>
          <a:prstGeom prst="rect">
            <a:avLst/>
          </a:prstGeom>
          <a:noFill/>
        </p:spPr>
      </p:pic>
      <p:pic>
        <p:nvPicPr>
          <p:cNvPr id="13320" name="Picture 8" descr="http://stat8.blog.ru/lr/0b334c5517757eac9103aad54ac17df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501008"/>
            <a:ext cx="2688299" cy="201622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23928" y="620688"/>
            <a:ext cx="1925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г   л   рея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62068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620688"/>
            <a:ext cx="4171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908720"/>
            <a:ext cx="2032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   </a:t>
            </a:r>
            <a:r>
              <a:rPr lang="ru-RU" sz="4000" dirty="0" err="1" smtClean="0"/>
              <a:t>ртина</a:t>
            </a:r>
            <a:endParaRPr lang="ru-RU" sz="4000" dirty="0"/>
          </a:p>
        </p:txBody>
      </p:sp>
      <p:pic>
        <p:nvPicPr>
          <p:cNvPr id="3074" name="Picture 2" descr="http://im2-tub-ru.yandex.net/i?id=335042770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2060848"/>
            <a:ext cx="6019869" cy="4104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79912" y="908720"/>
            <a:ext cx="429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692696"/>
            <a:ext cx="2811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н</a:t>
            </a:r>
            <a:r>
              <a:rPr lang="ru-RU" sz="4000" dirty="0" smtClean="0"/>
              <a:t>   с   </a:t>
            </a:r>
            <a:r>
              <a:rPr lang="ru-RU" sz="4000" dirty="0" err="1" smtClean="0"/>
              <a:t>комые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6926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69269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sciteclibrary.ru/ensiclopedy/inse/INS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057312" y="759113"/>
            <a:ext cx="4741346" cy="6336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856" y="1124744"/>
            <a:ext cx="242976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>
                <a:solidFill>
                  <a:srgbClr val="FF0000"/>
                </a:solidFill>
              </a:rPr>
              <a:t>в</a:t>
            </a:r>
            <a:r>
              <a:rPr lang="ru-RU" sz="6000" dirty="0" err="1" smtClean="0"/>
              <a:t>с</a:t>
            </a:r>
            <a:r>
              <a:rPr lang="ru-RU" sz="6000" dirty="0" smtClean="0"/>
              <a:t>   </a:t>
            </a:r>
            <a:r>
              <a:rPr lang="ru-RU" sz="6000" dirty="0" err="1" smtClean="0"/>
              <a:t>гда</a:t>
            </a:r>
            <a:endParaRPr lang="ru-RU" sz="6000" dirty="0" smtClean="0"/>
          </a:p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112474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е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2564904"/>
            <a:ext cx="32104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на</a:t>
            </a:r>
            <a:r>
              <a:rPr lang="ru-RU" sz="6000" dirty="0" err="1" smtClean="0">
                <a:solidFill>
                  <a:srgbClr val="FF0000"/>
                </a:solidFill>
              </a:rPr>
              <a:t>в</a:t>
            </a:r>
            <a:r>
              <a:rPr lang="ru-RU" sz="6000" dirty="0" err="1" smtClean="0"/>
              <a:t>с</a:t>
            </a:r>
            <a:r>
              <a:rPr lang="ru-RU" sz="6000" dirty="0" smtClean="0"/>
              <a:t>   </a:t>
            </a:r>
            <a:r>
              <a:rPr lang="ru-RU" sz="6000" dirty="0" err="1" smtClean="0"/>
              <a:t>гда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256490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е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Какие вопросы можете задать к этим словосочетаниям?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Развесить картины, картина природы, пьеса в трёх картинах.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уга 3"/>
          <p:cNvSpPr/>
          <p:nvPr/>
        </p:nvSpPr>
        <p:spPr>
          <a:xfrm rot="18468151">
            <a:off x="1188673" y="1422235"/>
            <a:ext cx="2349975" cy="2396471"/>
          </a:xfrm>
          <a:prstGeom prst="arc">
            <a:avLst>
              <a:gd name="adj1" fmla="val 16846855"/>
              <a:gd name="adj2" fmla="val 445068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8468151">
            <a:off x="2975739" y="3101515"/>
            <a:ext cx="2349975" cy="2396471"/>
          </a:xfrm>
          <a:prstGeom prst="arc">
            <a:avLst>
              <a:gd name="adj1" fmla="val 16846855"/>
              <a:gd name="adj2" fmla="val 445068"/>
            </a:avLst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47664" y="3212976"/>
            <a:ext cx="165618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03848" y="3212976"/>
            <a:ext cx="0" cy="216024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1268760"/>
            <a:ext cx="8245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/>
              <a:t>сс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43808" y="3068960"/>
            <a:ext cx="510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</a:t>
            </a:r>
            <a:endParaRPr lang="ru-RU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3068960"/>
            <a:ext cx="510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91680" y="260648"/>
            <a:ext cx="5467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Определите тему урока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4581128"/>
            <a:ext cx="8532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Слова с удвоенной согласной в корне и на стыке приставки и корня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548680"/>
            <a:ext cx="27446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Блиц опрос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444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1. Части слова – это …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13285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2. Орфограммы – удвоенные буквы согласных могут находиться …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356992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3. Чтобы правильно написать удвоенную букву согласного, нужно выделить …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085184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4. Орфограммы – удвоенные согласные в корне нужно …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1196752"/>
            <a:ext cx="49320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приставка, корень, суффикс, окончание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2636912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в корне и приставке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4509120"/>
            <a:ext cx="2390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части слова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5661248"/>
            <a:ext cx="2214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запомнить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245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Веснин</dc:creator>
  <cp:lastModifiedBy>Веснин</cp:lastModifiedBy>
  <cp:revision>15</cp:revision>
  <dcterms:created xsi:type="dcterms:W3CDTF">2012-12-02T16:13:22Z</dcterms:created>
  <dcterms:modified xsi:type="dcterms:W3CDTF">2012-12-03T18:01:46Z</dcterms:modified>
</cp:coreProperties>
</file>