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  <p:sldMasterId id="2147483736" r:id="rId2"/>
  </p:sldMasterIdLst>
  <p:notesMasterIdLst>
    <p:notesMasterId r:id="rId16"/>
  </p:notesMasterIdLst>
  <p:sldIdLst>
    <p:sldId id="271" r:id="rId3"/>
    <p:sldId id="272" r:id="rId4"/>
    <p:sldId id="283" r:id="rId5"/>
    <p:sldId id="295" r:id="rId6"/>
    <p:sldId id="273" r:id="rId7"/>
    <p:sldId id="296" r:id="rId8"/>
    <p:sldId id="298" r:id="rId9"/>
    <p:sldId id="299" r:id="rId10"/>
    <p:sldId id="302" r:id="rId11"/>
    <p:sldId id="300" r:id="rId12"/>
    <p:sldId id="306" r:id="rId13"/>
    <p:sldId id="305" r:id="rId14"/>
    <p:sldId id="30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113D7"/>
    <a:srgbClr val="FFFF66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4660"/>
  </p:normalViewPr>
  <p:slideViewPr>
    <p:cSldViewPr>
      <p:cViewPr varScale="1">
        <p:scale>
          <a:sx n="64" d="100"/>
          <a:sy n="64" d="100"/>
        </p:scale>
        <p:origin x="-6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AA788F2-A8B2-4D66-BE84-0E8280265CB0}" type="datetimeFigureOut">
              <a:rPr lang="ru-RU"/>
              <a:pPr>
                <a:defRPr/>
              </a:pPr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03EA59D-A024-4316-B13E-E7220F809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9E9B6C-D11A-46F5-A3BD-61A8EB96D788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FBD26A-B3DD-4BE8-8251-EF4385D74231}" type="slidenum">
              <a:rPr lang="ru-RU" sz="1200"/>
              <a:pPr algn="r"/>
              <a:t>11</a:t>
            </a:fld>
            <a:endParaRPr lang="ru-RU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F52547-0A26-4ABC-8091-174516C2E0BA}" type="slidenum">
              <a:rPr lang="ru-RU" sz="1200"/>
              <a:pPr algn="r"/>
              <a:t>12</a:t>
            </a:fld>
            <a:endParaRPr lang="ru-RU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A0D58E-9D3D-4519-812B-43E9C5EEE7A3}" type="slidenum">
              <a:rPr lang="ru-RU" smtClean="0">
                <a:solidFill>
                  <a:srgbClr val="000000"/>
                </a:solidFill>
              </a:rPr>
              <a:pPr/>
              <a:t>13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5A0C9F-3220-4C23-9B39-DF0033D0978B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8037F4-E609-40FB-9DAE-3B55B9DBD66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DA898F-D875-4DFB-980E-DF114248F325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A4132C-0C77-46CB-9447-F1089D9A88B5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20F46D-62AE-4AF5-8724-561E39D6DCFC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53EBFB-7244-4578-9C5B-5CD02BEE7404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0B531B-ED77-4951-85C7-1E0C76507E20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AA948F-06F1-4716-BDD2-FC61FA843A42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96EC-16EE-448C-84F9-6C4E2EE0A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17808-48C9-45E5-8B17-E89A13631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CD145-4314-4634-B2EA-C7AA03177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CD653-3B57-43F6-90CF-3E21378D1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757FC-30EF-47F0-A3CB-446EC64A6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A0194-F02D-41BB-8EFD-49F6CD473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C1E56-8146-43A9-A884-D1A888379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EE3FB-770A-41B8-8EE8-9397D8F9A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F7648-F0F2-4D7E-8A9F-6BB2FF0C2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28FF8-C68C-4108-B2A4-78E6936E2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6D1E5-BFF3-4067-A367-549378F1B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9477-9081-4C84-A0B2-5888D03A4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0F021-AE77-476F-9E57-CC9169B20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AE688-E1F7-46A0-B92C-CE6E9D003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1E186-3381-44D4-86AB-C89EF1FE9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02311-4B53-43CB-AC57-9CF1DE257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D899B-6D93-4BE2-A8AF-212EACDCE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7F000-838A-4BF8-8CAE-D0DC94754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A2B37-3DA6-4B0A-B8AA-8B1CAB865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40567-43D5-4EA1-A80E-8BDD508BD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B51F2-B6DD-474A-B891-9A53BA760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1DE0-7930-4320-849A-B911268EF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000A-7E0D-4270-AA40-01A73DA66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0" indent="0">
              <a:buNone/>
              <a:defRPr sz="2400"/>
            </a:lvl3pPr>
            <a:lvl4pPr marL="1371316" indent="0">
              <a:buNone/>
              <a:defRPr sz="2000"/>
            </a:lvl4pPr>
            <a:lvl5pPr marL="1828421" indent="0">
              <a:buNone/>
              <a:defRPr sz="2000"/>
            </a:lvl5pPr>
            <a:lvl6pPr marL="2285526" indent="0">
              <a:buNone/>
              <a:defRPr sz="2000"/>
            </a:lvl6pPr>
            <a:lvl7pPr marL="2742630" indent="0">
              <a:buNone/>
              <a:defRPr sz="2000"/>
            </a:lvl7pPr>
            <a:lvl8pPr marL="3199736" indent="0">
              <a:buNone/>
              <a:defRPr sz="2000"/>
            </a:lvl8pPr>
            <a:lvl9pPr marL="3656841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1BD08-6746-4AC4-AB65-793334C10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670E2D-BF20-4AC3-BE95-AB6EF7A02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7" r:id="rId2"/>
    <p:sldLayoutId id="2147483746" r:id="rId3"/>
    <p:sldLayoutId id="2147483745" r:id="rId4"/>
    <p:sldLayoutId id="2147483744" r:id="rId5"/>
    <p:sldLayoutId id="2147483743" r:id="rId6"/>
    <p:sldLayoutId id="2147483742" r:id="rId7"/>
    <p:sldLayoutId id="2147483741" r:id="rId8"/>
    <p:sldLayoutId id="2147483740" r:id="rId9"/>
    <p:sldLayoutId id="2147483739" r:id="rId10"/>
    <p:sldLayoutId id="2147483738" r:id="rId11"/>
  </p:sldLayoutIdLst>
  <p:transition advClick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79" indent="-228553" algn="l" defTabSz="9142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84" indent="-228553" algn="l" defTabSz="9142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89" indent="-228553" algn="l" defTabSz="9142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94" indent="-228553" algn="l" defTabSz="9142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E48D9FA-27ED-471F-BCC5-A118F762A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33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33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35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332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332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33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32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1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9" r:id="rId3"/>
    <p:sldLayoutId id="2147483758" r:id="rId4"/>
    <p:sldLayoutId id="2147483757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  <p:sldLayoutId id="2147483750" r:id="rId12"/>
    <p:sldLayoutId id="2147483749" r:id="rId13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84;&#1077;&#1089;&#1090;&#1086;&#1080;&#1084;\&#1071;-&#1090;&#1099;-&#1086;&#1085;-&#1086;&#1085;&#1072;.wma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BORDR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2924175"/>
            <a:ext cx="7467600" cy="1062038"/>
          </a:xfrm>
        </p:spPr>
        <p:txBody>
          <a:bodyPr lIns="82945" tIns="41473" rIns="82945" bIns="41473"/>
          <a:lstStyle/>
          <a:p>
            <a:pPr eaLnBrk="1" hangingPunct="1"/>
            <a:r>
              <a:rPr lang="ru-RU" sz="4000" b="1" i="1" smtClean="0">
                <a:solidFill>
                  <a:srgbClr val="7030A0"/>
                </a:solidFill>
                <a:latin typeface="Times New Roman" pitchFamily="18" charset="0"/>
              </a:rPr>
              <a:t>Понятие о местоимении.</a:t>
            </a:r>
          </a:p>
        </p:txBody>
      </p:sp>
      <p:pic>
        <p:nvPicPr>
          <p:cNvPr id="3079" name="Picture 7" descr="CRCTR49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600200" y="1231900"/>
            <a:ext cx="55721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27288" y="260350"/>
            <a:ext cx="42021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r>
              <a:rPr lang="ru-RU" sz="3600" i="1" dirty="0">
                <a:solidFill>
                  <a:srgbClr val="22228B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i="1" dirty="0">
                <a:solidFill>
                  <a:srgbClr val="22228B"/>
                </a:solidFill>
                <a:latin typeface="Times New Roman" pitchFamily="18" charset="0"/>
                <a:cs typeface="Times New Roman" pitchFamily="18" charset="0"/>
              </a:rPr>
              <a:t>Урок русского языка</a:t>
            </a: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3657600" y="1125538"/>
            <a:ext cx="4443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69 </a:t>
            </a:r>
            <a:endParaRPr lang="ru-RU" sz="2800">
              <a:solidFill>
                <a:srgbClr val="0070C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696200" cy="4937125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chemeClr val="folHlink"/>
                </a:solidFill>
              </a:rPr>
              <a:t>Какое местоимение хвастливое?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211638" y="3352800"/>
            <a:ext cx="8064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solidFill>
                  <a:schemeClr val="tx2"/>
                </a:solidFill>
              </a:rPr>
              <a:t>я</a:t>
            </a:r>
          </a:p>
        </p:txBody>
      </p:sp>
      <p:pic>
        <p:nvPicPr>
          <p:cNvPr id="46083" name="Picture 5" descr="j0283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4292600"/>
            <a:ext cx="151288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Picture 5" descr="J0232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4538" y="357188"/>
            <a:ext cx="1722437" cy="1571625"/>
          </a:xfrm>
          <a:prstGeom prst="rect">
            <a:avLst/>
          </a:prstGeom>
          <a:noFill/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48130" name="Rectangle 9"/>
          <p:cNvSpPr>
            <a:spLocks noChangeArrowheads="1"/>
          </p:cNvSpPr>
          <p:nvPr/>
        </p:nvSpPr>
        <p:spPr bwMode="auto">
          <a:xfrm>
            <a:off x="152400" y="228600"/>
            <a:ext cx="86868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У школы растут красивые березы. </a:t>
            </a:r>
          </a:p>
          <a:p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широко </a:t>
            </a:r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раскинули свои ветви.</a:t>
            </a:r>
          </a:p>
          <a:p>
            <a:endParaRPr lang="ru-RU" sz="2000" b="1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Ученик вошел в спортивный зал.    </a:t>
            </a:r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  </a:t>
            </a:r>
          </a:p>
          <a:p>
            <a:pPr eaLnBrk="0" hangingPunct="0"/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          поздоровался </a:t>
            </a:r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с друзьями.</a:t>
            </a:r>
          </a:p>
          <a:p>
            <a:pPr eaLnBrk="0" hangingPunct="0"/>
            <a:endParaRPr lang="ru-RU" sz="2000" b="1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Девочка ходила в магазин.                </a:t>
            </a:r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           </a:t>
            </a:r>
          </a:p>
          <a:p>
            <a:pPr eaLnBrk="0" hangingPunct="0"/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          купила хлеб.</a:t>
            </a:r>
            <a:endParaRPr lang="ru-RU" sz="2800" b="1" i="1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     увидел на окне </a:t>
            </a:r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помидоры</a:t>
            </a:r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.                       </a:t>
            </a:r>
            <a:endParaRPr lang="ru-RU" sz="2800" b="1" i="1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               были </a:t>
            </a:r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большие, красные, спелые.</a:t>
            </a:r>
            <a:endParaRPr lang="ru-RU" sz="2800" b="1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2000" b="1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Ранней весной      </a:t>
            </a:r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отправились </a:t>
            </a:r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в путешествие.</a:t>
            </a:r>
          </a:p>
          <a:p>
            <a:pPr eaLnBrk="0" hangingPunct="0"/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          проходило </a:t>
            </a:r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по городам  </a:t>
            </a:r>
            <a:endParaRPr lang="ru-RU" sz="2800" b="1" i="1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           России</a:t>
            </a:r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.</a:t>
            </a:r>
            <a:endParaRPr lang="ru-RU" sz="2800" b="1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695980"/>
            <a:ext cx="1435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Березы</a:t>
            </a:r>
            <a:endParaRPr lang="ru-RU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828800"/>
            <a:ext cx="1569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Ученик </a:t>
            </a:r>
            <a:endParaRPr lang="ru-RU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6200" y="2971800"/>
            <a:ext cx="1620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Девочка</a:t>
            </a:r>
            <a:endParaRPr lang="ru-RU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42824" y="3820180"/>
            <a:ext cx="2271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ea typeface="Calibri" pitchFamily="34" charset="0"/>
                <a:cs typeface="Times New Roman" pitchFamily="18" charset="0"/>
              </a:rPr>
              <a:t>Помидоры </a:t>
            </a:r>
            <a:endParaRPr lang="ru-RU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828800" y="5410200"/>
            <a:ext cx="2427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ea typeface="Calibri" pitchFamily="34" charset="0"/>
                <a:cs typeface="Times New Roman" pitchFamily="18" charset="0"/>
              </a:rPr>
              <a:t>Путешествие</a:t>
            </a:r>
            <a:endParaRPr lang="ru-RU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214438" y="1071563"/>
            <a:ext cx="10302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endParaRPr kumimoji="1" lang="ru-RU" sz="4000" b="1" kern="0" dirty="0">
              <a:latin typeface="+mn-lt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533400" y="701675"/>
            <a:ext cx="1428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3200" b="1" kern="0" dirty="0" smtClean="0">
                <a:solidFill>
                  <a:srgbClr val="FF3300"/>
                </a:solidFill>
                <a:latin typeface="+mn-lt"/>
              </a:rPr>
              <a:t>Они</a:t>
            </a:r>
            <a:endParaRPr kumimoji="1" lang="ru-RU" sz="3200" b="1" kern="0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85800" y="1844675"/>
            <a:ext cx="7858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3200" b="1" kern="0" dirty="0">
                <a:solidFill>
                  <a:srgbClr val="FF3300"/>
                </a:solidFill>
                <a:latin typeface="+mn-lt"/>
              </a:rPr>
              <a:t>Он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81000" y="2971800"/>
            <a:ext cx="12144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3200" b="1" kern="0" dirty="0">
                <a:solidFill>
                  <a:srgbClr val="FF3300"/>
                </a:solidFill>
                <a:latin typeface="+mn-lt"/>
              </a:rPr>
              <a:t>Она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295400" y="3810000"/>
            <a:ext cx="12144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3200" b="1" kern="0" dirty="0">
                <a:solidFill>
                  <a:srgbClr val="FF3300"/>
                </a:solidFill>
                <a:latin typeface="+mn-lt"/>
              </a:rPr>
              <a:t>Они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3048000" y="5410200"/>
            <a:ext cx="12144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kumimoji="1" lang="ru-RU" sz="3200" b="1" kern="0" dirty="0">
                <a:solidFill>
                  <a:srgbClr val="FF3300"/>
                </a:solidFill>
                <a:latin typeface="+mn-lt"/>
              </a:rPr>
              <a:t>Оно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81000" y="3438525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cs typeface="Times New Roman" pitchFamily="18" charset="0"/>
              </a:rPr>
              <a:t>Я</a:t>
            </a:r>
            <a:endParaRPr lang="ru-RU" sz="2800" b="1" i="1" dirty="0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667000" y="4582180"/>
            <a:ext cx="8883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cs typeface="Times New Roman" pitchFamily="18" charset="0"/>
              </a:rPr>
              <a:t> </a:t>
            </a:r>
            <a:r>
              <a:rPr lang="ru-RU" sz="2800" b="1" i="1" dirty="0" smtClean="0">
                <a:cs typeface="Times New Roman" pitchFamily="18" charset="0"/>
              </a:rPr>
              <a:t>мы</a:t>
            </a:r>
            <a:endParaRPr lang="ru-RU" sz="28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8" grpId="0"/>
      <p:bldP spid="19" grpId="0"/>
      <p:bldP spid="20" grpId="0"/>
      <p:bldP spid="21" grpId="0"/>
      <p:bldP spid="22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8200"/>
            <a:ext cx="8229600" cy="3733800"/>
          </a:xfrm>
        </p:spPr>
        <p:txBody>
          <a:bodyPr lIns="91420" tIns="45711" rIns="91420" bIns="45711" anchor="ctr"/>
          <a:lstStyle/>
          <a:p>
            <a:r>
              <a:rPr lang="ru-RU" sz="7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Спасибо за урок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5157788"/>
            <a:ext cx="7786687" cy="360362"/>
          </a:xfrm>
        </p:spPr>
        <p:txBody>
          <a:bodyPr lIns="91420" tIns="45711" rIns="91420" bIns="45711"/>
          <a:lstStyle/>
          <a:p>
            <a:pPr marL="341313" indent="-341313" algn="ctr" defTabSz="912813">
              <a:lnSpc>
                <a:spcPct val="80000"/>
              </a:lnSpc>
              <a:buFontTx/>
              <a:buNone/>
            </a:pPr>
            <a:endParaRPr lang="ru-RU" sz="800" b="1" smtClean="0">
              <a:solidFill>
                <a:srgbClr val="008000"/>
              </a:solidFill>
            </a:endParaRPr>
          </a:p>
          <a:p>
            <a:pPr marL="341313" indent="-341313" algn="ctr" defTabSz="912813">
              <a:lnSpc>
                <a:spcPct val="80000"/>
              </a:lnSpc>
              <a:buFontTx/>
              <a:buNone/>
            </a:pPr>
            <a:endParaRPr lang="ru-RU" sz="800" b="1" smtClean="0">
              <a:solidFill>
                <a:srgbClr val="008000"/>
              </a:solidFill>
            </a:endParaRPr>
          </a:p>
          <a:p>
            <a:pPr marL="341313" indent="-341313" algn="ctr" defTabSz="912813">
              <a:lnSpc>
                <a:spcPct val="80000"/>
              </a:lnSpc>
              <a:buFontTx/>
              <a:buNone/>
            </a:pPr>
            <a:endParaRPr lang="ru-RU" sz="800" b="1" smtClean="0">
              <a:solidFill>
                <a:srgbClr val="008000"/>
              </a:solidFill>
            </a:endParaRPr>
          </a:p>
          <a:p>
            <a:pPr marL="341313" indent="-341313" algn="ctr" defTabSz="912813">
              <a:lnSpc>
                <a:spcPct val="80000"/>
              </a:lnSpc>
              <a:buFontTx/>
              <a:buNone/>
            </a:pPr>
            <a:endParaRPr lang="ru-RU" sz="800" b="1" smtClean="0">
              <a:solidFill>
                <a:srgbClr val="008000"/>
              </a:solidFill>
            </a:endParaRPr>
          </a:p>
          <a:p>
            <a:pPr marL="341313" indent="-341313" algn="ctr" defTabSz="912813">
              <a:lnSpc>
                <a:spcPct val="80000"/>
              </a:lnSpc>
              <a:buFontTx/>
              <a:buNone/>
            </a:pPr>
            <a:endParaRPr lang="ru-RU" sz="800" b="1" smtClean="0">
              <a:solidFill>
                <a:srgbClr val="008000"/>
              </a:solidFill>
            </a:endParaRPr>
          </a:p>
          <a:p>
            <a:pPr marL="341313" indent="-341313" algn="ctr" defTabSz="912813">
              <a:lnSpc>
                <a:spcPct val="80000"/>
              </a:lnSpc>
              <a:buFontTx/>
              <a:buNone/>
            </a:pPr>
            <a:endParaRPr lang="ru-RU" sz="2800" b="1" smtClean="0">
              <a:solidFill>
                <a:srgbClr val="008000"/>
              </a:solidFill>
            </a:endParaRPr>
          </a:p>
          <a:p>
            <a:pPr marL="341313" indent="-341313" defTabSz="912813">
              <a:lnSpc>
                <a:spcPct val="80000"/>
              </a:lnSpc>
            </a:pPr>
            <a:endParaRPr lang="ru-RU" sz="1400" smtClean="0"/>
          </a:p>
        </p:txBody>
      </p:sp>
      <p:pic>
        <p:nvPicPr>
          <p:cNvPr id="50179" name="Picture 4" descr="024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419600"/>
            <a:ext cx="2376488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 descr="024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10000"/>
            <a:ext cx="2971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5105400"/>
            <a:ext cx="7786688" cy="360363"/>
          </a:xfrm>
          <a:prstGeom prst="rect">
            <a:avLst/>
          </a:prstGeom>
        </p:spPr>
        <p:txBody>
          <a:bodyPr lIns="91420" tIns="45711" rIns="91420" bIns="45711">
            <a:normAutofit/>
          </a:bodyPr>
          <a:lstStyle/>
          <a:p>
            <a:pPr marL="342829" indent="-342829" algn="ctr" defTabSz="91421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800" b="1">
              <a:solidFill>
                <a:srgbClr val="008000"/>
              </a:solidFill>
              <a:latin typeface="+mn-lt"/>
            </a:endParaRPr>
          </a:p>
          <a:p>
            <a:pPr marL="342829" indent="-342829" algn="ctr" defTabSz="91421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800" b="1">
              <a:solidFill>
                <a:srgbClr val="008000"/>
              </a:solidFill>
              <a:latin typeface="+mn-lt"/>
            </a:endParaRPr>
          </a:p>
          <a:p>
            <a:pPr marL="342829" indent="-342829" algn="ctr" defTabSz="91421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800" b="1">
              <a:solidFill>
                <a:srgbClr val="008000"/>
              </a:solidFill>
              <a:latin typeface="+mn-lt"/>
            </a:endParaRPr>
          </a:p>
          <a:p>
            <a:pPr marL="342829" indent="-342829" algn="ctr" defTabSz="91421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800" b="1">
              <a:solidFill>
                <a:srgbClr val="008000"/>
              </a:solidFill>
              <a:latin typeface="+mn-lt"/>
            </a:endParaRPr>
          </a:p>
          <a:p>
            <a:pPr marL="342829" indent="-342829" algn="ctr" defTabSz="91421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800" b="1">
              <a:solidFill>
                <a:srgbClr val="008000"/>
              </a:solidFill>
              <a:latin typeface="+mn-lt"/>
            </a:endParaRPr>
          </a:p>
          <a:p>
            <a:pPr marL="342829" indent="-342829" algn="ctr" defTabSz="91421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2800" b="1">
              <a:solidFill>
                <a:srgbClr val="008000"/>
              </a:solidFill>
              <a:latin typeface="+mn-lt"/>
            </a:endParaRPr>
          </a:p>
          <a:p>
            <a:pPr marL="342829" indent="-342829" defTabSz="91421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6870700" cy="68421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folHlink"/>
                </a:solidFill>
              </a:rPr>
              <a:t>Прочитайте</a:t>
            </a:r>
            <a:r>
              <a:rPr lang="ru-RU" sz="2800" smtClean="0">
                <a:solidFill>
                  <a:schemeClr val="folHlink"/>
                </a:solidFill>
              </a:rPr>
              <a:t> текст. </a:t>
            </a:r>
            <a:br>
              <a:rPr lang="ru-RU" sz="2800" smtClean="0">
                <a:solidFill>
                  <a:schemeClr val="folHlink"/>
                </a:solidFill>
              </a:rPr>
            </a:br>
            <a:r>
              <a:rPr lang="ru-RU" sz="2800" smtClean="0">
                <a:solidFill>
                  <a:schemeClr val="folHlink"/>
                </a:solidFill>
              </a:rPr>
              <a:t>Найдите речевые ошибки 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784225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       </a:t>
            </a:r>
            <a:r>
              <a:rPr lang="ru-RU" sz="4000" smtClean="0"/>
              <a:t>Вася и Петя играли во дворе. К им подошла Маша. У её не было подруг. Мальчики пригласили девочку поиграть с ими .Они дали Маше мяч. На нём нарисованы игрушки. Вася и Петя очень внимательны. Маше с ими весело.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 rot="10797834" flipV="1">
            <a:off x="2986088" y="1770063"/>
            <a:ext cx="8636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ним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331913" y="2349500"/>
            <a:ext cx="719137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неё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724525" y="3284538"/>
            <a:ext cx="1223963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ними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843213" y="5229225"/>
            <a:ext cx="1081087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ними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2" grpId="0" animBg="1"/>
      <p:bldP spid="4104" grpId="0" animBg="1"/>
      <p:bldP spid="41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Группа 13"/>
          <p:cNvGrpSpPr>
            <a:grpSpLocks/>
          </p:cNvGrpSpPr>
          <p:nvPr/>
        </p:nvGrpSpPr>
        <p:grpSpPr bwMode="auto">
          <a:xfrm>
            <a:off x="323850" y="1600200"/>
            <a:ext cx="5989638" cy="2032000"/>
            <a:chOff x="395288" y="3429000"/>
            <a:chExt cx="4176712" cy="2032694"/>
          </a:xfrm>
        </p:grpSpPr>
        <p:sp>
          <p:nvSpPr>
            <p:cNvPr id="30729" name="TextBox 8"/>
            <p:cNvSpPr txBox="1">
              <a:spLocks noChangeArrowheads="1"/>
            </p:cNvSpPr>
            <p:nvPr/>
          </p:nvSpPr>
          <p:spPr bwMode="auto">
            <a:xfrm>
              <a:off x="395288" y="3429000"/>
              <a:ext cx="4176712" cy="769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 b="1">
                  <a:solidFill>
                    <a:srgbClr val="FF0000"/>
                  </a:solidFill>
                  <a:latin typeface="Propisi"/>
                </a:rPr>
                <a:t>Минутка чистописания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540305" y="4470756"/>
              <a:ext cx="403169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540305" y="4928112"/>
              <a:ext cx="403169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40305" y="5461694"/>
              <a:ext cx="403169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33" name="Прямоугольник 14"/>
            <p:cNvSpPr>
              <a:spLocks noChangeArrowheads="1"/>
            </p:cNvSpPr>
            <p:nvPr/>
          </p:nvSpPr>
          <p:spPr bwMode="auto">
            <a:xfrm>
              <a:off x="468313" y="4076700"/>
              <a:ext cx="3401462" cy="1040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ru-RU" sz="4400" b="1">
                  <a:latin typeface="Propisi"/>
                </a:rPr>
                <a:t>Я,  ты,  он,  она – </a:t>
              </a:r>
            </a:p>
            <a:p>
              <a:pPr>
                <a:lnSpc>
                  <a:spcPct val="70000"/>
                </a:lnSpc>
              </a:pPr>
              <a:r>
                <a:rPr lang="ru-RU" sz="4400" b="1">
                  <a:latin typeface="Propisi"/>
                </a:rPr>
                <a:t>Вместе  дружная  семья.</a:t>
              </a:r>
              <a:endParaRPr lang="ru-RU" sz="2400"/>
            </a:p>
          </p:txBody>
        </p:sp>
      </p:grpSp>
      <p:grpSp>
        <p:nvGrpSpPr>
          <p:cNvPr id="30722" name="Группа 19"/>
          <p:cNvGrpSpPr>
            <a:grpSpLocks/>
          </p:cNvGrpSpPr>
          <p:nvPr/>
        </p:nvGrpSpPr>
        <p:grpSpPr bwMode="auto">
          <a:xfrm>
            <a:off x="1295400" y="125413"/>
            <a:ext cx="6172200" cy="1446212"/>
            <a:chOff x="2339950" y="260648"/>
            <a:chExt cx="4032250" cy="1446550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339950" y="837045"/>
              <a:ext cx="40322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339950" y="1484896"/>
              <a:ext cx="40322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28" name="TextBox 8"/>
            <p:cNvSpPr txBox="1">
              <a:spLocks noChangeArrowheads="1"/>
            </p:cNvSpPr>
            <p:nvPr/>
          </p:nvSpPr>
          <p:spPr bwMode="auto">
            <a:xfrm>
              <a:off x="2555528" y="260648"/>
              <a:ext cx="3600648" cy="144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4400" b="1">
                  <a:latin typeface="Propisi"/>
                </a:rPr>
                <a:t>Двадцать  пятое  февраля.</a:t>
              </a:r>
            </a:p>
            <a:p>
              <a:pPr algn="ctr"/>
              <a:r>
                <a:rPr lang="ru-RU" sz="4400" b="1">
                  <a:latin typeface="Propisi"/>
                </a:rPr>
                <a:t>Классная работа.</a:t>
              </a:r>
            </a:p>
          </p:txBody>
        </p:sp>
      </p:grpSp>
      <p:sp>
        <p:nvSpPr>
          <p:cNvPr id="30723" name="Прямоугольник 12"/>
          <p:cNvSpPr>
            <a:spLocks noChangeArrowheads="1"/>
          </p:cNvSpPr>
          <p:nvPr/>
        </p:nvSpPr>
        <p:spPr bwMode="auto">
          <a:xfrm>
            <a:off x="381000" y="4000500"/>
            <a:ext cx="6019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Propisi"/>
              </a:rPr>
              <a:t>Работа с пословицей</a:t>
            </a:r>
          </a:p>
        </p:txBody>
      </p:sp>
      <p:sp>
        <p:nvSpPr>
          <p:cNvPr id="14" name="Прямоугольник 14"/>
          <p:cNvSpPr>
            <a:spLocks noChangeArrowheads="1"/>
          </p:cNvSpPr>
          <p:nvPr/>
        </p:nvSpPr>
        <p:spPr bwMode="auto">
          <a:xfrm>
            <a:off x="381000" y="4876800"/>
            <a:ext cx="4646613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ru-RU" sz="4400" b="1">
                <a:latin typeface="Propisi"/>
              </a:rPr>
              <a:t>Мы – дружбою  сильны.</a:t>
            </a:r>
            <a:endParaRPr lang="ru-RU" sz="2400"/>
          </a:p>
        </p:txBody>
      </p:sp>
      <p:pic>
        <p:nvPicPr>
          <p:cNvPr id="30725" name="Picture 2" descr="http://img47.imageshack.us/img47/5111/be105t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58000" y="4668838"/>
            <a:ext cx="2008188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91329E-6 L 0.00434 -0.24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600200"/>
            <a:ext cx="9144000" cy="609600"/>
          </a:xfrm>
        </p:spPr>
        <p:txBody>
          <a:bodyPr rtlCol="0">
            <a:normAutofit fontScale="90000"/>
          </a:bodyPr>
          <a:lstStyle/>
          <a:p>
            <a:pPr defTabSz="91421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2514600"/>
            <a:ext cx="8883650" cy="144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Б__Г__Ж,  			ТР__МВ__Й,  К__Р__НД__Ш,  	З__ВТР__К, КЛ__СС, 			Р__ССК__З, М__Г__ЗИН.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 descr="http://www.stihi.ru/pics/2011/07/17/29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724400"/>
            <a:ext cx="17573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-76200" y="701675"/>
            <a:ext cx="9144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 b="1" i="1" dirty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	Живёт в лесу дятел. Спинка у дятла чёрная, крылья пёстрые, шапочка красная. Бежит дятел вверх, клювом по коре стучит. Нашёл дятел в лесу корявое </a:t>
            </a:r>
            <a:r>
              <a:rPr lang="ru-RU" sz="2800" b="1" i="1" dirty="0" smtClean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дерево, стал</a:t>
            </a:r>
          </a:p>
          <a:p>
            <a:pPr algn="just"/>
            <a:r>
              <a:rPr lang="ru-RU" sz="2800" b="1" i="1" dirty="0" smtClean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туда </a:t>
            </a:r>
            <a:r>
              <a:rPr lang="ru-RU" sz="2800" b="1" i="1" dirty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шишки таскать. Засунет дятел шишку в трещину и семена выбирает. Не каждое семя дятел съест, иное уронит. Пройдут годы, и около столовой дятла вырастут молодые деревья.</a:t>
            </a:r>
            <a:endParaRPr lang="ru-RU" sz="44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5059363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- О какой птице вы сейчас прочитали? </a:t>
            </a:r>
            <a:endParaRPr lang="ru-RU" sz="1600">
              <a:latin typeface="Arial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- Всё ли вам в этом тексте понравилось? </a:t>
            </a:r>
            <a:endParaRPr lang="ru-RU" sz="1600">
              <a:latin typeface="Arial" charset="0"/>
            </a:endParaRPr>
          </a:p>
          <a:p>
            <a:pPr algn="just" eaLnBrk="0" hangingPunct="0"/>
            <a:r>
              <a:rPr lang="ru-RU" sz="24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- Как быть? </a:t>
            </a:r>
            <a:endParaRPr lang="ru-RU" sz="1600">
              <a:latin typeface="Arial" charset="0"/>
            </a:endParaRPr>
          </a:p>
          <a:p>
            <a:pPr algn="just" eaLnBrk="0" hangingPunct="0"/>
            <a:r>
              <a:rPr lang="ru-RU" sz="2400" i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- </a:t>
            </a:r>
            <a:r>
              <a:rPr lang="ru-RU" sz="24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Прочитайте текст, заменив каждое слово ДЯТЕЛ словом ПТИЦА. </a:t>
            </a:r>
            <a:endParaRPr lang="ru-RU" sz="4000">
              <a:latin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62600" y="838200"/>
            <a:ext cx="10668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птицы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57800" y="1295400"/>
            <a:ext cx="10668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птица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00600" y="2133600"/>
            <a:ext cx="10668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птица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91200" y="2514600"/>
            <a:ext cx="10668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птица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01000" y="2971800"/>
            <a:ext cx="10668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птицы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39624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- Нравится вам новый текст? </a:t>
            </a:r>
            <a:endParaRPr lang="ru-RU" sz="1600" dirty="0">
              <a:latin typeface="Arial" charset="0"/>
            </a:endParaRPr>
          </a:p>
          <a:p>
            <a:pPr algn="just" eaLnBrk="0" hangingPunct="0"/>
            <a:r>
              <a:rPr lang="ru-RU" sz="2400" i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Что же нам делать? Попробуйте заменить слово дятел другими словами, где это возможно: </a:t>
            </a:r>
            <a:r>
              <a:rPr lang="ru-RU" sz="2400" b="1" i="1" dirty="0" smtClean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ДЯТЕЛ, У </a:t>
            </a:r>
            <a:r>
              <a:rPr lang="ru-RU" sz="2400" b="1" i="1" dirty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НЕГО, ОН</a:t>
            </a:r>
            <a:r>
              <a:rPr lang="ru-RU" sz="24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ru-RU" sz="4000" dirty="0">
              <a:latin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48000" y="838200"/>
            <a:ext cx="10668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птица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43200" y="1676400"/>
            <a:ext cx="14478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err="1">
                <a:solidFill>
                  <a:srgbClr val="FF0000"/>
                </a:solidFill>
              </a:rPr>
              <a:t>ла</a:t>
            </a:r>
            <a:r>
              <a:rPr lang="ru-RU" sz="2400" b="1" dirty="0">
                <a:solidFill>
                  <a:srgbClr val="FF0000"/>
                </a:solidFill>
              </a:rPr>
              <a:t> птица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229600" y="1676400"/>
            <a:ext cx="5334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err="1" smtClean="0">
                <a:solidFill>
                  <a:srgbClr val="FF0000"/>
                </a:solidFill>
              </a:rPr>
              <a:t>ла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92165" grpId="0"/>
      <p:bldP spid="11" grpId="0" animBg="1"/>
      <p:bldP spid="11" grpId="1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Группа 1"/>
          <p:cNvGrpSpPr>
            <a:grpSpLocks/>
          </p:cNvGrpSpPr>
          <p:nvPr/>
        </p:nvGrpSpPr>
        <p:grpSpPr bwMode="auto">
          <a:xfrm>
            <a:off x="39688" y="0"/>
            <a:ext cx="9104312" cy="1196975"/>
            <a:chOff x="39273" y="0"/>
            <a:chExt cx="9104727" cy="119697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763688" y="233974"/>
              <a:ext cx="7380312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8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</a:rPr>
                <a:t>О чем будем говорить?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9273" y="87015"/>
              <a:ext cx="529312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</a:rPr>
                <a:t>?</a:t>
              </a:r>
            </a:p>
          </p:txBody>
        </p:sp>
        <p:pic>
          <p:nvPicPr>
            <p:cNvPr id="36872" name="Picture 2" descr="http://skazkiraskraski.ru/img/form/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09" y="0"/>
              <a:ext cx="975356" cy="1196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1"/>
          <p:cNvSpPr txBox="1">
            <a:spLocks/>
          </p:cNvSpPr>
          <p:nvPr/>
        </p:nvSpPr>
        <p:spPr>
          <a:xfrm>
            <a:off x="533400" y="3962400"/>
            <a:ext cx="8229600" cy="2133600"/>
          </a:xfrm>
          <a:prstGeom prst="rect">
            <a:avLst/>
          </a:prstGeom>
        </p:spPr>
        <p:txBody>
          <a:bodyPr/>
          <a:lstStyle/>
          <a:p>
            <a:pPr algn="ctr" defTabSz="914210" fontAlgn="auto"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ea typeface="+mj-ea"/>
                <a:cs typeface="Times New Roman" pitchFamily="18" charset="0"/>
              </a:rPr>
              <a:t>Часть речи, которая употребляется вместо имени существительного, называется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местоимением</a:t>
            </a:r>
          </a:p>
        </p:txBody>
      </p:sp>
      <p:sp>
        <p:nvSpPr>
          <p:cNvPr id="36867" name="TextBox 6"/>
          <p:cNvSpPr txBox="1">
            <a:spLocks noChangeArrowheads="1"/>
          </p:cNvSpPr>
          <p:nvPr/>
        </p:nvSpPr>
        <p:spPr bwMode="auto">
          <a:xfrm>
            <a:off x="2438400" y="1600200"/>
            <a:ext cx="44148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Дятел – 		</a:t>
            </a:r>
            <a:r>
              <a:rPr lang="ru-RU" sz="3600" b="1">
                <a:solidFill>
                  <a:srgbClr val="FF0000"/>
                </a:solidFill>
              </a:rPr>
              <a:t>он</a:t>
            </a:r>
          </a:p>
          <a:p>
            <a:r>
              <a:rPr lang="ru-RU" sz="3600"/>
              <a:t>У дятла – 	</a:t>
            </a:r>
            <a:r>
              <a:rPr lang="ru-RU" sz="3600" b="1">
                <a:solidFill>
                  <a:srgbClr val="FF0000"/>
                </a:solidFill>
              </a:rPr>
              <a:t>у него</a:t>
            </a:r>
          </a:p>
        </p:txBody>
      </p:sp>
      <p:pic>
        <p:nvPicPr>
          <p:cNvPr id="36868" name="Picture 4" descr="http://www.stihi.ru/pics/2011/07/17/29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600200"/>
            <a:ext cx="1676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Box 8"/>
          <p:cNvSpPr txBox="1">
            <a:spLocks noChangeArrowheads="1"/>
          </p:cNvSpPr>
          <p:nvPr/>
        </p:nvSpPr>
        <p:spPr bwMode="auto">
          <a:xfrm>
            <a:off x="228600" y="6172200"/>
            <a:ext cx="4559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Прочитаем определение на с.49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Группа 1"/>
          <p:cNvGrpSpPr>
            <a:grpSpLocks/>
          </p:cNvGrpSpPr>
          <p:nvPr/>
        </p:nvGrpSpPr>
        <p:grpSpPr bwMode="auto">
          <a:xfrm>
            <a:off x="39688" y="0"/>
            <a:ext cx="9104312" cy="1196975"/>
            <a:chOff x="39273" y="0"/>
            <a:chExt cx="9104727" cy="119697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763688" y="233974"/>
              <a:ext cx="7380312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8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Что такое местоимение?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9273" y="87015"/>
              <a:ext cx="529312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</a:rPr>
                <a:t>?</a:t>
              </a:r>
            </a:p>
          </p:txBody>
        </p:sp>
        <p:pic>
          <p:nvPicPr>
            <p:cNvPr id="38922" name="Picture 2" descr="http://skazkiraskraski.ru/img/form/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09" y="0"/>
              <a:ext cx="975356" cy="1196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914" name="TextBox 5"/>
          <p:cNvSpPr txBox="1">
            <a:spLocks noChangeArrowheads="1"/>
          </p:cNvSpPr>
          <p:nvPr/>
        </p:nvSpPr>
        <p:spPr bwMode="auto">
          <a:xfrm>
            <a:off x="381000" y="4419600"/>
            <a:ext cx="406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Прочитаем задание Упр.372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3600" y="5265241"/>
            <a:ext cx="1295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3000" y="1371600"/>
            <a:ext cx="75438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113D7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Я, ты, он, она, оно, </a:t>
            </a:r>
          </a:p>
          <a:p>
            <a:pPr algn="ctr">
              <a:defRPr/>
            </a:pP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113D7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мы, вы, они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5257800"/>
            <a:ext cx="896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76400" y="5265241"/>
            <a:ext cx="22140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	 мы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00117" y="5265241"/>
            <a:ext cx="8338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905000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Шахматы это игра белыми и чёрными фигурами и пешками на доске в 64 клетки, состоящая в том, что каждый из двух партнёров стремится объявить мат королю соперника, а также  соответствующий вид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спорта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По словарю Ожегова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defTabSz="91421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0963" name="Picture 2" descr="E:\DCIM\101_PANA\P10106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765175"/>
            <a:ext cx="7077075" cy="5400675"/>
          </a:xfrm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ru-RU" sz="48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Я, ты, он, она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>
              <a:buFont typeface="Monotype Sorts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Вместе – целая страна.</a:t>
            </a:r>
          </a:p>
          <a:p>
            <a:pPr eaLnBrk="1" hangingPunct="1">
              <a:buFont typeface="Monotype Sorts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Вместе – дружная семья,</a:t>
            </a:r>
          </a:p>
          <a:p>
            <a:pPr eaLnBrk="1" hangingPunct="1">
              <a:buFont typeface="Monotype Sorts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В слове «</a:t>
            </a:r>
            <a:r>
              <a:rPr lang="ru-RU" sz="48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» - </a:t>
            </a:r>
          </a:p>
          <a:p>
            <a:pPr eaLnBrk="1" hangingPunct="1">
              <a:buFont typeface="Monotype Sorts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Сто тысяч «</a:t>
            </a:r>
            <a:r>
              <a:rPr lang="ru-RU" sz="48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» !</a:t>
            </a:r>
          </a:p>
        </p:txBody>
      </p:sp>
      <p:pic>
        <p:nvPicPr>
          <p:cNvPr id="41986" name="Picture 4" descr="J02997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5088" y="3933825"/>
            <a:ext cx="1604962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Я-ты-он-она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92480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0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696200" cy="4937125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chemeClr val="folHlink"/>
                </a:solidFill>
              </a:rPr>
              <a:t>Какое местоимение одинаково читается слева направо и справа налево?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211638" y="3352800"/>
            <a:ext cx="23082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solidFill>
                  <a:schemeClr val="tx2"/>
                </a:solidFill>
              </a:rPr>
              <a:t>оно</a:t>
            </a:r>
          </a:p>
        </p:txBody>
      </p:sp>
      <p:pic>
        <p:nvPicPr>
          <p:cNvPr id="44035" name="Picture 5" descr="j0283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4292600"/>
            <a:ext cx="151288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393</Words>
  <Application>Microsoft Office PowerPoint</Application>
  <PresentationFormat>Экран (4:3)</PresentationFormat>
  <Paragraphs>108</Paragraphs>
  <Slides>13</Slides>
  <Notes>12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Пастель</vt:lpstr>
      <vt:lpstr>Понятие о местоимении.</vt:lpstr>
      <vt:lpstr>Слайд 2</vt:lpstr>
      <vt:lpstr>Словарная работа</vt:lpstr>
      <vt:lpstr>Слайд 4</vt:lpstr>
      <vt:lpstr>Слайд 5</vt:lpstr>
      <vt:lpstr>Слайд 6</vt:lpstr>
      <vt:lpstr>Шахматы это игра белыми и чёрными фигурами и пешками на доске в 64 клетки, состоящая в том, что каждый из двух партнёров стремится объявить мат королю соперника, а также  соответствующий вид спорта.                                                                                                                          По словарю Ожегова</vt:lpstr>
      <vt:lpstr>Слайд 8</vt:lpstr>
      <vt:lpstr>Слайд 9</vt:lpstr>
      <vt:lpstr>Слайд 10</vt:lpstr>
      <vt:lpstr>Слайд 11</vt:lpstr>
      <vt:lpstr>Спасибо за урок </vt:lpstr>
      <vt:lpstr>Прочитайте текст.  Найдите речевые ошибки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Местоимение</dc:title>
  <dc:creator/>
  <dc:description>russian.nsknet.ru</dc:description>
  <cp:lastModifiedBy>Сотникова Наталия</cp:lastModifiedBy>
  <cp:revision>61</cp:revision>
  <cp:lastPrinted>1601-01-01T00:00:00Z</cp:lastPrinted>
  <dcterms:created xsi:type="dcterms:W3CDTF">1601-01-01T00:00:00Z</dcterms:created>
  <dcterms:modified xsi:type="dcterms:W3CDTF">2013-02-25T04:19:30Z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0008006e04000000000001024140</vt:lpwstr>
  </property>
</Properties>
</file>