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A2C50-C6F8-4F93-A495-2C35BE9449AC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5A96-298B-41C3-BB19-2E4436375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0FF2-CB84-47CE-BE95-7B740CF224C8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8D8-E496-45D2-AA22-BD818ED99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0FF2-CB84-47CE-BE95-7B740CF224C8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8D8-E496-45D2-AA22-BD818ED99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0FF2-CB84-47CE-BE95-7B740CF224C8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8D8-E496-45D2-AA22-BD818ED99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0FF2-CB84-47CE-BE95-7B740CF224C8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8D8-E496-45D2-AA22-BD818ED99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0FF2-CB84-47CE-BE95-7B740CF224C8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8D8-E496-45D2-AA22-BD818ED99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0FF2-CB84-47CE-BE95-7B740CF224C8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8D8-E496-45D2-AA22-BD818ED99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0FF2-CB84-47CE-BE95-7B740CF224C8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8D8-E496-45D2-AA22-BD818ED99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0FF2-CB84-47CE-BE95-7B740CF224C8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8D8-E496-45D2-AA22-BD818ED99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0FF2-CB84-47CE-BE95-7B740CF224C8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8D8-E496-45D2-AA22-BD818ED99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0FF2-CB84-47CE-BE95-7B740CF224C8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8D8-E496-45D2-AA22-BD818ED99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0FF2-CB84-47CE-BE95-7B740CF224C8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E808D8-E496-45D2-AA22-BD818ED99A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E50FF2-CB84-47CE-BE95-7B740CF224C8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E808D8-E496-45D2-AA22-BD818ED99A3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Правописание родовых окончаний имён прилагательных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7030A0"/>
                </a:solidFill>
              </a:rPr>
              <a:t>6.Какие окончания имеют прилагательные среднего рода?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36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а) -</a:t>
            </a:r>
            <a:r>
              <a:rPr lang="ru-RU" sz="3600" b="1" i="1" dirty="0" err="1" smtClean="0">
                <a:solidFill>
                  <a:srgbClr val="7030A0"/>
                </a:solidFill>
              </a:rPr>
              <a:t>ое</a:t>
            </a:r>
            <a:r>
              <a:rPr lang="ru-RU" sz="3600" b="1" i="1" dirty="0" smtClean="0">
                <a:solidFill>
                  <a:srgbClr val="7030A0"/>
                </a:solidFill>
              </a:rPr>
              <a:t>, -ее</a:t>
            </a:r>
          </a:p>
          <a:p>
            <a:pPr>
              <a:buNone/>
            </a:pPr>
            <a:endParaRPr lang="ru-RU" sz="36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б) -</a:t>
            </a:r>
            <a:r>
              <a:rPr lang="ru-RU" sz="3600" b="1" i="1" dirty="0" err="1" smtClean="0">
                <a:solidFill>
                  <a:srgbClr val="7030A0"/>
                </a:solidFill>
              </a:rPr>
              <a:t>ая</a:t>
            </a:r>
            <a:r>
              <a:rPr lang="ru-RU" sz="3600" b="1" i="1" dirty="0" smtClean="0">
                <a:solidFill>
                  <a:srgbClr val="7030A0"/>
                </a:solidFill>
              </a:rPr>
              <a:t>, -</a:t>
            </a:r>
            <a:r>
              <a:rPr lang="ru-RU" sz="3600" b="1" i="1" dirty="0" err="1" smtClean="0">
                <a:solidFill>
                  <a:srgbClr val="7030A0"/>
                </a:solidFill>
              </a:rPr>
              <a:t>яя</a:t>
            </a:r>
            <a:endParaRPr lang="ru-RU" sz="36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36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в) –ой, -</a:t>
            </a:r>
            <a:r>
              <a:rPr lang="ru-RU" sz="3600" b="1" i="1" dirty="0" err="1" smtClean="0">
                <a:solidFill>
                  <a:srgbClr val="7030A0"/>
                </a:solidFill>
              </a:rPr>
              <a:t>ый</a:t>
            </a:r>
            <a:r>
              <a:rPr lang="ru-RU" sz="3600" b="1" i="1" dirty="0" smtClean="0">
                <a:solidFill>
                  <a:srgbClr val="7030A0"/>
                </a:solidFill>
              </a:rPr>
              <a:t>, -</a:t>
            </a:r>
            <a:r>
              <a:rPr lang="ru-RU" sz="3600" b="1" i="1" dirty="0" err="1" smtClean="0">
                <a:solidFill>
                  <a:srgbClr val="7030A0"/>
                </a:solidFill>
              </a:rPr>
              <a:t>ий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Контроль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sz="4400" b="1" i="1" dirty="0" smtClean="0">
                <a:solidFill>
                  <a:srgbClr val="C00000"/>
                </a:solidFill>
              </a:rPr>
              <a:t>1.а</a:t>
            </a:r>
          </a:p>
          <a:p>
            <a:pPr marL="514350" indent="-514350">
              <a:buNone/>
            </a:pPr>
            <a:r>
              <a:rPr lang="ru-RU" sz="4400" b="1" i="1" dirty="0" smtClean="0">
                <a:solidFill>
                  <a:srgbClr val="C00000"/>
                </a:solidFill>
              </a:rPr>
              <a:t>2.в</a:t>
            </a:r>
          </a:p>
          <a:p>
            <a:pPr marL="514350" indent="-514350">
              <a:buNone/>
            </a:pPr>
            <a:r>
              <a:rPr lang="ru-RU" sz="4400" b="1" i="1" dirty="0" smtClean="0">
                <a:solidFill>
                  <a:srgbClr val="C00000"/>
                </a:solidFill>
              </a:rPr>
              <a:t>3.б</a:t>
            </a:r>
          </a:p>
          <a:p>
            <a:pPr marL="514350" indent="-514350">
              <a:buNone/>
            </a:pPr>
            <a:r>
              <a:rPr lang="ru-RU" sz="4400" b="1" i="1" dirty="0" smtClean="0">
                <a:solidFill>
                  <a:srgbClr val="C00000"/>
                </a:solidFill>
              </a:rPr>
              <a:t>4.б</a:t>
            </a:r>
          </a:p>
          <a:p>
            <a:pPr marL="514350" indent="-514350">
              <a:buNone/>
            </a:pPr>
            <a:r>
              <a:rPr lang="ru-RU" sz="4400" b="1" i="1" dirty="0" smtClean="0">
                <a:solidFill>
                  <a:srgbClr val="C00000"/>
                </a:solidFill>
              </a:rPr>
              <a:t>5.в</a:t>
            </a:r>
            <a:endParaRPr lang="ru-RU" sz="4400" b="1" i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ru-RU" sz="4400" b="1" i="1" dirty="0" smtClean="0">
                <a:solidFill>
                  <a:srgbClr val="C00000"/>
                </a:solidFill>
              </a:rPr>
              <a:t>6.а</a:t>
            </a:r>
          </a:p>
          <a:p>
            <a:pPr marL="514350" indent="-514350">
              <a:buAutoNum type="arabicPeriod"/>
            </a:pP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800" b="1" dirty="0" smtClean="0">
                <a:solidFill>
                  <a:srgbClr val="7030A0"/>
                </a:solidFill>
              </a:rPr>
              <a:t>Спасибо за урок!</a:t>
            </a:r>
            <a:endParaRPr lang="ru-RU" sz="88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Мужской род  какой?</a:t>
            </a:r>
          </a:p>
          <a:p>
            <a:r>
              <a:rPr lang="ru-RU" sz="4000" b="1" dirty="0" smtClean="0">
                <a:solidFill>
                  <a:srgbClr val="0070C0"/>
                </a:solidFill>
              </a:rPr>
              <a:t>- ой –</a:t>
            </a:r>
            <a:r>
              <a:rPr lang="ru-RU" sz="4000" b="1" dirty="0" err="1" smtClean="0">
                <a:solidFill>
                  <a:srgbClr val="0070C0"/>
                </a:solidFill>
              </a:rPr>
              <a:t>ый</a:t>
            </a:r>
            <a:r>
              <a:rPr lang="ru-RU" sz="4000" b="1" dirty="0" smtClean="0">
                <a:solidFill>
                  <a:srgbClr val="0070C0"/>
                </a:solidFill>
              </a:rPr>
              <a:t> –</a:t>
            </a:r>
            <a:r>
              <a:rPr lang="ru-RU" sz="4000" b="1" dirty="0" err="1" smtClean="0">
                <a:solidFill>
                  <a:srgbClr val="0070C0"/>
                </a:solidFill>
              </a:rPr>
              <a:t>ий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ru-RU" sz="4000" b="1" dirty="0" smtClean="0">
                <a:solidFill>
                  <a:srgbClr val="0070C0"/>
                </a:solidFill>
              </a:rPr>
              <a:t>Женский род какая?</a:t>
            </a:r>
          </a:p>
          <a:p>
            <a:r>
              <a:rPr lang="ru-RU" sz="4000" b="1" dirty="0" smtClean="0">
                <a:solidFill>
                  <a:srgbClr val="0070C0"/>
                </a:solidFill>
              </a:rPr>
              <a:t> -</a:t>
            </a:r>
            <a:r>
              <a:rPr lang="ru-RU" sz="4000" b="1" dirty="0" err="1" smtClean="0">
                <a:solidFill>
                  <a:srgbClr val="0070C0"/>
                </a:solidFill>
              </a:rPr>
              <a:t>ая</a:t>
            </a:r>
            <a:r>
              <a:rPr lang="ru-RU" sz="4000" b="1" dirty="0" smtClean="0">
                <a:solidFill>
                  <a:srgbClr val="0070C0"/>
                </a:solidFill>
              </a:rPr>
              <a:t> –</a:t>
            </a:r>
            <a:r>
              <a:rPr lang="ru-RU" sz="4000" b="1" dirty="0" err="1" smtClean="0">
                <a:solidFill>
                  <a:srgbClr val="0070C0"/>
                </a:solidFill>
              </a:rPr>
              <a:t>яя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ru-RU" sz="4000" b="1" dirty="0" smtClean="0">
                <a:solidFill>
                  <a:srgbClr val="0070C0"/>
                </a:solidFill>
              </a:rPr>
              <a:t>Средний род какое?</a:t>
            </a:r>
          </a:p>
          <a:p>
            <a:r>
              <a:rPr lang="ru-RU" sz="4000" b="1" dirty="0" smtClean="0">
                <a:solidFill>
                  <a:srgbClr val="0070C0"/>
                </a:solidFill>
              </a:rPr>
              <a:t>- </a:t>
            </a:r>
            <a:r>
              <a:rPr lang="ru-RU" sz="4000" b="1" dirty="0" err="1" smtClean="0">
                <a:solidFill>
                  <a:srgbClr val="0070C0"/>
                </a:solidFill>
              </a:rPr>
              <a:t>ое</a:t>
            </a:r>
            <a:r>
              <a:rPr lang="ru-RU" sz="4000" b="1" dirty="0" smtClean="0">
                <a:solidFill>
                  <a:srgbClr val="0070C0"/>
                </a:solidFill>
              </a:rPr>
              <a:t> -ее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Лёгкая  работа – нетрудная, несложная</a:t>
            </a:r>
          </a:p>
          <a:p>
            <a:r>
              <a:rPr lang="ru-RU" sz="4800" b="1" dirty="0" smtClean="0">
                <a:solidFill>
                  <a:srgbClr val="FFFF00"/>
                </a:solidFill>
              </a:rPr>
              <a:t>Лёгкий мороз  -  небольшой, слабый</a:t>
            </a:r>
          </a:p>
          <a:p>
            <a:r>
              <a:rPr lang="ru-RU" sz="4800" b="1" dirty="0" smtClean="0">
                <a:solidFill>
                  <a:srgbClr val="FFFF00"/>
                </a:solidFill>
              </a:rPr>
              <a:t>Лёгкое ранение - неопасное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002060"/>
                </a:solidFill>
              </a:rPr>
              <a:t>Тест</a:t>
            </a:r>
            <a:br>
              <a:rPr lang="ru-RU" sz="6600" b="1" dirty="0" smtClean="0">
                <a:solidFill>
                  <a:srgbClr val="002060"/>
                </a:solidFill>
              </a:rPr>
            </a:br>
            <a:r>
              <a:rPr lang="ru-RU" sz="6600" b="1" dirty="0" smtClean="0">
                <a:solidFill>
                  <a:srgbClr val="002060"/>
                </a:solidFill>
              </a:rPr>
              <a:t>Имя прилагательное</a:t>
            </a:r>
            <a:endParaRPr lang="ru-RU" sz="6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452596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800" b="1" i="1" dirty="0" smtClean="0">
                <a:solidFill>
                  <a:srgbClr val="002060"/>
                </a:solidFill>
              </a:rPr>
              <a:t>Выберите правильный ответ.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 smtClean="0">
                <a:solidFill>
                  <a:srgbClr val="002060"/>
                </a:solidFill>
              </a:rPr>
              <a:t>1.Имя прилагательное обозначает: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а</a:t>
            </a:r>
            <a:r>
              <a:rPr lang="ru-RU" sz="3600" b="1" i="1" dirty="0" smtClean="0">
                <a:solidFill>
                  <a:srgbClr val="002060"/>
                </a:solidFill>
              </a:rPr>
              <a:t>) признак предмета</a:t>
            </a:r>
          </a:p>
          <a:p>
            <a:pPr>
              <a:buNone/>
            </a:pPr>
            <a:endParaRPr lang="ru-RU" sz="36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б) предмет</a:t>
            </a:r>
          </a:p>
          <a:p>
            <a:pPr>
              <a:buNone/>
            </a:pPr>
            <a:endParaRPr lang="ru-RU" sz="36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в) действие предмета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2.Имя прилагательное отвечает на  вопросы: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b="1" i="1" dirty="0" smtClean="0">
                <a:solidFill>
                  <a:srgbClr val="7030A0"/>
                </a:solidFill>
              </a:rPr>
              <a:t>а) кто? что?</a:t>
            </a:r>
          </a:p>
          <a:p>
            <a:pPr>
              <a:buNone/>
            </a:pPr>
            <a:endParaRPr lang="ru-RU" sz="40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000" b="1" i="1" dirty="0" smtClean="0">
                <a:solidFill>
                  <a:srgbClr val="7030A0"/>
                </a:solidFill>
              </a:rPr>
              <a:t>б) что делает? что сделал? что делать?</a:t>
            </a:r>
          </a:p>
          <a:p>
            <a:pPr>
              <a:buNone/>
            </a:pPr>
            <a:endParaRPr lang="ru-RU" sz="40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000" b="1" i="1" dirty="0" smtClean="0">
                <a:solidFill>
                  <a:srgbClr val="7030A0"/>
                </a:solidFill>
              </a:rPr>
              <a:t>в) какой? какая? какое? какие?</a:t>
            </a:r>
            <a:endParaRPr lang="ru-RU" sz="40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3.С какой частью речи связано имя прилагательное?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а) с глаголом</a:t>
            </a:r>
          </a:p>
          <a:p>
            <a:pPr>
              <a:buNone/>
            </a:pPr>
            <a:endParaRPr lang="ru-RU" sz="36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б)  с существительным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4000" b="1" dirty="0" smtClean="0">
                <a:solidFill>
                  <a:srgbClr val="7030A0"/>
                </a:solidFill>
              </a:rPr>
              <a:t>4.Какие окончания имеют прилагательные  женского  рода?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а) -ой, -</a:t>
            </a:r>
            <a:r>
              <a:rPr lang="ru-RU" sz="3600" b="1" i="1" dirty="0" err="1" smtClean="0">
                <a:solidFill>
                  <a:srgbClr val="7030A0"/>
                </a:solidFill>
              </a:rPr>
              <a:t>ый</a:t>
            </a:r>
            <a:r>
              <a:rPr lang="ru-RU" sz="3600" b="1" i="1" dirty="0" smtClean="0">
                <a:solidFill>
                  <a:srgbClr val="7030A0"/>
                </a:solidFill>
              </a:rPr>
              <a:t>, -</a:t>
            </a:r>
            <a:r>
              <a:rPr lang="ru-RU" sz="3600" b="1" i="1" dirty="0" err="1" smtClean="0">
                <a:solidFill>
                  <a:srgbClr val="7030A0"/>
                </a:solidFill>
              </a:rPr>
              <a:t>ий</a:t>
            </a:r>
            <a:endParaRPr lang="ru-RU" sz="36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36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б) -</a:t>
            </a:r>
            <a:r>
              <a:rPr lang="ru-RU" sz="3600" b="1" i="1" dirty="0" err="1" smtClean="0">
                <a:solidFill>
                  <a:srgbClr val="7030A0"/>
                </a:solidFill>
              </a:rPr>
              <a:t>ая</a:t>
            </a:r>
            <a:r>
              <a:rPr lang="ru-RU" sz="3600" b="1" i="1" dirty="0" smtClean="0">
                <a:solidFill>
                  <a:srgbClr val="7030A0"/>
                </a:solidFill>
              </a:rPr>
              <a:t>, -</a:t>
            </a:r>
            <a:r>
              <a:rPr lang="ru-RU" sz="3600" b="1" i="1" dirty="0" err="1" smtClean="0">
                <a:solidFill>
                  <a:srgbClr val="7030A0"/>
                </a:solidFill>
              </a:rPr>
              <a:t>яя</a:t>
            </a:r>
            <a:endParaRPr lang="ru-RU" sz="36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36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в) –</a:t>
            </a:r>
            <a:r>
              <a:rPr lang="ru-RU" sz="3600" b="1" i="1" dirty="0" err="1" smtClean="0">
                <a:solidFill>
                  <a:srgbClr val="7030A0"/>
                </a:solidFill>
              </a:rPr>
              <a:t>ое</a:t>
            </a:r>
            <a:r>
              <a:rPr lang="ru-RU" sz="3600" b="1" i="1" dirty="0" smtClean="0">
                <a:solidFill>
                  <a:srgbClr val="7030A0"/>
                </a:solidFill>
              </a:rPr>
              <a:t>, -ее 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5.Какие окончания имеют имена прилагательные мужского рода?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pPr>
              <a:buNone/>
            </a:pPr>
            <a:endParaRPr lang="ru-RU" sz="3600" b="1" i="1" dirty="0" smtClean="0"/>
          </a:p>
          <a:p>
            <a:pPr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а) -</a:t>
            </a:r>
            <a:r>
              <a:rPr lang="ru-RU" sz="3600" b="1" i="1" dirty="0" err="1" smtClean="0">
                <a:solidFill>
                  <a:srgbClr val="002060"/>
                </a:solidFill>
              </a:rPr>
              <a:t>ое</a:t>
            </a:r>
            <a:r>
              <a:rPr lang="ru-RU" sz="3600" b="1" i="1" dirty="0" smtClean="0">
                <a:solidFill>
                  <a:srgbClr val="002060"/>
                </a:solidFill>
              </a:rPr>
              <a:t>, -ее</a:t>
            </a:r>
          </a:p>
          <a:p>
            <a:pPr>
              <a:buNone/>
            </a:pPr>
            <a:endParaRPr lang="ru-RU" sz="36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б) -</a:t>
            </a:r>
            <a:r>
              <a:rPr lang="ru-RU" sz="3600" b="1" i="1" dirty="0" err="1" smtClean="0">
                <a:solidFill>
                  <a:srgbClr val="002060"/>
                </a:solidFill>
              </a:rPr>
              <a:t>ая</a:t>
            </a:r>
            <a:r>
              <a:rPr lang="ru-RU" sz="3600" b="1" i="1" dirty="0" smtClean="0">
                <a:solidFill>
                  <a:srgbClr val="002060"/>
                </a:solidFill>
              </a:rPr>
              <a:t>, -</a:t>
            </a:r>
            <a:r>
              <a:rPr lang="ru-RU" sz="3600" b="1" i="1" dirty="0" err="1" smtClean="0">
                <a:solidFill>
                  <a:srgbClr val="002060"/>
                </a:solidFill>
              </a:rPr>
              <a:t>яя</a:t>
            </a:r>
            <a:endParaRPr lang="ru-RU" sz="36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36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в) –ой, -</a:t>
            </a:r>
            <a:r>
              <a:rPr lang="ru-RU" sz="3600" b="1" i="1" dirty="0" err="1" smtClean="0">
                <a:solidFill>
                  <a:srgbClr val="002060"/>
                </a:solidFill>
              </a:rPr>
              <a:t>ый</a:t>
            </a:r>
            <a:r>
              <a:rPr lang="ru-RU" sz="3600" b="1" i="1" dirty="0" smtClean="0">
                <a:solidFill>
                  <a:srgbClr val="002060"/>
                </a:solidFill>
              </a:rPr>
              <a:t>, -</a:t>
            </a:r>
            <a:r>
              <a:rPr lang="ru-RU" sz="3600" b="1" i="1" dirty="0" err="1" smtClean="0">
                <a:solidFill>
                  <a:srgbClr val="002060"/>
                </a:solidFill>
              </a:rPr>
              <a:t>ий</a:t>
            </a:r>
            <a:endParaRPr lang="ru-RU" sz="36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266</TotalTime>
  <Words>216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Правописание родовых окончаний имён прилагательных.</vt:lpstr>
      <vt:lpstr>Слайд 2</vt:lpstr>
      <vt:lpstr>Слайд 3</vt:lpstr>
      <vt:lpstr>Тест Имя прилагательное</vt:lpstr>
      <vt:lpstr>1.Имя прилагательное обозначает:</vt:lpstr>
      <vt:lpstr>2.Имя прилагательное отвечает на  вопросы:</vt:lpstr>
      <vt:lpstr>3.С какой частью речи связано имя прилагательное?</vt:lpstr>
      <vt:lpstr>4.Какие окончания имеют прилагательные  женского  рода?</vt:lpstr>
      <vt:lpstr>5.Какие окончания имеют имена прилагательные мужского рода?</vt:lpstr>
      <vt:lpstr>                6.Какие окончания имеют прилагательные среднего рода?</vt:lpstr>
      <vt:lpstr>Контроль</vt:lpstr>
      <vt:lpstr>Спасибо за урок!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родовых окончаний имён прилагательных.</dc:title>
  <dc:creator>Admin</dc:creator>
  <cp:lastModifiedBy>Ученик</cp:lastModifiedBy>
  <cp:revision>28</cp:revision>
  <dcterms:created xsi:type="dcterms:W3CDTF">2012-03-30T18:37:37Z</dcterms:created>
  <dcterms:modified xsi:type="dcterms:W3CDTF">2012-04-06T02:32:35Z</dcterms:modified>
</cp:coreProperties>
</file>