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E8B79-EBB6-4CEC-BFD6-33B089172CE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991032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D8582-06D7-4E62-BD95-B73257D2F5A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114927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85E0F-B763-4564-87A0-74D18BE81E1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872849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07504-7FC0-4A19-B99C-DE62F3640EB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020181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DF0900-C3E0-4B1F-97B0-C2D0A4E0CB5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404808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05FDD-92E1-415D-BDAD-95A7BD24C77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987194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F16C5-5CC5-4D33-926A-A3E1582C554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07150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004F9-19F3-4DB8-9625-C22074AF18B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65502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A95FF-4F75-4984-83F5-4426388A88E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97804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156EF-25CE-4608-9635-F08EE99646C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91398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5D8B3-5D16-4130-8265-ECE8731B6F0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14256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E7B02F0-9D76-4962-97DD-C2B2642C809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4213" y="2852936"/>
            <a:ext cx="7772400" cy="1872207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accent5">
                    <a:lumMod val="25000"/>
                  </a:schemeClr>
                </a:solidFill>
                <a:latin typeface="+mn-lt"/>
              </a:rPr>
              <a:t>Организация интегрированного обучения детей с задержкой психического развития </a:t>
            </a:r>
            <a:br>
              <a:rPr lang="ru-RU" sz="2800" b="1" dirty="0" smtClean="0">
                <a:solidFill>
                  <a:schemeClr val="accent5">
                    <a:lumMod val="25000"/>
                  </a:schemeClr>
                </a:solidFill>
                <a:latin typeface="+mn-lt"/>
              </a:rPr>
            </a:br>
            <a:r>
              <a:rPr lang="ru-RU" sz="2800" b="1" dirty="0" smtClean="0">
                <a:solidFill>
                  <a:schemeClr val="accent5">
                    <a:lumMod val="25000"/>
                  </a:schemeClr>
                </a:solidFill>
                <a:latin typeface="+mn-lt"/>
              </a:rPr>
              <a:t>в условиях общеобразовательного класса массовой школы</a:t>
            </a:r>
            <a:endParaRPr lang="ru-RU" sz="2800" b="1" dirty="0">
              <a:solidFill>
                <a:schemeClr val="accent5">
                  <a:lumMod val="2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74638"/>
            <a:ext cx="7560840" cy="633412"/>
          </a:xfrm>
        </p:spPr>
        <p:txBody>
          <a:bodyPr/>
          <a:lstStyle/>
          <a:p>
            <a:r>
              <a:rPr lang="ru-RU" b="1" dirty="0" smtClean="0">
                <a:solidFill>
                  <a:srgbClr val="006666"/>
                </a:solidFill>
              </a:rPr>
              <a:t>ЗПР</a:t>
            </a:r>
            <a:endParaRPr lang="ru-RU" b="1" dirty="0">
              <a:solidFill>
                <a:srgbClr val="006666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006666"/>
                </a:solidFill>
              </a:rPr>
              <a:t>Заде́ржка психи́ческого разви́тия </a:t>
            </a:r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006666"/>
                </a:solidFill>
              </a:rPr>
              <a:t>это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006666"/>
                </a:solidFill>
              </a:rPr>
              <a:t>нарушение</a:t>
            </a:r>
            <a:r>
              <a:rPr lang="ru-RU" sz="2800" dirty="0" smtClean="0">
                <a:solidFill>
                  <a:srgbClr val="006666"/>
                </a:solidFill>
              </a:rPr>
              <a:t> нормального </a:t>
            </a:r>
            <a:r>
              <a:rPr lang="ru-RU" sz="2800" b="1" dirty="0" smtClean="0">
                <a:solidFill>
                  <a:srgbClr val="006666"/>
                </a:solidFill>
              </a:rPr>
              <a:t>темпа психического развития</a:t>
            </a:r>
            <a:r>
              <a:rPr lang="ru-RU" sz="2800" dirty="0" smtClean="0">
                <a:solidFill>
                  <a:srgbClr val="006666"/>
                </a:solidFill>
              </a:rPr>
              <a:t>, когда отдельные психические функции (память, внимание, мышление, эмоционально-волевая сфера)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006666"/>
                </a:solidFill>
              </a:rPr>
              <a:t> отстают в своём развитии </a:t>
            </a:r>
            <a:r>
              <a:rPr lang="ru-RU" sz="2800" b="1" dirty="0" smtClean="0">
                <a:solidFill>
                  <a:srgbClr val="006666"/>
                </a:solidFill>
              </a:rPr>
              <a:t>от принятых 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006666"/>
                </a:solidFill>
              </a:rPr>
              <a:t>психологических норм 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006666"/>
                </a:solidFill>
              </a:rPr>
              <a:t>для данного возраста</a:t>
            </a:r>
            <a:endParaRPr lang="ru-RU" sz="2800" dirty="0">
              <a:solidFill>
                <a:srgbClr val="006666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4509120"/>
            <a:ext cx="1738883" cy="1738883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360" y="947629"/>
            <a:ext cx="8363272" cy="1185227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006666"/>
                </a:solidFill>
              </a:rPr>
              <a:t>Причины</a:t>
            </a:r>
            <a:endParaRPr lang="ru-RU" sz="2400" b="1" dirty="0">
              <a:solidFill>
                <a:srgbClr val="006666"/>
              </a:solidFill>
            </a:endParaRP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медико-биологические         </a:t>
            </a: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социально-психологические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03648" y="116632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Количество </a:t>
            </a:r>
            <a:r>
              <a:rPr lang="ru-RU" sz="2400" dirty="0">
                <a:solidFill>
                  <a:srgbClr val="FF0000"/>
                </a:solidFill>
              </a:rPr>
              <a:t>детей с нарушениями в развитии по статистическим данным </a:t>
            </a:r>
            <a:r>
              <a:rPr lang="ru-RU" sz="2400" dirty="0" smtClean="0">
                <a:solidFill>
                  <a:srgbClr val="FF0000"/>
                </a:solidFill>
              </a:rPr>
              <a:t>составляет </a:t>
            </a:r>
            <a:r>
              <a:rPr lang="ru-RU" sz="2400" dirty="0">
                <a:solidFill>
                  <a:srgbClr val="FF0000"/>
                </a:solidFill>
              </a:rPr>
              <a:t>от 6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>
                <a:solidFill>
                  <a:srgbClr val="FF0000"/>
                </a:solidFill>
              </a:rPr>
              <a:t>до 11 %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3528" y="2420888"/>
            <a:ext cx="849694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6666"/>
                </a:solidFill>
              </a:rPr>
              <a:t>Основные черты детей с ЗПР: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повышенная </a:t>
            </a:r>
            <a:r>
              <a:rPr lang="ru-RU" sz="2000" dirty="0"/>
              <a:t>истощаемость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/>
              <a:t>низкая работоспособность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незрелость </a:t>
            </a:r>
            <a:r>
              <a:rPr lang="ru-RU" sz="2000" dirty="0"/>
              <a:t>эмоций, воли, </a:t>
            </a:r>
            <a:r>
              <a:rPr lang="ru-RU" sz="2000" dirty="0" smtClean="0"/>
              <a:t>поведения </a:t>
            </a:r>
            <a:endParaRPr lang="ru-RU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/>
              <a:t>ограниченный запас общих сведений и </a:t>
            </a:r>
            <a:r>
              <a:rPr lang="ru-RU" sz="2000" dirty="0" smtClean="0"/>
              <a:t>представлений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бедный </a:t>
            </a:r>
            <a:r>
              <a:rPr lang="ru-RU" sz="2000" dirty="0"/>
              <a:t>словарный </a:t>
            </a:r>
            <a:r>
              <a:rPr lang="ru-RU" sz="2000" dirty="0" smtClean="0"/>
              <a:t>запас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/>
              <a:t>в</a:t>
            </a:r>
            <a:r>
              <a:rPr lang="ru-RU" sz="2000" dirty="0" smtClean="0"/>
              <a:t>осприятие </a:t>
            </a:r>
            <a:r>
              <a:rPr lang="ru-RU" sz="2000" dirty="0"/>
              <a:t>характеризуется </a:t>
            </a:r>
            <a:r>
              <a:rPr lang="ru-RU" sz="2000" dirty="0" smtClean="0"/>
              <a:t>замедленностью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трудности </a:t>
            </a:r>
            <a:r>
              <a:rPr lang="ru-RU" sz="2000" dirty="0"/>
              <a:t>словесно-логических </a:t>
            </a:r>
            <a:r>
              <a:rPr lang="ru-RU" sz="2000" dirty="0" smtClean="0"/>
              <a:t>операций </a:t>
            </a:r>
            <a:endParaRPr lang="ru-RU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страдают </a:t>
            </a:r>
            <a:r>
              <a:rPr lang="ru-RU" sz="2000" dirty="0"/>
              <a:t>все виды </a:t>
            </a:r>
            <a:r>
              <a:rPr lang="ru-RU" sz="2000" dirty="0" smtClean="0"/>
              <a:t>памяти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необходим </a:t>
            </a:r>
            <a:r>
              <a:rPr lang="ru-RU" sz="2000" dirty="0"/>
              <a:t>более длительный период </a:t>
            </a:r>
            <a:endParaRPr lang="ru-RU" sz="2000" dirty="0" smtClean="0"/>
          </a:p>
          <a:p>
            <a:r>
              <a:rPr lang="ru-RU" sz="2000" dirty="0"/>
              <a:t> </a:t>
            </a:r>
            <a:r>
              <a:rPr lang="ru-RU" sz="2000" dirty="0" smtClean="0"/>
              <a:t>   для </a:t>
            </a:r>
            <a:r>
              <a:rPr lang="ru-RU" sz="2000" dirty="0"/>
              <a:t>приема и переработки </a:t>
            </a:r>
            <a:r>
              <a:rPr lang="ru-RU" sz="2000" dirty="0" smtClean="0"/>
              <a:t>информации</a:t>
            </a:r>
            <a:endParaRPr lang="ru-RU" sz="2000" dirty="0"/>
          </a:p>
          <a:p>
            <a:endParaRPr lang="ru-RU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3872" y="4149080"/>
            <a:ext cx="2304256" cy="2360918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509120"/>
            <a:ext cx="1616968" cy="1790792"/>
          </a:xfrm>
          <a:prstGeom prst="rect">
            <a:avLst/>
          </a:prstGeom>
        </p:spPr>
      </p:pic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88640"/>
            <a:ext cx="7992888" cy="719410"/>
          </a:xfrm>
        </p:spPr>
        <p:txBody>
          <a:bodyPr/>
          <a:lstStyle/>
          <a:p>
            <a:pPr algn="l"/>
            <a:r>
              <a:rPr lang="ru-RU" sz="2400" b="1" dirty="0" smtClean="0">
                <a:solidFill>
                  <a:srgbClr val="006666"/>
                </a:solidFill>
              </a:rPr>
              <a:t>    Деятельность учителя, работающего</a:t>
            </a:r>
            <a:r>
              <a:rPr lang="ru-RU" sz="2400" b="1" dirty="0">
                <a:solidFill>
                  <a:srgbClr val="006666"/>
                </a:solidFill>
              </a:rPr>
              <a:t> </a:t>
            </a:r>
            <a:r>
              <a:rPr lang="ru-RU" sz="2400" b="1" dirty="0" smtClean="0">
                <a:solidFill>
                  <a:srgbClr val="006666"/>
                </a:solidFill>
              </a:rPr>
              <a:t>в условиях</a:t>
            </a:r>
            <a:br>
              <a:rPr lang="ru-RU" sz="2400" b="1" dirty="0" smtClean="0">
                <a:solidFill>
                  <a:srgbClr val="006666"/>
                </a:solidFill>
              </a:rPr>
            </a:br>
            <a:r>
              <a:rPr lang="ru-RU" sz="2400" b="1" dirty="0" smtClean="0">
                <a:solidFill>
                  <a:srgbClr val="006666"/>
                </a:solidFill>
              </a:rPr>
              <a:t>       интегрированного обучения детей </a:t>
            </a:r>
            <a:r>
              <a:rPr lang="ru-RU" sz="2400" b="1" dirty="0">
                <a:solidFill>
                  <a:srgbClr val="006666"/>
                </a:solidFill>
              </a:rPr>
              <a:t>с </a:t>
            </a:r>
            <a:r>
              <a:rPr lang="ru-RU" sz="2400" b="1" dirty="0" smtClean="0">
                <a:solidFill>
                  <a:srgbClr val="006666"/>
                </a:solidFill>
              </a:rPr>
              <a:t>ЗПР</a:t>
            </a:r>
            <a:endParaRPr lang="ru-RU" sz="2400" b="1" dirty="0">
              <a:solidFill>
                <a:srgbClr val="006666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19256" cy="489654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6666"/>
                </a:solidFill>
              </a:rPr>
              <a:t>Диагностика </a:t>
            </a:r>
            <a:r>
              <a:rPr lang="ru-RU" sz="2400" dirty="0">
                <a:solidFill>
                  <a:srgbClr val="006666"/>
                </a:solidFill>
              </a:rPr>
              <a:t>уровня </a:t>
            </a:r>
            <a:r>
              <a:rPr lang="ru-RU" sz="2400" dirty="0" smtClean="0">
                <a:solidFill>
                  <a:srgbClr val="006666"/>
                </a:solidFill>
              </a:rPr>
              <a:t>развития ребенка</a:t>
            </a:r>
          </a:p>
          <a:p>
            <a:pPr marL="457200" indent="-457200">
              <a:buAutoNum type="arabicPeriod"/>
            </a:pPr>
            <a:r>
              <a:rPr lang="ru-RU" sz="2400" dirty="0">
                <a:solidFill>
                  <a:srgbClr val="006666"/>
                </a:solidFill>
              </a:rPr>
              <a:t>С</a:t>
            </a:r>
            <a:r>
              <a:rPr lang="ru-RU" sz="2400" dirty="0" smtClean="0">
                <a:solidFill>
                  <a:srgbClr val="006666"/>
                </a:solidFill>
              </a:rPr>
              <a:t>оставление индивидуального </a:t>
            </a:r>
            <a:r>
              <a:rPr lang="ru-RU" sz="2400" dirty="0">
                <a:solidFill>
                  <a:srgbClr val="006666"/>
                </a:solidFill>
              </a:rPr>
              <a:t>образовательного маршрута </a:t>
            </a:r>
            <a:endParaRPr lang="ru-RU" sz="2400" dirty="0" smtClean="0">
              <a:solidFill>
                <a:srgbClr val="006666"/>
              </a:solidFill>
            </a:endParaRPr>
          </a:p>
          <a:p>
            <a:pPr marL="457200" indent="-457200">
              <a:buAutoNum type="arabicPeriod"/>
            </a:pPr>
            <a:r>
              <a:rPr lang="ru-RU" sz="2400" dirty="0">
                <a:solidFill>
                  <a:srgbClr val="006666"/>
                </a:solidFill>
              </a:rPr>
              <a:t>Отслеживание динамики развития ребенка</a:t>
            </a:r>
            <a:endParaRPr lang="ru-RU" sz="2400" dirty="0" smtClean="0">
              <a:solidFill>
                <a:srgbClr val="006666"/>
              </a:solidFill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6666"/>
                </a:solidFill>
              </a:rPr>
              <a:t>Взаимодействие </a:t>
            </a:r>
            <a:r>
              <a:rPr lang="ru-RU" sz="2400" dirty="0">
                <a:solidFill>
                  <a:srgbClr val="006666"/>
                </a:solidFill>
              </a:rPr>
              <a:t>со специалистами и </a:t>
            </a:r>
            <a:r>
              <a:rPr lang="ru-RU" sz="2400" dirty="0" smtClean="0">
                <a:solidFill>
                  <a:srgbClr val="006666"/>
                </a:solidFill>
              </a:rPr>
              <a:t>родителями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6666"/>
                </a:solidFill>
              </a:rPr>
              <a:t>Охрана </a:t>
            </a:r>
            <a:r>
              <a:rPr lang="ru-RU" sz="2400" dirty="0">
                <a:solidFill>
                  <a:srgbClr val="006666"/>
                </a:solidFill>
              </a:rPr>
              <a:t>и укрепление соматического и психоневрологического здоровья </a:t>
            </a:r>
            <a:r>
              <a:rPr lang="ru-RU" sz="2400" dirty="0" smtClean="0">
                <a:solidFill>
                  <a:srgbClr val="006666"/>
                </a:solidFill>
              </a:rPr>
              <a:t>ребенка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6666"/>
                </a:solidFill>
              </a:rPr>
              <a:t>Реализация </a:t>
            </a:r>
            <a:r>
              <a:rPr lang="ru-RU" sz="2400" dirty="0">
                <a:solidFill>
                  <a:srgbClr val="006666"/>
                </a:solidFill>
              </a:rPr>
              <a:t>коррекционной </a:t>
            </a:r>
            <a:r>
              <a:rPr lang="ru-RU" sz="2400" dirty="0" smtClean="0">
                <a:solidFill>
                  <a:srgbClr val="006666"/>
                </a:solidFill>
              </a:rPr>
              <a:t>направленности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6666"/>
                </a:solidFill>
              </a:rPr>
              <a:t> </a:t>
            </a:r>
            <a:r>
              <a:rPr lang="ru-RU" sz="2400" dirty="0" smtClean="0">
                <a:solidFill>
                  <a:srgbClr val="006666"/>
                </a:solidFill>
              </a:rPr>
              <a:t>    учебно-воспитательного </a:t>
            </a:r>
            <a:r>
              <a:rPr lang="ru-RU" sz="2400" dirty="0">
                <a:solidFill>
                  <a:srgbClr val="006666"/>
                </a:solidFill>
              </a:rPr>
              <a:t>процесса 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620688"/>
            <a:ext cx="7067550" cy="287362"/>
          </a:xfrm>
        </p:spPr>
        <p:txBody>
          <a:bodyPr/>
          <a:lstStyle/>
          <a:p>
            <a:pPr algn="l"/>
            <a:r>
              <a:rPr lang="ru-RU" sz="3200" dirty="0" smtClean="0">
                <a:solidFill>
                  <a:srgbClr val="006666"/>
                </a:solidFill>
              </a:rPr>
              <a:t>Коррекционно-развивающая цель</a:t>
            </a:r>
            <a:r>
              <a:rPr lang="ru-RU" sz="3200" dirty="0">
                <a:solidFill>
                  <a:srgbClr val="006666"/>
                </a:solidFill>
              </a:rPr>
              <a:t/>
            </a:r>
            <a:br>
              <a:rPr lang="ru-RU" sz="3200" dirty="0">
                <a:solidFill>
                  <a:srgbClr val="006666"/>
                </a:solidFill>
              </a:rPr>
            </a:br>
            <a:endParaRPr lang="ru-RU" sz="3200" b="1" dirty="0">
              <a:solidFill>
                <a:srgbClr val="006666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256584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solidFill>
                  <a:srgbClr val="006666"/>
                </a:solidFill>
              </a:rPr>
              <a:t>- </a:t>
            </a:r>
            <a:r>
              <a:rPr lang="ru-RU" sz="2400" dirty="0" smtClean="0">
                <a:solidFill>
                  <a:srgbClr val="006666"/>
                </a:solidFill>
              </a:rPr>
              <a:t>  развитие </a:t>
            </a:r>
            <a:r>
              <a:rPr lang="ru-RU" sz="2400" dirty="0">
                <a:solidFill>
                  <a:srgbClr val="006666"/>
                </a:solidFill>
              </a:rPr>
              <a:t>зрительного восприятия и узнавания; 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6666"/>
                </a:solidFill>
              </a:rPr>
              <a:t>-   развитие </a:t>
            </a:r>
            <a:r>
              <a:rPr lang="ru-RU" sz="2400" dirty="0">
                <a:solidFill>
                  <a:srgbClr val="006666"/>
                </a:solidFill>
              </a:rPr>
              <a:t>зрительной памяти и внимания; 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6666"/>
                </a:solidFill>
              </a:rPr>
              <a:t>-   развитие </a:t>
            </a:r>
            <a:r>
              <a:rPr lang="ru-RU" sz="2400" dirty="0">
                <a:solidFill>
                  <a:srgbClr val="006666"/>
                </a:solidFill>
              </a:rPr>
              <a:t>слухового внимания и памяти</a:t>
            </a:r>
            <a:r>
              <a:rPr lang="ru-RU" sz="2400" dirty="0" smtClean="0">
                <a:solidFill>
                  <a:srgbClr val="006666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006666"/>
                </a:solidFill>
              </a:rPr>
              <a:t>развитие навыков </a:t>
            </a:r>
            <a:r>
              <a:rPr lang="ru-RU" sz="2400" dirty="0">
                <a:solidFill>
                  <a:srgbClr val="006666"/>
                </a:solidFill>
              </a:rPr>
              <a:t>соотносительного </a:t>
            </a:r>
            <a:r>
              <a:rPr lang="ru-RU" sz="2400" dirty="0" smtClean="0">
                <a:solidFill>
                  <a:srgbClr val="006666"/>
                </a:solidFill>
              </a:rPr>
              <a:t>анализа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006666"/>
                </a:solidFill>
              </a:rPr>
              <a:t>умения </a:t>
            </a:r>
            <a:r>
              <a:rPr lang="ru-RU" sz="2400" dirty="0">
                <a:solidFill>
                  <a:srgbClr val="006666"/>
                </a:solidFill>
              </a:rPr>
              <a:t>работать по словесной и письменной инструкции, </a:t>
            </a:r>
            <a:r>
              <a:rPr lang="ru-RU" sz="2400" dirty="0" smtClean="0">
                <a:solidFill>
                  <a:srgbClr val="006666"/>
                </a:solidFill>
              </a:rPr>
              <a:t>алгоритму </a:t>
            </a:r>
            <a:endParaRPr lang="ru-RU" sz="2400" dirty="0">
              <a:solidFill>
                <a:srgbClr val="006666"/>
              </a:solidFill>
            </a:endParaRP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006666"/>
                </a:solidFill>
              </a:rPr>
              <a:t>умения </a:t>
            </a:r>
            <a:r>
              <a:rPr lang="ru-RU" sz="2400" dirty="0">
                <a:solidFill>
                  <a:srgbClr val="006666"/>
                </a:solidFill>
              </a:rPr>
              <a:t>планировать </a:t>
            </a:r>
            <a:r>
              <a:rPr lang="ru-RU" sz="2400" dirty="0" smtClean="0">
                <a:solidFill>
                  <a:srgbClr val="006666"/>
                </a:solidFill>
              </a:rPr>
              <a:t>деятельность</a:t>
            </a:r>
            <a:endParaRPr lang="ru-RU" sz="2400" dirty="0">
              <a:solidFill>
                <a:srgbClr val="006666"/>
              </a:solidFill>
            </a:endParaRPr>
          </a:p>
          <a:p>
            <a:pPr>
              <a:buFontTx/>
              <a:buChar char="-"/>
            </a:pPr>
            <a:r>
              <a:rPr lang="ru-RU" sz="2400" dirty="0">
                <a:solidFill>
                  <a:srgbClr val="006666"/>
                </a:solidFill>
              </a:rPr>
              <a:t>развитие наглядно-образного </a:t>
            </a:r>
            <a:r>
              <a:rPr lang="ru-RU" sz="2400" dirty="0" smtClean="0">
                <a:solidFill>
                  <a:srgbClr val="006666"/>
                </a:solidFill>
              </a:rPr>
              <a:t>мышления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006666"/>
                </a:solidFill>
              </a:rPr>
              <a:t>развитие </a:t>
            </a:r>
            <a:r>
              <a:rPr lang="ru-RU" sz="2400" dirty="0">
                <a:solidFill>
                  <a:srgbClr val="006666"/>
                </a:solidFill>
              </a:rPr>
              <a:t>речи, овладение техникой </a:t>
            </a:r>
            <a:r>
              <a:rPr lang="ru-RU" sz="2400" dirty="0" smtClean="0">
                <a:solidFill>
                  <a:srgbClr val="006666"/>
                </a:solidFill>
              </a:rPr>
              <a:t>речи </a:t>
            </a:r>
            <a:endParaRPr lang="ru-RU" sz="2400" dirty="0">
              <a:solidFill>
                <a:srgbClr val="006666"/>
              </a:solidFill>
            </a:endParaRPr>
          </a:p>
          <a:p>
            <a:pPr>
              <a:buFontTx/>
              <a:buChar char="-"/>
            </a:pPr>
            <a:r>
              <a:rPr lang="ru-RU" sz="2400" dirty="0">
                <a:solidFill>
                  <a:srgbClr val="006666"/>
                </a:solidFill>
              </a:rPr>
              <a:t>р</a:t>
            </a:r>
            <a:r>
              <a:rPr lang="ru-RU" sz="2400" dirty="0" smtClean="0">
                <a:solidFill>
                  <a:srgbClr val="006666"/>
                </a:solidFill>
              </a:rPr>
              <a:t>асширение </a:t>
            </a:r>
            <a:r>
              <a:rPr lang="ru-RU" sz="2400" dirty="0">
                <a:solidFill>
                  <a:srgbClr val="006666"/>
                </a:solidFill>
              </a:rPr>
              <a:t>представлений об окружающем мире и обогащение </a:t>
            </a:r>
            <a:r>
              <a:rPr lang="ru-RU" sz="2400" dirty="0" smtClean="0">
                <a:solidFill>
                  <a:srgbClr val="006666"/>
                </a:solidFill>
              </a:rPr>
              <a:t>словар</a:t>
            </a:r>
            <a:r>
              <a:rPr lang="ru-RU" sz="2400" dirty="0">
                <a:solidFill>
                  <a:srgbClr val="006666"/>
                </a:solidFill>
              </a:rPr>
              <a:t>я</a:t>
            </a:r>
            <a:r>
              <a:rPr lang="ru-RU" sz="2400" dirty="0" smtClean="0">
                <a:solidFill>
                  <a:srgbClr val="006666"/>
                </a:solidFill>
              </a:rPr>
              <a:t> </a:t>
            </a:r>
            <a:endParaRPr lang="ru-RU" sz="2400" dirty="0">
              <a:solidFill>
                <a:srgbClr val="006666"/>
              </a:solidFill>
            </a:endParaRP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006666"/>
                </a:solidFill>
              </a:rPr>
              <a:t>коррекция </a:t>
            </a:r>
            <a:r>
              <a:rPr lang="ru-RU" sz="2400" dirty="0">
                <a:solidFill>
                  <a:srgbClr val="006666"/>
                </a:solidFill>
              </a:rPr>
              <a:t>индивидуальных пробелов в </a:t>
            </a:r>
            <a:r>
              <a:rPr lang="ru-RU" sz="2400" dirty="0" smtClean="0">
                <a:solidFill>
                  <a:srgbClr val="006666"/>
                </a:solidFill>
              </a:rPr>
              <a:t>знаниях</a:t>
            </a:r>
          </a:p>
          <a:p>
            <a:pPr>
              <a:buFontTx/>
              <a:buChar char="-"/>
            </a:pPr>
            <a:endParaRPr lang="ru-RU" sz="2400" dirty="0">
              <a:solidFill>
                <a:srgbClr val="006666"/>
              </a:solidFill>
            </a:endParaRPr>
          </a:p>
          <a:p>
            <a:pPr>
              <a:buFontTx/>
              <a:buChar char="-"/>
            </a:pPr>
            <a:endParaRPr lang="ru-RU" sz="2400" dirty="0">
              <a:solidFill>
                <a:srgbClr val="006666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260648"/>
            <a:ext cx="7067550" cy="633412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6666"/>
                </a:solidFill>
              </a:rPr>
              <a:t>Принципы обучения детей с ЗПР</a:t>
            </a:r>
            <a:endParaRPr lang="ru-RU" sz="3200" b="1" dirty="0">
              <a:solidFill>
                <a:srgbClr val="006666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3"/>
            <a:ext cx="8229600" cy="4641379"/>
          </a:xfrm>
        </p:spPr>
        <p:txBody>
          <a:bodyPr/>
          <a:lstStyle/>
          <a:p>
            <a:r>
              <a:rPr lang="ru-RU" sz="2400" dirty="0" smtClean="0">
                <a:solidFill>
                  <a:srgbClr val="006666"/>
                </a:solidFill>
              </a:rPr>
              <a:t>усиление </a:t>
            </a:r>
            <a:r>
              <a:rPr lang="ru-RU" sz="2400" u="sng" dirty="0" smtClean="0">
                <a:solidFill>
                  <a:srgbClr val="006666"/>
                </a:solidFill>
              </a:rPr>
              <a:t>практической направленности </a:t>
            </a:r>
            <a:r>
              <a:rPr lang="ru-RU" sz="2400" dirty="0" smtClean="0">
                <a:solidFill>
                  <a:srgbClr val="006666"/>
                </a:solidFill>
              </a:rPr>
              <a:t>изучаемого материала</a:t>
            </a:r>
          </a:p>
          <a:p>
            <a:r>
              <a:rPr lang="ru-RU" sz="2400" dirty="0" smtClean="0">
                <a:solidFill>
                  <a:srgbClr val="006666"/>
                </a:solidFill>
              </a:rPr>
              <a:t>опора на жизненный опыт</a:t>
            </a:r>
          </a:p>
          <a:p>
            <a:r>
              <a:rPr lang="ru-RU" sz="2400" dirty="0" smtClean="0">
                <a:solidFill>
                  <a:srgbClr val="006666"/>
                </a:solidFill>
              </a:rPr>
              <a:t>ориентация </a:t>
            </a:r>
            <a:r>
              <a:rPr lang="ru-RU" sz="2400" u="sng" dirty="0" smtClean="0">
                <a:solidFill>
                  <a:srgbClr val="006666"/>
                </a:solidFill>
              </a:rPr>
              <a:t>на внутренние связи в содержании </a:t>
            </a:r>
            <a:r>
              <a:rPr lang="ru-RU" sz="2400" dirty="0" smtClean="0">
                <a:solidFill>
                  <a:srgbClr val="006666"/>
                </a:solidFill>
              </a:rPr>
              <a:t>изучаемого материала как в рамках одного предмета, так и между предметами</a:t>
            </a:r>
          </a:p>
          <a:p>
            <a:r>
              <a:rPr lang="ru-RU" sz="2400" dirty="0" smtClean="0">
                <a:solidFill>
                  <a:srgbClr val="006666"/>
                </a:solidFill>
              </a:rPr>
              <a:t>необходимость и </a:t>
            </a:r>
            <a:r>
              <a:rPr lang="ru-RU" sz="2400" u="sng" dirty="0" smtClean="0">
                <a:solidFill>
                  <a:srgbClr val="006666"/>
                </a:solidFill>
              </a:rPr>
              <a:t>достаточность в определении объема </a:t>
            </a:r>
            <a:r>
              <a:rPr lang="ru-RU" sz="2400" dirty="0" smtClean="0">
                <a:solidFill>
                  <a:srgbClr val="006666"/>
                </a:solidFill>
              </a:rPr>
              <a:t>изученного материала</a:t>
            </a:r>
          </a:p>
          <a:p>
            <a:r>
              <a:rPr lang="ru-RU" sz="2400" dirty="0" smtClean="0">
                <a:solidFill>
                  <a:srgbClr val="006666"/>
                </a:solidFill>
              </a:rPr>
              <a:t>введение в содержание учебных программ </a:t>
            </a:r>
            <a:r>
              <a:rPr lang="ru-RU" sz="2400" u="sng" dirty="0" smtClean="0">
                <a:solidFill>
                  <a:srgbClr val="006666"/>
                </a:solidFill>
              </a:rPr>
              <a:t>коррекционных разделов</a:t>
            </a:r>
            <a:endParaRPr lang="ru-RU" sz="2400" u="sng" dirty="0">
              <a:solidFill>
                <a:srgbClr val="006666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869160"/>
            <a:ext cx="1718958" cy="1556792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6666"/>
                </a:solidFill>
              </a:rPr>
              <a:t>Диагностика обучаемости</a:t>
            </a:r>
            <a:endParaRPr lang="ru-RU" sz="3200" b="1" dirty="0">
              <a:solidFill>
                <a:srgbClr val="006666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807"/>
            <a:ext cx="8229600" cy="4425355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6666"/>
                </a:solidFill>
              </a:rPr>
              <a:t>Что нового узнали на уроке?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6666"/>
                </a:solidFill>
              </a:rPr>
              <a:t>Ответить на вопросы по новому содержани</a:t>
            </a:r>
            <a:r>
              <a:rPr lang="ru-RU" sz="2400" dirty="0">
                <a:solidFill>
                  <a:srgbClr val="006666"/>
                </a:solidFill>
              </a:rPr>
              <a:t>ю</a:t>
            </a:r>
            <a:endParaRPr lang="ru-RU" sz="2400" dirty="0" smtClean="0">
              <a:solidFill>
                <a:srgbClr val="006666"/>
              </a:solidFill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6666"/>
                </a:solidFill>
              </a:rPr>
              <a:t>Выполнить задание по образцу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6666"/>
                </a:solidFill>
              </a:rPr>
              <a:t>Новая ситуация с творческим заданием</a:t>
            </a:r>
          </a:p>
          <a:p>
            <a:pPr marL="457200" indent="-457200">
              <a:buAutoNum type="arabicPeriod"/>
            </a:pPr>
            <a:endParaRPr lang="ru-RU" sz="2400" dirty="0">
              <a:solidFill>
                <a:srgbClr val="006666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573016"/>
            <a:ext cx="2808312" cy="2808312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6481142" cy="633412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6666"/>
                </a:solidFill>
              </a:rPr>
              <a:t>Ассоциация</a:t>
            </a:r>
            <a:endParaRPr lang="ru-RU" sz="3200" b="1" dirty="0">
              <a:solidFill>
                <a:srgbClr val="006666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39693"/>
              </p:ext>
            </p:extLst>
          </p:nvPr>
        </p:nvGraphicFramePr>
        <p:xfrm>
          <a:off x="467544" y="934122"/>
          <a:ext cx="8280920" cy="551921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0411"/>
                <a:gridCol w="2075973"/>
                <a:gridCol w="2376264"/>
                <a:gridCol w="2448272"/>
              </a:tblGrid>
              <a:tr h="1038654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6666"/>
                          </a:solidFill>
                        </a:rPr>
                        <a:t>Р</a:t>
                      </a:r>
                      <a:endParaRPr lang="ru-RU" sz="3600" dirty="0">
                        <a:solidFill>
                          <a:srgbClr val="00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0" dirty="0" smtClean="0">
                          <a:solidFill>
                            <a:srgbClr val="006666"/>
                          </a:solidFill>
                        </a:rPr>
                        <a:t>рост</a:t>
                      </a:r>
                      <a:endParaRPr lang="ru-RU" sz="3600" b="0" dirty="0">
                        <a:solidFill>
                          <a:srgbClr val="00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0" dirty="0" smtClean="0">
                          <a:solidFill>
                            <a:srgbClr val="006666"/>
                          </a:solidFill>
                        </a:rPr>
                        <a:t>радость</a:t>
                      </a:r>
                      <a:endParaRPr lang="ru-RU" sz="3600" b="0" dirty="0">
                        <a:solidFill>
                          <a:srgbClr val="00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0" dirty="0" smtClean="0">
                          <a:solidFill>
                            <a:srgbClr val="006666"/>
                          </a:solidFill>
                        </a:rPr>
                        <a:t>результат</a:t>
                      </a:r>
                      <a:endParaRPr lang="ru-RU" sz="3600" b="0" dirty="0">
                        <a:solidFill>
                          <a:srgbClr val="006666"/>
                        </a:solidFill>
                      </a:endParaRPr>
                    </a:p>
                  </a:txBody>
                  <a:tcPr/>
                </a:tc>
              </a:tr>
              <a:tr h="581988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6666"/>
                          </a:solidFill>
                        </a:rPr>
                        <a:t>А</a:t>
                      </a:r>
                      <a:endParaRPr lang="ru-RU" sz="3600" b="1" dirty="0">
                        <a:solidFill>
                          <a:srgbClr val="00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</a:tr>
              <a:tr h="581988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6666"/>
                          </a:solidFill>
                        </a:rPr>
                        <a:t>З</a:t>
                      </a:r>
                      <a:endParaRPr lang="ru-RU" sz="3600" b="1" dirty="0">
                        <a:solidFill>
                          <a:srgbClr val="00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/>
                    </a:p>
                  </a:txBody>
                  <a:tcPr/>
                </a:tc>
              </a:tr>
              <a:tr h="581988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6666"/>
                          </a:solidFill>
                        </a:rPr>
                        <a:t>В</a:t>
                      </a:r>
                      <a:endParaRPr lang="ru-RU" sz="3600" b="1" dirty="0">
                        <a:solidFill>
                          <a:srgbClr val="00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/>
                    </a:p>
                  </a:txBody>
                  <a:tcPr/>
                </a:tc>
              </a:tr>
              <a:tr h="581988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6666"/>
                          </a:solidFill>
                        </a:rPr>
                        <a:t>И</a:t>
                      </a:r>
                      <a:endParaRPr lang="ru-RU" sz="3600" b="1" dirty="0">
                        <a:solidFill>
                          <a:srgbClr val="00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/>
                    </a:p>
                  </a:txBody>
                  <a:tcPr/>
                </a:tc>
              </a:tr>
              <a:tr h="581988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6666"/>
                          </a:solidFill>
                        </a:rPr>
                        <a:t>Т</a:t>
                      </a:r>
                      <a:endParaRPr lang="ru-RU" sz="3600" b="1" dirty="0">
                        <a:solidFill>
                          <a:srgbClr val="00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</a:tr>
              <a:tr h="581988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6666"/>
                          </a:solidFill>
                        </a:rPr>
                        <a:t>И</a:t>
                      </a:r>
                      <a:endParaRPr lang="ru-RU" sz="3600" b="1" dirty="0">
                        <a:solidFill>
                          <a:srgbClr val="00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/>
                    </a:p>
                  </a:txBody>
                  <a:tcPr/>
                </a:tc>
              </a:tr>
              <a:tr h="385482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6666"/>
                          </a:solidFill>
                        </a:rPr>
                        <a:t>Е</a:t>
                      </a:r>
                      <a:endParaRPr lang="ru-RU" sz="3600" b="1" dirty="0">
                        <a:solidFill>
                          <a:srgbClr val="00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Учебная">
  <a:themeElements>
    <a:clrScheme name="Учебная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Учебная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Учебная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ая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ая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ая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ая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ая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ая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ая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ая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ая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ая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ая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Учебная</Template>
  <TotalTime>208</TotalTime>
  <Words>289</Words>
  <Application>Microsoft Office PowerPoint</Application>
  <PresentationFormat>Экран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Учебная</vt:lpstr>
      <vt:lpstr>Организация интегрированного обучения детей с задержкой психического развития  в условиях общеобразовательного класса массовой школы</vt:lpstr>
      <vt:lpstr>ЗПР</vt:lpstr>
      <vt:lpstr>Презентация PowerPoint</vt:lpstr>
      <vt:lpstr>    Деятельность учителя, работающего в условиях        интегрированного обучения детей с ЗПР</vt:lpstr>
      <vt:lpstr>Коррекционно-развивающая цель </vt:lpstr>
      <vt:lpstr>Принципы обучения детей с ЗПР</vt:lpstr>
      <vt:lpstr>Диагностика обучаемости</vt:lpstr>
      <vt:lpstr>Ассоциация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интегрированного обучения детей с задержкой психического развития  в условиях общеобразовательного класса массовой школы</dc:title>
  <dc:creator>Наталья Викторовна</dc:creator>
  <cp:lastModifiedBy>Наталья Викторовна</cp:lastModifiedBy>
  <cp:revision>18</cp:revision>
  <dcterms:created xsi:type="dcterms:W3CDTF">2011-11-29T17:37:36Z</dcterms:created>
  <dcterms:modified xsi:type="dcterms:W3CDTF">2011-11-30T17:45:49Z</dcterms:modified>
</cp:coreProperties>
</file>