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5" r:id="rId2"/>
    <p:sldId id="297" r:id="rId3"/>
    <p:sldId id="260" r:id="rId4"/>
    <p:sldId id="261" r:id="rId5"/>
    <p:sldId id="263" r:id="rId6"/>
    <p:sldId id="264" r:id="rId7"/>
    <p:sldId id="265" r:id="rId8"/>
    <p:sldId id="266" r:id="rId9"/>
    <p:sldId id="302" r:id="rId10"/>
    <p:sldId id="269" r:id="rId11"/>
    <p:sldId id="270" r:id="rId12"/>
    <p:sldId id="259" r:id="rId13"/>
    <p:sldId id="298" r:id="rId14"/>
    <p:sldId id="275" r:id="rId15"/>
    <p:sldId id="277" r:id="rId16"/>
    <p:sldId id="300" r:id="rId17"/>
    <p:sldId id="278" r:id="rId18"/>
    <p:sldId id="279" r:id="rId19"/>
    <p:sldId id="280" r:id="rId20"/>
    <p:sldId id="283" r:id="rId21"/>
    <p:sldId id="282" r:id="rId22"/>
    <p:sldId id="286" r:id="rId23"/>
    <p:sldId id="287" r:id="rId24"/>
    <p:sldId id="288" r:id="rId25"/>
    <p:sldId id="290" r:id="rId26"/>
    <p:sldId id="304" r:id="rId27"/>
    <p:sldId id="306" r:id="rId28"/>
    <p:sldId id="30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C362"/>
    <a:srgbClr val="44AD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9.wmf"/><Relationship Id="rId7" Type="http://schemas.openxmlformats.org/officeDocument/2006/relationships/image" Target="../media/image14.wmf"/><Relationship Id="rId2" Type="http://schemas.openxmlformats.org/officeDocument/2006/relationships/image" Target="../media/image12.wmf"/><Relationship Id="rId1" Type="http://schemas.openxmlformats.org/officeDocument/2006/relationships/image" Target="../media/image8.wmf"/><Relationship Id="rId6" Type="http://schemas.openxmlformats.org/officeDocument/2006/relationships/image" Target="../media/image22.wmf"/><Relationship Id="rId5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8.wmf"/><Relationship Id="rId4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2D0FA-3DFE-4950-A90C-274A31C1DFB9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D4684-9746-4DE6-B1A1-28082FADA9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D4684-9746-4DE6-B1A1-28082FADA9A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82FB-0643-4B8E-9D01-40646C864717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BA28-599B-492E-AF14-4762F6A3D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82FB-0643-4B8E-9D01-40646C864717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BA28-599B-492E-AF14-4762F6A3D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82FB-0643-4B8E-9D01-40646C864717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BA28-599B-492E-AF14-4762F6A3D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82FB-0643-4B8E-9D01-40646C864717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BA28-599B-492E-AF14-4762F6A3D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82FB-0643-4B8E-9D01-40646C864717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BA28-599B-492E-AF14-4762F6A3D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82FB-0643-4B8E-9D01-40646C864717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BA28-599B-492E-AF14-4762F6A3D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82FB-0643-4B8E-9D01-40646C864717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BA28-599B-492E-AF14-4762F6A3D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82FB-0643-4B8E-9D01-40646C864717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BA28-599B-492E-AF14-4762F6A3D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82FB-0643-4B8E-9D01-40646C864717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BA28-599B-492E-AF14-4762F6A3D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82FB-0643-4B8E-9D01-40646C864717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BA28-599B-492E-AF14-4762F6A3D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882FB-0643-4B8E-9D01-40646C864717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EBA28-599B-492E-AF14-4762F6A3D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882FB-0643-4B8E-9D01-40646C864717}" type="datetimeFigureOut">
              <a:rPr lang="ru-RU" smtClean="0"/>
              <a:pPr/>
              <a:t>24.11.2011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EBA28-599B-492E-AF14-4762F6A3D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9.png"/><Relationship Id="rId3" Type="http://schemas.openxmlformats.org/officeDocument/2006/relationships/image" Target="../media/image18.jpe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1.png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23.jpeg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1071546"/>
            <a:ext cx="7696402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Обобщение и 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истематизация знаний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теме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«Геометрический смысл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Производной»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2" name="Picture 2" descr="C:\Documents and Settings\Пользователь\Мои документы\935925515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1907815" cy="1621643"/>
          </a:xfrm>
          <a:prstGeom prst="rect">
            <a:avLst/>
          </a:prstGeom>
          <a:noFill/>
        </p:spPr>
      </p:pic>
      <p:pic>
        <p:nvPicPr>
          <p:cNvPr id="20483" name="Picture 3" descr="C:\Documents and Settings\Пользователь\Мои документы\124445656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8604"/>
            <a:ext cx="1171575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 b="4388"/>
          <a:stretch>
            <a:fillRect/>
          </a:stretch>
        </p:blipFill>
        <p:spPr bwMode="auto">
          <a:xfrm>
            <a:off x="642910" y="785794"/>
            <a:ext cx="6172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14282" y="142852"/>
            <a:ext cx="2688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№2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285852" y="1714488"/>
            <a:ext cx="4071966" cy="314327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4143372" y="2571744"/>
            <a:ext cx="142876" cy="142876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8" idx="4"/>
          </p:cNvCxnSpPr>
          <p:nvPr/>
        </p:nvCxnSpPr>
        <p:spPr>
          <a:xfrm rot="5400000">
            <a:off x="3250397" y="3679033"/>
            <a:ext cx="1928826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571604" y="4643446"/>
            <a:ext cx="2643206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42910" y="5643578"/>
          <a:ext cx="6453192" cy="65659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28694"/>
                <a:gridCol w="785818"/>
                <a:gridCol w="705435"/>
                <a:gridCol w="806649"/>
                <a:gridCol w="806649"/>
                <a:gridCol w="806649"/>
                <a:gridCol w="806649"/>
                <a:gridCol w="806649"/>
              </a:tblGrid>
              <a:tr h="656592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8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000760" y="4572008"/>
            <a:ext cx="25523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4286248" y="2643182"/>
            <a:ext cx="357190" cy="2000264"/>
          </a:xfrm>
          <a:prstGeom prst="rightBrac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2750331" y="3679033"/>
            <a:ext cx="357190" cy="2571768"/>
          </a:xfrm>
          <a:prstGeom prst="leftBrac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786314" y="3429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0364" y="507207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428728" y="4572008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1" grpId="0" animBg="1"/>
      <p:bldP spid="13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6781800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2714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№3.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3857620" y="3786190"/>
            <a:ext cx="1857388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786314" y="4714884"/>
            <a:ext cx="642942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42910" y="5643578"/>
          <a:ext cx="6453192" cy="65659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28694"/>
                <a:gridCol w="785818"/>
                <a:gridCol w="705435"/>
                <a:gridCol w="806649"/>
                <a:gridCol w="806649"/>
                <a:gridCol w="806649"/>
                <a:gridCol w="806649"/>
                <a:gridCol w="806649"/>
              </a:tblGrid>
              <a:tr h="656592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8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6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00760" y="4572008"/>
            <a:ext cx="25523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57818" y="4572008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714876" y="2714620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Решении прототипов В8 из открытого банка заданий ЕГЭ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3" name="Picture 45" descr="protob8-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803267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57356" y="2285992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y=f`(x)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7256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рисунке изображен график производной функции . Найдите абсциссу точки, в которой касательная к графику параллельна прямой 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= 2х + 5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или совпадает с ней.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3" name="Picture 45" descr="protob8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643182"/>
            <a:ext cx="7600652" cy="337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85786" y="5000636"/>
            <a:ext cx="728667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86050" y="47863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2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flipV="1">
            <a:off x="6000760" y="492919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5857884" y="528638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 flipV="1">
            <a:off x="6000760" y="550070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857884" y="571501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5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2714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№4.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57158" y="2643182"/>
            <a:ext cx="8286808" cy="3714776"/>
            <a:chOff x="2409" y="164"/>
            <a:chExt cx="3223" cy="306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7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1" name="Прямая со стрелкой 30"/>
          <p:cNvCxnSpPr/>
          <p:nvPr/>
        </p:nvCxnSpPr>
        <p:spPr>
          <a:xfrm>
            <a:off x="357158" y="4500570"/>
            <a:ext cx="8501122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2572530" y="4499776"/>
            <a:ext cx="3714776" cy="1588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олилиния 35"/>
          <p:cNvSpPr/>
          <p:nvPr/>
        </p:nvSpPr>
        <p:spPr>
          <a:xfrm>
            <a:off x="1071538" y="2857496"/>
            <a:ext cx="7072362" cy="3500462"/>
          </a:xfrm>
          <a:custGeom>
            <a:avLst/>
            <a:gdLst>
              <a:gd name="connsiteX0" fmla="*/ 0 w 5754030"/>
              <a:gd name="connsiteY0" fmla="*/ 159834 h 2016512"/>
              <a:gd name="connsiteX1" fmla="*/ 669074 w 5754030"/>
              <a:gd name="connsiteY1" fmla="*/ 1051932 h 2016512"/>
              <a:gd name="connsiteX2" fmla="*/ 1984918 w 5754030"/>
              <a:gd name="connsiteY2" fmla="*/ 460917 h 2016512"/>
              <a:gd name="connsiteX3" fmla="*/ 3958683 w 5754030"/>
              <a:gd name="connsiteY3" fmla="*/ 1977483 h 2016512"/>
              <a:gd name="connsiteX4" fmla="*/ 5018049 w 5754030"/>
              <a:gd name="connsiteY4" fmla="*/ 226741 h 2016512"/>
              <a:gd name="connsiteX5" fmla="*/ 5754030 w 5754030"/>
              <a:gd name="connsiteY5" fmla="*/ 617034 h 2016512"/>
              <a:gd name="connsiteX6" fmla="*/ 5754030 w 5754030"/>
              <a:gd name="connsiteY6" fmla="*/ 617034 h 2016512"/>
              <a:gd name="connsiteX7" fmla="*/ 5754030 w 5754030"/>
              <a:gd name="connsiteY7" fmla="*/ 617034 h 2016512"/>
              <a:gd name="connsiteX8" fmla="*/ 5731727 w 5754030"/>
              <a:gd name="connsiteY8" fmla="*/ 639337 h 201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4030" h="2016512">
                <a:moveTo>
                  <a:pt x="0" y="159834"/>
                </a:moveTo>
                <a:cubicBezTo>
                  <a:pt x="169127" y="580793"/>
                  <a:pt x="338254" y="1001752"/>
                  <a:pt x="669074" y="1051932"/>
                </a:cubicBezTo>
                <a:cubicBezTo>
                  <a:pt x="999894" y="1102112"/>
                  <a:pt x="1436650" y="306659"/>
                  <a:pt x="1984918" y="460917"/>
                </a:cubicBezTo>
                <a:cubicBezTo>
                  <a:pt x="2533186" y="615175"/>
                  <a:pt x="3453161" y="2016512"/>
                  <a:pt x="3958683" y="1977483"/>
                </a:cubicBezTo>
                <a:cubicBezTo>
                  <a:pt x="4464205" y="1938454"/>
                  <a:pt x="4718825" y="453482"/>
                  <a:pt x="5018049" y="226741"/>
                </a:cubicBezTo>
                <a:cubicBezTo>
                  <a:pt x="5317273" y="0"/>
                  <a:pt x="5754030" y="617034"/>
                  <a:pt x="5754030" y="617034"/>
                </a:cubicBezTo>
                <a:lnTo>
                  <a:pt x="5754030" y="617034"/>
                </a:lnTo>
                <a:lnTo>
                  <a:pt x="5754030" y="617034"/>
                </a:lnTo>
                <a:lnTo>
                  <a:pt x="5731727" y="639337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428596" y="2500306"/>
          <a:ext cx="2103437" cy="700088"/>
        </p:xfrm>
        <a:graphic>
          <a:graphicData uri="http://schemas.openxmlformats.org/presentationml/2006/ole">
            <p:oleObj spid="_x0000_s25602" name="Формула" r:id="rId3" imgW="609480" imgH="203040" progId="Equation.3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57158" y="857232"/>
            <a:ext cx="85011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рисунке изображён график производной функции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(x)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определённой на интервале (-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6)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Найдите количество точек, в которых касательная к графику функции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= f(x)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параллельна прямой у = 2х –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совпадает с ней.</a:t>
            </a: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79413" y="5286375"/>
          <a:ext cx="2058987" cy="700088"/>
        </p:xfrm>
        <a:graphic>
          <a:graphicData uri="http://schemas.openxmlformats.org/presentationml/2006/ole">
            <p:oleObj spid="_x0000_s25603" name="Формула" r:id="rId4" imgW="596880" imgH="203040" progId="Equation.3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4429124" y="364331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071538" y="3929066"/>
            <a:ext cx="7286676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6858016" y="3786190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714744" y="3786190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643174" y="3786190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214414" y="3786190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8001024" y="3786190"/>
            <a:ext cx="214314" cy="2143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357158" y="6000768"/>
            <a:ext cx="2136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Ответ: 5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29124" y="45005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2598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Задание №6</a:t>
            </a:r>
            <a:endParaRPr lang="ru-RU" sz="36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00034" y="857232"/>
            <a:ext cx="5116512" cy="4865688"/>
            <a:chOff x="2409" y="164"/>
            <a:chExt cx="3223" cy="3065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7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1" name="Прямая со стрелкой 30"/>
          <p:cNvCxnSpPr/>
          <p:nvPr/>
        </p:nvCxnSpPr>
        <p:spPr>
          <a:xfrm>
            <a:off x="428596" y="3286124"/>
            <a:ext cx="5286412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607191" y="3321843"/>
            <a:ext cx="4786346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000364" y="32861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6" name="Полилиния 35"/>
          <p:cNvSpPr/>
          <p:nvPr/>
        </p:nvSpPr>
        <p:spPr>
          <a:xfrm>
            <a:off x="892098" y="1717288"/>
            <a:ext cx="4348975" cy="2364058"/>
          </a:xfrm>
          <a:custGeom>
            <a:avLst/>
            <a:gdLst>
              <a:gd name="connsiteX0" fmla="*/ 0 w 4348975"/>
              <a:gd name="connsiteY0" fmla="*/ 0 h 2364058"/>
              <a:gd name="connsiteX1" fmla="*/ 1293541 w 4348975"/>
              <a:gd name="connsiteY1" fmla="*/ 412595 h 2364058"/>
              <a:gd name="connsiteX2" fmla="*/ 2531326 w 4348975"/>
              <a:gd name="connsiteY2" fmla="*/ 2364058 h 2364058"/>
              <a:gd name="connsiteX3" fmla="*/ 3746809 w 4348975"/>
              <a:gd name="connsiteY3" fmla="*/ 412595 h 2364058"/>
              <a:gd name="connsiteX4" fmla="*/ 4348975 w 4348975"/>
              <a:gd name="connsiteY4" fmla="*/ 0 h 236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8975" h="2364058">
                <a:moveTo>
                  <a:pt x="0" y="0"/>
                </a:moveTo>
                <a:cubicBezTo>
                  <a:pt x="435826" y="9292"/>
                  <a:pt x="871653" y="18585"/>
                  <a:pt x="1293541" y="412595"/>
                </a:cubicBezTo>
                <a:cubicBezTo>
                  <a:pt x="1715429" y="806605"/>
                  <a:pt x="2122448" y="2364058"/>
                  <a:pt x="2531326" y="2364058"/>
                </a:cubicBezTo>
                <a:cubicBezTo>
                  <a:pt x="2940204" y="2364058"/>
                  <a:pt x="3443868" y="806605"/>
                  <a:pt x="3746809" y="412595"/>
                </a:cubicBezTo>
                <a:cubicBezTo>
                  <a:pt x="4049751" y="18585"/>
                  <a:pt x="4199363" y="9292"/>
                  <a:pt x="4348975" y="0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428992" y="928670"/>
          <a:ext cx="2103437" cy="700088"/>
        </p:xfrm>
        <a:graphic>
          <a:graphicData uri="http://schemas.openxmlformats.org/presentationml/2006/ole">
            <p:oleObj spid="_x0000_s27650" name="Формула" r:id="rId3" imgW="609480" imgH="203040" progId="Equation.3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000364" y="27146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214678" y="32861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4071934" y="32861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643570" y="357166"/>
            <a:ext cx="34333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графику функции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f(x)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проведена касательная в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точке с абсциссой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₀ = 3.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Определите градусную меру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угла наклона касательной,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на рисунке изображён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 производной этой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функции.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143372" y="2786058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>
            <a:stCxn id="42" idx="2"/>
            <a:endCxn id="38" idx="1"/>
          </p:cNvCxnSpPr>
          <p:nvPr/>
        </p:nvCxnSpPr>
        <p:spPr>
          <a:xfrm rot="10800000" flipV="1">
            <a:off x="3000364" y="2893214"/>
            <a:ext cx="1143008" cy="6071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6248400" y="3100388"/>
          <a:ext cx="2192338" cy="787400"/>
        </p:xfrm>
        <a:graphic>
          <a:graphicData uri="http://schemas.openxmlformats.org/presentationml/2006/ole">
            <p:oleObj spid="_x0000_s27651" name="Формула" r:id="rId4" imgW="634680" imgH="228600" progId="Equation.3">
              <p:embed/>
            </p:oleObj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6500826" y="3857628"/>
          <a:ext cx="1622425" cy="700088"/>
        </p:xfrm>
        <a:graphic>
          <a:graphicData uri="http://schemas.openxmlformats.org/presentationml/2006/ole">
            <p:oleObj spid="_x0000_s27652" name="Формула" r:id="rId5" imgW="469800" imgH="203040" progId="Equation.3">
              <p:embed/>
            </p:oleObj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6456363" y="4643438"/>
          <a:ext cx="1711325" cy="700087"/>
        </p:xfrm>
        <a:graphic>
          <a:graphicData uri="http://schemas.openxmlformats.org/presentationml/2006/ole">
            <p:oleObj spid="_x0000_s27653" name="Формула" r:id="rId6" imgW="495000" imgH="203040" progId="Equation.3">
              <p:embed/>
            </p:oleObj>
          </a:graphicData>
        </a:graphic>
      </p:graphicFrame>
      <p:sp>
        <p:nvSpPr>
          <p:cNvPr id="49" name="Прямоугольник 48"/>
          <p:cNvSpPr/>
          <p:nvPr/>
        </p:nvSpPr>
        <p:spPr>
          <a:xfrm>
            <a:off x="428596" y="5786454"/>
            <a:ext cx="18918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2571736" y="5786454"/>
          <a:ext cx="6159544" cy="7858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  <a:gridCol w="769943"/>
              </a:tblGrid>
              <a:tr h="785818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В8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Пользователь\Рабочий стол\аниации\654_76661cf363f70294f190b211cb03f2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5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Пользователь\Рабочий стол\Новая папка (3)\100_5164.jpg"/>
          <p:cNvPicPr>
            <a:picLocks noChangeAspect="1" noChangeArrowheads="1"/>
          </p:cNvPicPr>
          <p:nvPr/>
        </p:nvPicPr>
        <p:blipFill>
          <a:blip r:embed="rId3" cstate="print"/>
          <a:srcRect l="-51"/>
          <a:stretch>
            <a:fillRect/>
          </a:stretch>
        </p:blipFill>
        <p:spPr bwMode="auto">
          <a:xfrm>
            <a:off x="571472" y="2145890"/>
            <a:ext cx="6286544" cy="47121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89889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«Собраться вместе – это начало,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857232"/>
            <a:ext cx="86116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Держаться вместе – это прогресс,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643050"/>
            <a:ext cx="83747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Работать вместе – это успех !»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6512" y="2643182"/>
            <a:ext cx="25523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Генри Форд.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4213" y="2179638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  </a:t>
            </a:r>
            <a:r>
              <a:rPr lang="en-US" sz="800" b="1"/>
              <a:t> </a:t>
            </a:r>
            <a:r>
              <a:rPr lang="ru-RU" sz="2400" b="1"/>
              <a:t>2</a:t>
            </a:r>
          </a:p>
        </p:txBody>
      </p:sp>
      <p:sp>
        <p:nvSpPr>
          <p:cNvPr id="3075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5876925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rgbClr val="33CC33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41338" y="230188"/>
            <a:ext cx="83518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3500" y="152400"/>
            <a:ext cx="9080500" cy="6705600"/>
            <a:chOff x="168" y="176"/>
            <a:chExt cx="5408" cy="3928"/>
          </a:xfrm>
        </p:grpSpPr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4" y="0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48" y="0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76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376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8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750" y="2924175"/>
            <a:ext cx="287338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2</a:t>
            </a:r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2339975" y="2565400"/>
            <a:ext cx="2016125" cy="504825"/>
          </a:xfrm>
          <a:prstGeom prst="wedgeEllipseCallout">
            <a:avLst>
              <a:gd name="adj1" fmla="val -64644"/>
              <a:gd name="adj2" fmla="val 153144"/>
            </a:avLst>
          </a:prstGeom>
          <a:gradFill rotWithShape="1">
            <a:gsLst>
              <a:gs pos="0">
                <a:srgbClr val="FF0000"/>
              </a:gs>
              <a:gs pos="50000">
                <a:srgbClr val="FFFFFF"/>
              </a:gs>
              <a:gs pos="100000">
                <a:srgbClr val="FF0000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209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Верно! </a:t>
            </a:r>
          </a:p>
        </p:txBody>
      </p:sp>
      <p:sp>
        <p:nvSpPr>
          <p:cNvPr id="3088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0113" y="5949950"/>
            <a:ext cx="2016125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Проверка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827088" y="2997200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  </a:t>
            </a:r>
            <a:r>
              <a:rPr lang="en-US" sz="800" b="1"/>
              <a:t> </a:t>
            </a:r>
            <a:r>
              <a:rPr lang="ru-RU" sz="2400" b="1"/>
              <a:t>1</a:t>
            </a:r>
          </a:p>
        </p:txBody>
      </p:sp>
      <p:sp>
        <p:nvSpPr>
          <p:cNvPr id="3090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750" y="2133600"/>
            <a:ext cx="287338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1</a:t>
            </a: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2339975" y="1700213"/>
            <a:ext cx="2016125" cy="504825"/>
          </a:xfrm>
          <a:prstGeom prst="wedgeEllipseCallout">
            <a:avLst>
              <a:gd name="adj1" fmla="val -58426"/>
              <a:gd name="adj2" fmla="val 149685"/>
            </a:avLst>
          </a:prstGeom>
          <a:gradFill rotWithShape="1">
            <a:gsLst>
              <a:gs pos="0">
                <a:srgbClr val="FFFFFF"/>
              </a:gs>
              <a:gs pos="100000">
                <a:srgbClr val="33CC33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209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>
                <a:solidFill>
                  <a:srgbClr val="006600"/>
                </a:solidFill>
              </a:rPr>
              <a:t>Подумай! 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84213" y="3763963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  </a:t>
            </a:r>
            <a:r>
              <a:rPr lang="en-US" sz="800" b="1"/>
              <a:t> </a:t>
            </a:r>
            <a:r>
              <a:rPr lang="ru-RU" sz="2400" b="1"/>
              <a:t>-1</a:t>
            </a:r>
          </a:p>
        </p:txBody>
      </p:sp>
      <p:sp>
        <p:nvSpPr>
          <p:cNvPr id="3093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1338" y="3716338"/>
            <a:ext cx="287337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3</a:t>
            </a:r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2268538" y="3357563"/>
            <a:ext cx="2016125" cy="504825"/>
          </a:xfrm>
          <a:prstGeom prst="wedgeEllipseCallout">
            <a:avLst>
              <a:gd name="adj1" fmla="val -64644"/>
              <a:gd name="adj2" fmla="val 153144"/>
            </a:avLst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209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>
                <a:solidFill>
                  <a:srgbClr val="006600"/>
                </a:solidFill>
              </a:rPr>
              <a:t>Подумай! 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684213" y="4581525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  </a:t>
            </a:r>
            <a:r>
              <a:rPr lang="en-US" sz="800" b="1"/>
              <a:t> </a:t>
            </a:r>
            <a:r>
              <a:rPr lang="ru-RU" sz="2400" b="1"/>
              <a:t> 0</a:t>
            </a:r>
          </a:p>
        </p:txBody>
      </p:sp>
      <p:sp>
        <p:nvSpPr>
          <p:cNvPr id="3096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1338" y="4533900"/>
            <a:ext cx="287337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4</a:t>
            </a:r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2268538" y="4149725"/>
            <a:ext cx="2016125" cy="504825"/>
          </a:xfrm>
          <a:prstGeom prst="wedgeEllipseCallout">
            <a:avLst>
              <a:gd name="adj1" fmla="val -64644"/>
              <a:gd name="adj2" fmla="val 153144"/>
            </a:avLst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209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>
                <a:solidFill>
                  <a:srgbClr val="006600"/>
                </a:solidFill>
              </a:rPr>
              <a:t>Подумай! </a:t>
            </a:r>
          </a:p>
        </p:txBody>
      </p:sp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276475"/>
            <a:ext cx="382428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971550" y="260350"/>
            <a:ext cx="72564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На рисунке изображен график производной </a:t>
            </a:r>
            <a:r>
              <a:rPr lang="en-US" sz="1600" b="1">
                <a:latin typeface="Times New Roman" pitchFamily="18" charset="0"/>
              </a:rPr>
              <a:t>y= f</a:t>
            </a:r>
            <a:r>
              <a:rPr lang="en-US" sz="1600" b="1" baseline="30000">
                <a:latin typeface="Times New Roman" pitchFamily="18" charset="0"/>
                <a:cs typeface="Arial" charset="0"/>
              </a:rPr>
              <a:t>‘</a:t>
            </a:r>
            <a:r>
              <a:rPr lang="en-US" sz="1600" b="1">
                <a:latin typeface="Times New Roman" pitchFamily="18" charset="0"/>
                <a:cs typeface="Arial" charset="0"/>
              </a:rPr>
              <a:t>(x) </a:t>
            </a:r>
            <a:r>
              <a:rPr lang="ru-RU" sz="1600" b="1">
                <a:latin typeface="Times New Roman" pitchFamily="18" charset="0"/>
                <a:cs typeface="Arial" charset="0"/>
              </a:rPr>
              <a:t>функции </a:t>
            </a:r>
            <a:r>
              <a:rPr lang="en-US" sz="1600" b="1">
                <a:latin typeface="Times New Roman" pitchFamily="18" charset="0"/>
                <a:cs typeface="Arial" charset="0"/>
              </a:rPr>
              <a:t>f(x)</a:t>
            </a:r>
          </a:p>
          <a:p>
            <a:r>
              <a:rPr lang="ru-RU" sz="1600" b="1">
                <a:latin typeface="Times New Roman" pitchFamily="18" charset="0"/>
                <a:cs typeface="Arial" charset="0"/>
              </a:rPr>
              <a:t>определенной на интервале (-3;3). Укажите абсциссу точки, в которой </a:t>
            </a:r>
          </a:p>
          <a:p>
            <a:r>
              <a:rPr lang="ru-RU" sz="1600" b="1">
                <a:latin typeface="Times New Roman" pitchFamily="18" charset="0"/>
                <a:cs typeface="Arial" charset="0"/>
              </a:rPr>
              <a:t>касательная к графику функции </a:t>
            </a:r>
            <a:r>
              <a:rPr lang="en-US" sz="1600" b="1">
                <a:latin typeface="Times New Roman" pitchFamily="18" charset="0"/>
                <a:cs typeface="Arial" charset="0"/>
              </a:rPr>
              <a:t>y=f(x)</a:t>
            </a:r>
            <a:r>
              <a:rPr lang="ru-RU" sz="1600" b="1">
                <a:latin typeface="Times New Roman" pitchFamily="18" charset="0"/>
                <a:cs typeface="Arial" charset="0"/>
              </a:rPr>
              <a:t> параллельна прямой у=2х или </a:t>
            </a:r>
          </a:p>
          <a:p>
            <a:r>
              <a:rPr lang="ru-RU" sz="1600" b="1">
                <a:latin typeface="Times New Roman" pitchFamily="18" charset="0"/>
                <a:cs typeface="Arial" charset="0"/>
              </a:rPr>
              <a:t>совпадает с ней.</a:t>
            </a:r>
            <a:endParaRPr lang="en-US" sz="1600" b="1">
              <a:latin typeface="Times New Roman" pitchFamily="18" charset="0"/>
              <a:cs typeface="Arial" charset="0"/>
            </a:endParaRPr>
          </a:p>
          <a:p>
            <a:endParaRPr lang="en-US" sz="1600" b="1">
              <a:latin typeface="Times New Roman" pitchFamily="18" charset="0"/>
              <a:cs typeface="Arial" charset="0"/>
            </a:endParaRPr>
          </a:p>
        </p:txBody>
      </p:sp>
      <p:sp>
        <p:nvSpPr>
          <p:cNvPr id="3102" name="Line 30"/>
          <p:cNvSpPr>
            <a:spLocks noChangeShapeType="1"/>
          </p:cNvSpPr>
          <p:nvPr/>
        </p:nvSpPr>
        <p:spPr bwMode="auto">
          <a:xfrm>
            <a:off x="6227763" y="3284538"/>
            <a:ext cx="23764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3" name="Line 31"/>
          <p:cNvSpPr>
            <a:spLocks noChangeShapeType="1"/>
          </p:cNvSpPr>
          <p:nvPr/>
        </p:nvSpPr>
        <p:spPr bwMode="auto">
          <a:xfrm>
            <a:off x="6948488" y="3284538"/>
            <a:ext cx="0" cy="10810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4" name="Oval 32"/>
          <p:cNvSpPr>
            <a:spLocks noChangeArrowheads="1"/>
          </p:cNvSpPr>
          <p:nvPr/>
        </p:nvSpPr>
        <p:spPr bwMode="auto">
          <a:xfrm>
            <a:off x="6804025" y="4221163"/>
            <a:ext cx="215900" cy="2159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  <p:bldLst>
      <p:bldP spid="3087" grpId="0" animBg="1"/>
      <p:bldP spid="3088" grpId="0" animBg="1"/>
      <p:bldP spid="3091" grpId="0" animBg="1"/>
      <p:bldP spid="3091" grpId="1" animBg="1"/>
      <p:bldP spid="3094" grpId="0" animBg="1"/>
      <p:bldP spid="3094" grpId="1" animBg="1"/>
      <p:bldP spid="3097" grpId="0" animBg="1"/>
      <p:bldP spid="3097" grpId="1" animBg="1"/>
      <p:bldP spid="3102" grpId="0" animBg="1"/>
      <p:bldP spid="3103" grpId="0" animBg="1"/>
      <p:bldP spid="310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133600"/>
            <a:ext cx="3167062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4213" y="2179638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  </a:t>
            </a:r>
            <a:r>
              <a:rPr lang="en-US" sz="800" b="1"/>
              <a:t> </a:t>
            </a:r>
            <a:r>
              <a:rPr lang="ru-RU" sz="2400" b="1"/>
              <a:t>2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41338" y="230188"/>
            <a:ext cx="83518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575" y="44450"/>
            <a:ext cx="9080500" cy="6705600"/>
            <a:chOff x="168" y="176"/>
            <a:chExt cx="5408" cy="3928"/>
          </a:xfrm>
        </p:grpSpPr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4" y="0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48" y="0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76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376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10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750" y="2205038"/>
            <a:ext cx="287338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1</a:t>
            </a: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1547813" y="1557338"/>
            <a:ext cx="2016125" cy="504825"/>
          </a:xfrm>
          <a:prstGeom prst="wedgeEllipseCallout">
            <a:avLst>
              <a:gd name="adj1" fmla="val -64644"/>
              <a:gd name="adj2" fmla="val 153144"/>
            </a:avLst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209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Верно! </a:t>
            </a:r>
          </a:p>
        </p:txBody>
      </p:sp>
      <p:sp>
        <p:nvSpPr>
          <p:cNvPr id="4112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0113" y="5949950"/>
            <a:ext cx="2016125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Проверка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827088" y="2997200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  </a:t>
            </a:r>
            <a:r>
              <a:rPr lang="en-US" sz="800" b="1"/>
              <a:t> </a:t>
            </a:r>
            <a:r>
              <a:rPr lang="ru-RU" sz="2400" b="1"/>
              <a:t>1</a:t>
            </a:r>
          </a:p>
        </p:txBody>
      </p:sp>
      <p:sp>
        <p:nvSpPr>
          <p:cNvPr id="4114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750" y="2997200"/>
            <a:ext cx="287338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2</a:t>
            </a:r>
          </a:p>
        </p:txBody>
      </p:sp>
      <p:sp>
        <p:nvSpPr>
          <p:cNvPr id="4115" name="AutoShape 19"/>
          <p:cNvSpPr>
            <a:spLocks noChangeArrowheads="1"/>
          </p:cNvSpPr>
          <p:nvPr/>
        </p:nvSpPr>
        <p:spPr bwMode="auto">
          <a:xfrm>
            <a:off x="1619250" y="2420938"/>
            <a:ext cx="2016125" cy="504825"/>
          </a:xfrm>
          <a:prstGeom prst="wedgeEllipseCallout">
            <a:avLst>
              <a:gd name="adj1" fmla="val -58426"/>
              <a:gd name="adj2" fmla="val 149685"/>
            </a:avLst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209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>
                <a:solidFill>
                  <a:srgbClr val="006600"/>
                </a:solidFill>
              </a:rPr>
              <a:t>Подумай! 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684213" y="3763963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  </a:t>
            </a:r>
            <a:r>
              <a:rPr lang="en-US" sz="800" b="1"/>
              <a:t> </a:t>
            </a:r>
            <a:r>
              <a:rPr lang="ru-RU" sz="2400" b="1"/>
              <a:t>3</a:t>
            </a:r>
          </a:p>
        </p:txBody>
      </p:sp>
      <p:sp>
        <p:nvSpPr>
          <p:cNvPr id="4117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1338" y="3716338"/>
            <a:ext cx="287337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3</a:t>
            </a:r>
          </a:p>
        </p:txBody>
      </p:sp>
      <p:sp>
        <p:nvSpPr>
          <p:cNvPr id="4118" name="AutoShape 22"/>
          <p:cNvSpPr>
            <a:spLocks noChangeArrowheads="1"/>
          </p:cNvSpPr>
          <p:nvPr/>
        </p:nvSpPr>
        <p:spPr bwMode="auto">
          <a:xfrm>
            <a:off x="2268538" y="3357563"/>
            <a:ext cx="2016125" cy="504825"/>
          </a:xfrm>
          <a:prstGeom prst="wedgeEllipseCallout">
            <a:avLst>
              <a:gd name="adj1" fmla="val -64644"/>
              <a:gd name="adj2" fmla="val 153144"/>
            </a:avLst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209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>
                <a:solidFill>
                  <a:srgbClr val="006600"/>
                </a:solidFill>
              </a:rPr>
              <a:t>Подумай! 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684213" y="4581525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  </a:t>
            </a:r>
            <a:r>
              <a:rPr lang="en-US" sz="800" b="1"/>
              <a:t> </a:t>
            </a:r>
            <a:r>
              <a:rPr lang="ru-RU" sz="2400" b="1"/>
              <a:t> 0</a:t>
            </a:r>
          </a:p>
        </p:txBody>
      </p:sp>
      <p:sp>
        <p:nvSpPr>
          <p:cNvPr id="4120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1338" y="4533900"/>
            <a:ext cx="287337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4</a:t>
            </a:r>
          </a:p>
        </p:txBody>
      </p:sp>
      <p:sp>
        <p:nvSpPr>
          <p:cNvPr id="4121" name="AutoShape 25"/>
          <p:cNvSpPr>
            <a:spLocks noChangeArrowheads="1"/>
          </p:cNvSpPr>
          <p:nvPr/>
        </p:nvSpPr>
        <p:spPr bwMode="auto">
          <a:xfrm>
            <a:off x="2268538" y="4149725"/>
            <a:ext cx="2016125" cy="504825"/>
          </a:xfrm>
          <a:prstGeom prst="wedgeEllipseCallout">
            <a:avLst>
              <a:gd name="adj1" fmla="val -64644"/>
              <a:gd name="adj2" fmla="val 153144"/>
            </a:avLst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209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>
                <a:solidFill>
                  <a:srgbClr val="006600"/>
                </a:solidFill>
              </a:rPr>
              <a:t>Подумай! </a:t>
            </a:r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>
            <a:off x="5867400" y="2997200"/>
            <a:ext cx="23764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>
            <a:off x="7380288" y="2852738"/>
            <a:ext cx="0" cy="10810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1166813" y="233363"/>
            <a:ext cx="7289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На рисунке изображен график производной </a:t>
            </a:r>
            <a:r>
              <a:rPr lang="en-US" sz="1600" b="1">
                <a:latin typeface="Times New Roman" pitchFamily="18" charset="0"/>
              </a:rPr>
              <a:t>y= f</a:t>
            </a:r>
            <a:r>
              <a:rPr lang="en-US" sz="1600" b="1" baseline="30000">
                <a:latin typeface="Times New Roman" pitchFamily="18" charset="0"/>
                <a:cs typeface="Arial" charset="0"/>
              </a:rPr>
              <a:t>‘</a:t>
            </a:r>
            <a:r>
              <a:rPr lang="en-US" sz="1600" b="1">
                <a:latin typeface="Times New Roman" pitchFamily="18" charset="0"/>
                <a:cs typeface="Arial" charset="0"/>
              </a:rPr>
              <a:t>(x) </a:t>
            </a:r>
            <a:r>
              <a:rPr lang="ru-RU" sz="1600" b="1">
                <a:latin typeface="Times New Roman" pitchFamily="18" charset="0"/>
                <a:cs typeface="Arial" charset="0"/>
              </a:rPr>
              <a:t>функции </a:t>
            </a:r>
            <a:r>
              <a:rPr lang="en-US" sz="1600" b="1">
                <a:latin typeface="Times New Roman" pitchFamily="18" charset="0"/>
                <a:cs typeface="Arial" charset="0"/>
              </a:rPr>
              <a:t>f(x)</a:t>
            </a:r>
          </a:p>
          <a:p>
            <a:r>
              <a:rPr lang="ru-RU" sz="1600" b="1">
                <a:latin typeface="Times New Roman" pitchFamily="18" charset="0"/>
                <a:cs typeface="Arial" charset="0"/>
              </a:rPr>
              <a:t>определенной на интервале (-3;3). Укажите абсциссу точки, в которой </a:t>
            </a:r>
          </a:p>
          <a:p>
            <a:r>
              <a:rPr lang="ru-RU" sz="1600" b="1">
                <a:latin typeface="Times New Roman" pitchFamily="18" charset="0"/>
                <a:cs typeface="Arial" charset="0"/>
              </a:rPr>
              <a:t>касательная к графику функции </a:t>
            </a:r>
            <a:r>
              <a:rPr lang="en-US" sz="1600" b="1">
                <a:latin typeface="Times New Roman" pitchFamily="18" charset="0"/>
                <a:cs typeface="Arial" charset="0"/>
              </a:rPr>
              <a:t>y=f(x)</a:t>
            </a:r>
            <a:r>
              <a:rPr lang="ru-RU" sz="1600" b="1">
                <a:latin typeface="Times New Roman" pitchFamily="18" charset="0"/>
                <a:cs typeface="Arial" charset="0"/>
              </a:rPr>
              <a:t> параллельна прямой у=4+х или </a:t>
            </a:r>
          </a:p>
          <a:p>
            <a:r>
              <a:rPr lang="ru-RU" sz="1600" b="1">
                <a:latin typeface="Times New Roman" pitchFamily="18" charset="0"/>
                <a:cs typeface="Arial" charset="0"/>
              </a:rPr>
              <a:t>совпадает с ней.</a:t>
            </a:r>
            <a:endParaRPr lang="en-US" sz="1600" b="1">
              <a:latin typeface="Times New Roman" pitchFamily="18" charset="0"/>
              <a:cs typeface="Arial" charset="0"/>
            </a:endParaRPr>
          </a:p>
          <a:p>
            <a:endParaRPr lang="en-US" sz="1600" b="1">
              <a:latin typeface="Times New Roman" pitchFamily="18" charset="0"/>
              <a:cs typeface="Arial" charset="0"/>
            </a:endParaRPr>
          </a:p>
        </p:txBody>
      </p:sp>
      <p:sp>
        <p:nvSpPr>
          <p:cNvPr id="4128" name="Oval 32"/>
          <p:cNvSpPr>
            <a:spLocks noChangeArrowheads="1"/>
          </p:cNvSpPr>
          <p:nvPr/>
        </p:nvSpPr>
        <p:spPr bwMode="auto">
          <a:xfrm>
            <a:off x="7308850" y="3357563"/>
            <a:ext cx="142875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29" name="AutoShape 3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5805488"/>
            <a:ext cx="576263" cy="576262"/>
          </a:xfrm>
          <a:prstGeom prst="actionButtonForwardNext">
            <a:avLst/>
          </a:prstGeom>
          <a:gradFill rotWithShape="1">
            <a:gsLst>
              <a:gs pos="0">
                <a:srgbClr val="33CC33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</p:childTnLst>
        </p:cTn>
      </p:par>
    </p:tnLst>
    <p:bldLst>
      <p:bldP spid="4111" grpId="0" animBg="1"/>
      <p:bldP spid="4112" grpId="0" animBg="1"/>
      <p:bldP spid="4115" grpId="0" animBg="1"/>
      <p:bldP spid="4115" grpId="1" animBg="1"/>
      <p:bldP spid="4118" grpId="0" animBg="1"/>
      <p:bldP spid="4118" grpId="1" animBg="1"/>
      <p:bldP spid="4121" grpId="0" animBg="1"/>
      <p:bldP spid="4121" grpId="1" animBg="1"/>
      <p:bldP spid="4124" grpId="0" animBg="1"/>
      <p:bldP spid="4125" grpId="0" animBg="1"/>
      <p:bldP spid="41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0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466850"/>
            <a:ext cx="33115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84213" y="2179638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  </a:t>
            </a:r>
            <a:r>
              <a:rPr lang="en-US" sz="800" b="1"/>
              <a:t> </a:t>
            </a:r>
            <a:r>
              <a:rPr lang="ru-RU" sz="2400" b="1"/>
              <a:t>-0,6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41338" y="230188"/>
            <a:ext cx="83518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575" y="44450"/>
            <a:ext cx="9080500" cy="6705600"/>
            <a:chOff x="168" y="176"/>
            <a:chExt cx="5408" cy="3928"/>
          </a:xfrm>
        </p:grpSpPr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4" y="0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48" y="0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76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376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34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750" y="4508500"/>
            <a:ext cx="287338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4</a:t>
            </a: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2124075" y="3860800"/>
            <a:ext cx="2016125" cy="504825"/>
          </a:xfrm>
          <a:prstGeom prst="wedgeEllipseCallout">
            <a:avLst>
              <a:gd name="adj1" fmla="val -64644"/>
              <a:gd name="adj2" fmla="val 153144"/>
            </a:avLst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209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Верно! </a:t>
            </a:r>
          </a:p>
        </p:txBody>
      </p:sp>
      <p:sp>
        <p:nvSpPr>
          <p:cNvPr id="513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0113" y="5949950"/>
            <a:ext cx="2016125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Проверка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827088" y="2997200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  </a:t>
            </a:r>
            <a:r>
              <a:rPr lang="en-US" sz="800" b="1"/>
              <a:t> </a:t>
            </a:r>
            <a:r>
              <a:rPr lang="ru-RU" sz="2400" b="1"/>
              <a:t>0,8</a:t>
            </a:r>
          </a:p>
        </p:txBody>
      </p:sp>
      <p:sp>
        <p:nvSpPr>
          <p:cNvPr id="5138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750" y="2133600"/>
            <a:ext cx="287338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1</a:t>
            </a:r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>
            <a:off x="2339975" y="1700213"/>
            <a:ext cx="2016125" cy="504825"/>
          </a:xfrm>
          <a:prstGeom prst="wedgeEllipseCallout">
            <a:avLst>
              <a:gd name="adj1" fmla="val -58426"/>
              <a:gd name="adj2" fmla="val 149685"/>
            </a:avLst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209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>
                <a:solidFill>
                  <a:srgbClr val="006600"/>
                </a:solidFill>
              </a:rPr>
              <a:t>Подумай! 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684213" y="3763963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  </a:t>
            </a:r>
            <a:r>
              <a:rPr lang="en-US" sz="800" b="1"/>
              <a:t> </a:t>
            </a:r>
            <a:r>
              <a:rPr lang="ru-RU" sz="2400" b="1"/>
              <a:t>1,25</a:t>
            </a:r>
          </a:p>
        </p:txBody>
      </p:sp>
      <p:sp>
        <p:nvSpPr>
          <p:cNvPr id="5141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1338" y="3716338"/>
            <a:ext cx="287337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3</a:t>
            </a: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>
            <a:off x="2268538" y="3357563"/>
            <a:ext cx="2016125" cy="504825"/>
          </a:xfrm>
          <a:prstGeom prst="wedgeEllipseCallout">
            <a:avLst>
              <a:gd name="adj1" fmla="val -64644"/>
              <a:gd name="adj2" fmla="val 153144"/>
            </a:avLst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209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>
                <a:solidFill>
                  <a:srgbClr val="006600"/>
                </a:solidFill>
              </a:rPr>
              <a:t>Подумай! 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755650" y="4581525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  </a:t>
            </a:r>
            <a:r>
              <a:rPr lang="en-US" sz="800" b="1"/>
              <a:t> </a:t>
            </a:r>
            <a:r>
              <a:rPr lang="ru-RU" sz="2400" b="1"/>
              <a:t> -0,8</a:t>
            </a:r>
          </a:p>
        </p:txBody>
      </p:sp>
      <p:sp>
        <p:nvSpPr>
          <p:cNvPr id="5144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750" y="2997200"/>
            <a:ext cx="287338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2</a:t>
            </a:r>
          </a:p>
        </p:txBody>
      </p:sp>
      <p:sp>
        <p:nvSpPr>
          <p:cNvPr id="5145" name="AutoShape 25"/>
          <p:cNvSpPr>
            <a:spLocks noChangeArrowheads="1"/>
          </p:cNvSpPr>
          <p:nvPr/>
        </p:nvSpPr>
        <p:spPr bwMode="auto">
          <a:xfrm>
            <a:off x="2124075" y="2276475"/>
            <a:ext cx="2016125" cy="504825"/>
          </a:xfrm>
          <a:prstGeom prst="wedgeEllipseCallout">
            <a:avLst>
              <a:gd name="adj1" fmla="val -64644"/>
              <a:gd name="adj2" fmla="val 153144"/>
            </a:avLst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209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>
                <a:solidFill>
                  <a:srgbClr val="006600"/>
                </a:solidFill>
              </a:rPr>
              <a:t>Подумай! 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1166813" y="233363"/>
            <a:ext cx="74374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На рисунке изображены график </a:t>
            </a:r>
            <a:r>
              <a:rPr lang="ru-RU" sz="1600" b="1">
                <a:latin typeface="Times New Roman" pitchFamily="18" charset="0"/>
                <a:cs typeface="Arial" charset="0"/>
              </a:rPr>
              <a:t>функции у= </a:t>
            </a:r>
            <a:r>
              <a:rPr lang="en-US" sz="1600" b="1">
                <a:latin typeface="Times New Roman" pitchFamily="18" charset="0"/>
                <a:cs typeface="Arial" charset="0"/>
              </a:rPr>
              <a:t>f(x)</a:t>
            </a:r>
            <a:r>
              <a:rPr lang="ru-RU" sz="1600" b="1">
                <a:latin typeface="Times New Roman" pitchFamily="18" charset="0"/>
                <a:cs typeface="Arial" charset="0"/>
              </a:rPr>
              <a:t> и касательная к этому графику, проведенная в точке с абсциссой х</a:t>
            </a:r>
            <a:r>
              <a:rPr lang="ru-RU" sz="1600" b="1" baseline="-25000">
                <a:latin typeface="Times New Roman" pitchFamily="18" charset="0"/>
                <a:cs typeface="Arial" charset="0"/>
              </a:rPr>
              <a:t>о. </a:t>
            </a:r>
            <a:r>
              <a:rPr lang="ru-RU" sz="1600" b="1">
                <a:latin typeface="Times New Roman" pitchFamily="18" charset="0"/>
                <a:cs typeface="Arial" charset="0"/>
              </a:rPr>
              <a:t>Найдите значение производной в точке х</a:t>
            </a:r>
            <a:r>
              <a:rPr lang="ru-RU" sz="1600" b="1" baseline="-25000">
                <a:latin typeface="Times New Roman" pitchFamily="18" charset="0"/>
                <a:cs typeface="Arial" charset="0"/>
              </a:rPr>
              <a:t>о</a:t>
            </a:r>
            <a:endParaRPr lang="en-US" sz="1600" b="1">
              <a:latin typeface="Times New Roman" pitchFamily="18" charset="0"/>
              <a:cs typeface="Arial" charset="0"/>
            </a:endParaRPr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>
            <a:off x="5364163" y="3357563"/>
            <a:ext cx="23764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49" name="Line 29"/>
          <p:cNvSpPr>
            <a:spLocks noChangeShapeType="1"/>
          </p:cNvSpPr>
          <p:nvPr/>
        </p:nvSpPr>
        <p:spPr bwMode="auto">
          <a:xfrm>
            <a:off x="5795963" y="1844675"/>
            <a:ext cx="0" cy="17287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54" name="AutoShape 34"/>
          <p:cNvSpPr>
            <a:spLocks noChangeArrowheads="1"/>
          </p:cNvSpPr>
          <p:nvPr/>
        </p:nvSpPr>
        <p:spPr bwMode="auto">
          <a:xfrm>
            <a:off x="5795963" y="1773238"/>
            <a:ext cx="1871662" cy="1511300"/>
          </a:xfrm>
          <a:prstGeom prst="rtTriangle">
            <a:avLst/>
          </a:prstGeom>
          <a:gradFill rotWithShape="1">
            <a:gsLst>
              <a:gs pos="0">
                <a:srgbClr val="FF0000">
                  <a:alpha val="64999"/>
                </a:srgbClr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55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5876925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rgbClr val="33CC33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1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</p:childTnLst>
        </p:cTn>
      </p:par>
    </p:tnLst>
    <p:bldLst>
      <p:bldP spid="5135" grpId="0" animBg="1"/>
      <p:bldP spid="5136" grpId="0" animBg="1"/>
      <p:bldP spid="5139" grpId="0" animBg="1"/>
      <p:bldP spid="5139" grpId="1" animBg="1"/>
      <p:bldP spid="5142" grpId="0" animBg="1"/>
      <p:bldP spid="5142" grpId="1" animBg="1"/>
      <p:bldP spid="5145" grpId="0" animBg="1"/>
      <p:bldP spid="5145" grpId="1" animBg="1"/>
      <p:bldP spid="5148" grpId="0" animBg="1"/>
      <p:bldP spid="5149" grpId="0" animBg="1"/>
      <p:bldP spid="51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25689"/>
            <a:ext cx="928433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          Обобщение знаний по теме.</a:t>
            </a:r>
          </a:p>
          <a:p>
            <a:r>
              <a:rPr lang="ru-RU" sz="3600" dirty="0" smtClean="0"/>
              <a:t>         Формирование умений применять</a:t>
            </a:r>
          </a:p>
          <a:p>
            <a:r>
              <a:rPr lang="ru-RU" sz="3600" dirty="0" smtClean="0"/>
              <a:t>     теоретические знания к работе с графиком </a:t>
            </a:r>
          </a:p>
          <a:p>
            <a:r>
              <a:rPr lang="ru-RU" sz="3600" dirty="0" smtClean="0"/>
              <a:t>      функции и касательной к нему.</a:t>
            </a:r>
          </a:p>
          <a:p>
            <a:r>
              <a:rPr lang="ru-RU" sz="3600" dirty="0" smtClean="0"/>
              <a:t>       Формирование умений применять </a:t>
            </a:r>
          </a:p>
          <a:p>
            <a:r>
              <a:rPr lang="ru-RU" sz="3600" dirty="0" smtClean="0"/>
              <a:t>     теоретические знания к работе с графиком </a:t>
            </a:r>
          </a:p>
          <a:p>
            <a:r>
              <a:rPr lang="ru-RU" sz="3600" dirty="0"/>
              <a:t> </a:t>
            </a:r>
            <a:r>
              <a:rPr lang="ru-RU" sz="3600" dirty="0" smtClean="0"/>
              <a:t>           производной. 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      </a:t>
            </a:r>
            <a:r>
              <a:rPr lang="ru-RU" sz="3600" dirty="0" smtClean="0"/>
              <a:t> Применение навыка работы с </a:t>
            </a:r>
          </a:p>
          <a:p>
            <a:r>
              <a:rPr lang="ru-RU" sz="3600" dirty="0" smtClean="0"/>
              <a:t>     производной при решении  заданий  В8 </a:t>
            </a:r>
          </a:p>
          <a:p>
            <a:r>
              <a:rPr lang="ru-RU" sz="3600" dirty="0" smtClean="0"/>
              <a:t>          при подготовке к ЕГЭ.</a:t>
            </a:r>
            <a:endParaRPr lang="ru-RU" sz="3600" dirty="0"/>
          </a:p>
        </p:txBody>
      </p:sp>
      <p:pic>
        <p:nvPicPr>
          <p:cNvPr id="19457" name="Picture 1" descr="C:\Documents and Settings\Пользователь\Мои документы\96786428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428625" cy="428625"/>
          </a:xfrm>
          <a:prstGeom prst="rect">
            <a:avLst/>
          </a:prstGeom>
          <a:noFill/>
        </p:spPr>
      </p:pic>
      <p:pic>
        <p:nvPicPr>
          <p:cNvPr id="19458" name="Picture 2" descr="C:\Documents and Settings\Пользователь\Мои документы\52462508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857364"/>
            <a:ext cx="428625" cy="428625"/>
          </a:xfrm>
          <a:prstGeom prst="rect">
            <a:avLst/>
          </a:prstGeom>
          <a:noFill/>
        </p:spPr>
      </p:pic>
      <p:pic>
        <p:nvPicPr>
          <p:cNvPr id="19459" name="Picture 3" descr="C:\Documents and Settings\Пользователь\Мои документы\930226387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428625" cy="428625"/>
          </a:xfrm>
          <a:prstGeom prst="rect">
            <a:avLst/>
          </a:prstGeom>
          <a:noFill/>
        </p:spPr>
      </p:pic>
      <p:pic>
        <p:nvPicPr>
          <p:cNvPr id="19460" name="Picture 4" descr="C:\Documents and Settings\Пользователь\Мои документы\281668423.jpg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5214950"/>
            <a:ext cx="428625" cy="4286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28794" y="0"/>
            <a:ext cx="3971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урока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3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28775"/>
            <a:ext cx="360045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4213" y="2179638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  </a:t>
            </a:r>
            <a:r>
              <a:rPr lang="en-US" sz="800" b="1"/>
              <a:t> </a:t>
            </a:r>
            <a:r>
              <a:rPr lang="ru-RU" sz="2400" b="1"/>
              <a:t>2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41338" y="230188"/>
            <a:ext cx="83518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575" y="44450"/>
            <a:ext cx="9080500" cy="6705600"/>
            <a:chOff x="168" y="176"/>
            <a:chExt cx="5408" cy="3928"/>
          </a:xfrm>
        </p:grpSpPr>
        <p:sp>
          <p:nvSpPr>
            <p:cNvPr id="8198" name="Freeform 6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4" y="0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48" y="0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76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376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06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750" y="4581525"/>
            <a:ext cx="287338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2</a:t>
            </a: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1979613" y="3860800"/>
            <a:ext cx="2016125" cy="504825"/>
          </a:xfrm>
          <a:prstGeom prst="wedgeEllipseCallout">
            <a:avLst>
              <a:gd name="adj1" fmla="val -64644"/>
              <a:gd name="adj2" fmla="val 153144"/>
            </a:avLst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209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Верно! </a:t>
            </a:r>
          </a:p>
        </p:txBody>
      </p:sp>
      <p:sp>
        <p:nvSpPr>
          <p:cNvPr id="8208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0113" y="5949950"/>
            <a:ext cx="2016125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Проверка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827088" y="2997200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  </a:t>
            </a:r>
            <a:r>
              <a:rPr lang="en-US" sz="800" b="1"/>
              <a:t> </a:t>
            </a:r>
            <a:r>
              <a:rPr lang="ru-RU" sz="2400" b="1"/>
              <a:t>1</a:t>
            </a:r>
          </a:p>
        </p:txBody>
      </p:sp>
      <p:sp>
        <p:nvSpPr>
          <p:cNvPr id="8210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750" y="2133600"/>
            <a:ext cx="287338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1</a:t>
            </a:r>
          </a:p>
        </p:txBody>
      </p:sp>
      <p:sp>
        <p:nvSpPr>
          <p:cNvPr id="8211" name="AutoShape 19"/>
          <p:cNvSpPr>
            <a:spLocks noChangeArrowheads="1"/>
          </p:cNvSpPr>
          <p:nvPr/>
        </p:nvSpPr>
        <p:spPr bwMode="auto">
          <a:xfrm>
            <a:off x="2339975" y="1700213"/>
            <a:ext cx="2016125" cy="504825"/>
          </a:xfrm>
          <a:prstGeom prst="wedgeEllipseCallout">
            <a:avLst>
              <a:gd name="adj1" fmla="val -58426"/>
              <a:gd name="adj2" fmla="val 149685"/>
            </a:avLst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209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>
                <a:solidFill>
                  <a:srgbClr val="006600"/>
                </a:solidFill>
              </a:rPr>
              <a:t>Подумай! 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684213" y="3763963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  </a:t>
            </a:r>
            <a:r>
              <a:rPr lang="en-US" sz="800" b="1"/>
              <a:t> </a:t>
            </a:r>
            <a:r>
              <a:rPr lang="ru-RU" sz="2400" b="1"/>
              <a:t>3</a:t>
            </a:r>
          </a:p>
        </p:txBody>
      </p:sp>
      <p:sp>
        <p:nvSpPr>
          <p:cNvPr id="8213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1338" y="3716338"/>
            <a:ext cx="287337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3</a:t>
            </a:r>
          </a:p>
        </p:txBody>
      </p:sp>
      <p:sp>
        <p:nvSpPr>
          <p:cNvPr id="8214" name="AutoShape 22"/>
          <p:cNvSpPr>
            <a:spLocks noChangeArrowheads="1"/>
          </p:cNvSpPr>
          <p:nvPr/>
        </p:nvSpPr>
        <p:spPr bwMode="auto">
          <a:xfrm>
            <a:off x="2124075" y="2924175"/>
            <a:ext cx="2016125" cy="504825"/>
          </a:xfrm>
          <a:prstGeom prst="wedgeEllipseCallout">
            <a:avLst>
              <a:gd name="adj1" fmla="val -71731"/>
              <a:gd name="adj2" fmla="val 153144"/>
            </a:avLst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209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>
                <a:solidFill>
                  <a:srgbClr val="006600"/>
                </a:solidFill>
              </a:rPr>
              <a:t>Подумай! 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684213" y="4581525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  </a:t>
            </a:r>
            <a:r>
              <a:rPr lang="en-US" sz="800" b="1"/>
              <a:t> </a:t>
            </a:r>
            <a:r>
              <a:rPr lang="ru-RU" sz="2400" b="1"/>
              <a:t> 0</a:t>
            </a:r>
          </a:p>
        </p:txBody>
      </p:sp>
      <p:sp>
        <p:nvSpPr>
          <p:cNvPr id="8216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750" y="2997200"/>
            <a:ext cx="287338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4</a:t>
            </a:r>
          </a:p>
        </p:txBody>
      </p:sp>
      <p:sp>
        <p:nvSpPr>
          <p:cNvPr id="8217" name="AutoShape 25"/>
          <p:cNvSpPr>
            <a:spLocks noChangeArrowheads="1"/>
          </p:cNvSpPr>
          <p:nvPr/>
        </p:nvSpPr>
        <p:spPr bwMode="auto">
          <a:xfrm>
            <a:off x="1908175" y="2276475"/>
            <a:ext cx="2016125" cy="504825"/>
          </a:xfrm>
          <a:prstGeom prst="wedgeEllipseCallout">
            <a:avLst>
              <a:gd name="adj1" fmla="val -64644"/>
              <a:gd name="adj2" fmla="val 153144"/>
            </a:avLst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209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>
                <a:solidFill>
                  <a:srgbClr val="006600"/>
                </a:solidFill>
              </a:rPr>
              <a:t>Подумай! </a:t>
            </a:r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5508625" y="2852738"/>
            <a:ext cx="23764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1166813" y="233363"/>
            <a:ext cx="74374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На рисунке изображены график </a:t>
            </a:r>
            <a:r>
              <a:rPr lang="ru-RU" sz="1600" b="1">
                <a:latin typeface="Times New Roman" pitchFamily="18" charset="0"/>
                <a:cs typeface="Arial" charset="0"/>
              </a:rPr>
              <a:t>функции у= </a:t>
            </a:r>
            <a:r>
              <a:rPr lang="en-US" sz="1600" b="1">
                <a:latin typeface="Times New Roman" pitchFamily="18" charset="0"/>
                <a:cs typeface="Arial" charset="0"/>
              </a:rPr>
              <a:t>f(x)</a:t>
            </a:r>
            <a:r>
              <a:rPr lang="ru-RU" sz="1600" b="1">
                <a:latin typeface="Times New Roman" pitchFamily="18" charset="0"/>
                <a:cs typeface="Arial" charset="0"/>
              </a:rPr>
              <a:t> и касательная к этому графику, проведенная в точке с абсциссой х</a:t>
            </a:r>
            <a:r>
              <a:rPr lang="ru-RU" sz="1600" b="1" baseline="-25000">
                <a:latin typeface="Times New Roman" pitchFamily="18" charset="0"/>
                <a:cs typeface="Arial" charset="0"/>
              </a:rPr>
              <a:t>о. </a:t>
            </a:r>
            <a:r>
              <a:rPr lang="ru-RU" sz="1600" b="1">
                <a:latin typeface="Times New Roman" pitchFamily="18" charset="0"/>
                <a:cs typeface="Arial" charset="0"/>
              </a:rPr>
              <a:t>Найдите значение производной в точке х</a:t>
            </a:r>
            <a:r>
              <a:rPr lang="ru-RU" sz="1600" b="1" baseline="-25000">
                <a:latin typeface="Times New Roman" pitchFamily="18" charset="0"/>
                <a:cs typeface="Arial" charset="0"/>
              </a:rPr>
              <a:t>о</a:t>
            </a:r>
            <a:endParaRPr lang="en-US" sz="1600" b="1">
              <a:latin typeface="Times New Roman" pitchFamily="18" charset="0"/>
              <a:cs typeface="Arial" charset="0"/>
            </a:endParaRPr>
          </a:p>
        </p:txBody>
      </p:sp>
      <p:sp>
        <p:nvSpPr>
          <p:cNvPr id="8225" name="AutoShape 3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5876925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rgbClr val="33CC33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8"/>
                  </p:tgtEl>
                </p:cond>
              </p:nextCondLst>
            </p:seq>
          </p:childTnLst>
        </p:cTn>
      </p:par>
    </p:tnLst>
    <p:bldLst>
      <p:bldP spid="8207" grpId="0" animBg="1"/>
      <p:bldP spid="8208" grpId="0" animBg="1"/>
      <p:bldP spid="8211" grpId="0" animBg="1"/>
      <p:bldP spid="8211" grpId="1" animBg="1"/>
      <p:bldP spid="8214" grpId="0" animBg="1"/>
      <p:bldP spid="8214" grpId="1" animBg="1"/>
      <p:bldP spid="8217" grpId="0" animBg="1"/>
      <p:bldP spid="8217" grpId="1" animBg="1"/>
      <p:bldP spid="82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0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57338"/>
            <a:ext cx="3543300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84213" y="2179638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  </a:t>
            </a:r>
            <a:r>
              <a:rPr lang="en-US" sz="800" b="1"/>
              <a:t> </a:t>
            </a:r>
            <a:r>
              <a:rPr lang="ru-RU" sz="2400" b="1"/>
              <a:t>2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41338" y="230188"/>
            <a:ext cx="83518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575" y="44450"/>
            <a:ext cx="9080500" cy="6705600"/>
            <a:chOff x="168" y="176"/>
            <a:chExt cx="5408" cy="3928"/>
          </a:xfrm>
        </p:grpSpPr>
        <p:sp>
          <p:nvSpPr>
            <p:cNvPr id="7174" name="Freeform 6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4" y="0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48" y="0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76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376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6EB66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82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313" y="2205038"/>
            <a:ext cx="287337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1</a:t>
            </a:r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>
            <a:off x="1979613" y="1412875"/>
            <a:ext cx="2016125" cy="504825"/>
          </a:xfrm>
          <a:prstGeom prst="wedgeEllipseCallout">
            <a:avLst>
              <a:gd name="adj1" fmla="val -64644"/>
              <a:gd name="adj2" fmla="val 153144"/>
            </a:avLst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209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Верно! </a:t>
            </a:r>
          </a:p>
        </p:txBody>
      </p:sp>
      <p:sp>
        <p:nvSpPr>
          <p:cNvPr id="7184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00113" y="5949950"/>
            <a:ext cx="2016125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Проверка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900113" y="2997200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  </a:t>
            </a:r>
            <a:r>
              <a:rPr lang="en-US" sz="800" b="1"/>
              <a:t> </a:t>
            </a:r>
            <a:r>
              <a:rPr lang="ru-RU" sz="2400" b="1"/>
              <a:t>1</a:t>
            </a:r>
          </a:p>
        </p:txBody>
      </p:sp>
      <p:sp>
        <p:nvSpPr>
          <p:cNvPr id="7186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9750" y="2997200"/>
            <a:ext cx="287338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2</a:t>
            </a:r>
          </a:p>
        </p:txBody>
      </p:sp>
      <p:sp>
        <p:nvSpPr>
          <p:cNvPr id="7187" name="AutoShape 19"/>
          <p:cNvSpPr>
            <a:spLocks noChangeArrowheads="1"/>
          </p:cNvSpPr>
          <p:nvPr/>
        </p:nvSpPr>
        <p:spPr bwMode="auto">
          <a:xfrm>
            <a:off x="1908175" y="2349500"/>
            <a:ext cx="2016125" cy="504825"/>
          </a:xfrm>
          <a:prstGeom prst="wedgeEllipseCallout">
            <a:avLst>
              <a:gd name="adj1" fmla="val -58426"/>
              <a:gd name="adj2" fmla="val 149685"/>
            </a:avLst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209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>
                <a:solidFill>
                  <a:srgbClr val="006600"/>
                </a:solidFill>
              </a:rPr>
              <a:t>Подумай! 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684213" y="3763963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  </a:t>
            </a:r>
            <a:r>
              <a:rPr lang="en-US" sz="800" b="1"/>
              <a:t> </a:t>
            </a:r>
            <a:r>
              <a:rPr lang="ru-RU" sz="2400" b="1"/>
              <a:t>0,5</a:t>
            </a:r>
          </a:p>
        </p:txBody>
      </p:sp>
      <p:sp>
        <p:nvSpPr>
          <p:cNvPr id="7189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1338" y="3716338"/>
            <a:ext cx="287337" cy="50323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3</a:t>
            </a:r>
          </a:p>
        </p:txBody>
      </p:sp>
      <p:sp>
        <p:nvSpPr>
          <p:cNvPr id="7190" name="AutoShape 22"/>
          <p:cNvSpPr>
            <a:spLocks noChangeArrowheads="1"/>
          </p:cNvSpPr>
          <p:nvPr/>
        </p:nvSpPr>
        <p:spPr bwMode="auto">
          <a:xfrm>
            <a:off x="2268538" y="3357563"/>
            <a:ext cx="2016125" cy="504825"/>
          </a:xfrm>
          <a:prstGeom prst="wedgeEllipseCallout">
            <a:avLst>
              <a:gd name="adj1" fmla="val -64644"/>
              <a:gd name="adj2" fmla="val 153144"/>
            </a:avLst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209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>
                <a:solidFill>
                  <a:srgbClr val="006600"/>
                </a:solidFill>
              </a:rPr>
              <a:t>Подумай! 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684213" y="4581525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  </a:t>
            </a:r>
            <a:r>
              <a:rPr lang="en-US" sz="800" b="1"/>
              <a:t> </a:t>
            </a:r>
            <a:r>
              <a:rPr lang="ru-RU" sz="2400" b="1"/>
              <a:t> -2</a:t>
            </a:r>
          </a:p>
        </p:txBody>
      </p:sp>
      <p:sp>
        <p:nvSpPr>
          <p:cNvPr id="7192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1338" y="4533900"/>
            <a:ext cx="287337" cy="50323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4</a:t>
            </a:r>
          </a:p>
        </p:txBody>
      </p:sp>
      <p:sp>
        <p:nvSpPr>
          <p:cNvPr id="7193" name="AutoShape 25"/>
          <p:cNvSpPr>
            <a:spLocks noChangeArrowheads="1"/>
          </p:cNvSpPr>
          <p:nvPr/>
        </p:nvSpPr>
        <p:spPr bwMode="auto">
          <a:xfrm>
            <a:off x="2268538" y="4149725"/>
            <a:ext cx="2016125" cy="504825"/>
          </a:xfrm>
          <a:prstGeom prst="wedgeEllipseCallout">
            <a:avLst>
              <a:gd name="adj1" fmla="val -64644"/>
              <a:gd name="adj2" fmla="val 153144"/>
            </a:avLst>
          </a:prstGeom>
          <a:gradFill rotWithShape="1">
            <a:gsLst>
              <a:gs pos="0">
                <a:srgbClr val="FFFFFF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>
              <a:rot lat="209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>
            <a:flatTx/>
          </a:bodyPr>
          <a:lstStyle/>
          <a:p>
            <a:pPr algn="ctr"/>
            <a:r>
              <a:rPr lang="ru-RU" sz="2000" b="1">
                <a:solidFill>
                  <a:srgbClr val="006600"/>
                </a:solidFill>
              </a:rPr>
              <a:t>Подумай! </a:t>
            </a: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6516688" y="2420938"/>
            <a:ext cx="17287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>
            <a:off x="7019925" y="1700213"/>
            <a:ext cx="0" cy="793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1166813" y="233363"/>
            <a:ext cx="74374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На рисунке изображены график </a:t>
            </a:r>
            <a:r>
              <a:rPr lang="ru-RU" sz="1600" b="1">
                <a:latin typeface="Times New Roman" pitchFamily="18" charset="0"/>
                <a:cs typeface="Arial" charset="0"/>
              </a:rPr>
              <a:t>функции у= </a:t>
            </a:r>
            <a:r>
              <a:rPr lang="en-US" sz="1600" b="1">
                <a:latin typeface="Times New Roman" pitchFamily="18" charset="0"/>
                <a:cs typeface="Arial" charset="0"/>
              </a:rPr>
              <a:t>f(x)</a:t>
            </a:r>
            <a:r>
              <a:rPr lang="ru-RU" sz="1600" b="1">
                <a:latin typeface="Times New Roman" pitchFamily="18" charset="0"/>
                <a:cs typeface="Arial" charset="0"/>
              </a:rPr>
              <a:t> и касательная к этому графику, проведенная в точке с абсциссой х</a:t>
            </a:r>
            <a:r>
              <a:rPr lang="ru-RU" sz="1600" b="1" baseline="-25000">
                <a:latin typeface="Times New Roman" pitchFamily="18" charset="0"/>
                <a:cs typeface="Arial" charset="0"/>
              </a:rPr>
              <a:t>о. </a:t>
            </a:r>
            <a:r>
              <a:rPr lang="ru-RU" sz="1600" b="1">
                <a:latin typeface="Times New Roman" pitchFamily="18" charset="0"/>
                <a:cs typeface="Arial" charset="0"/>
              </a:rPr>
              <a:t>Найдите значение производной в точке 3</a:t>
            </a:r>
            <a:endParaRPr lang="en-US" sz="1600" b="1">
              <a:latin typeface="Times New Roman" pitchFamily="18" charset="0"/>
              <a:cs typeface="Arial" charset="0"/>
            </a:endParaRPr>
          </a:p>
        </p:txBody>
      </p:sp>
      <p:sp>
        <p:nvSpPr>
          <p:cNvPr id="7202" name="AutoShape 34"/>
          <p:cNvSpPr>
            <a:spLocks noChangeArrowheads="1"/>
          </p:cNvSpPr>
          <p:nvPr/>
        </p:nvSpPr>
        <p:spPr bwMode="auto">
          <a:xfrm flipH="1">
            <a:off x="6659563" y="1700213"/>
            <a:ext cx="360362" cy="720725"/>
          </a:xfrm>
          <a:prstGeom prst="rtTriangle">
            <a:avLst/>
          </a:prstGeom>
          <a:gradFill rotWithShape="1">
            <a:gsLst>
              <a:gs pos="0">
                <a:srgbClr val="FF0000">
                  <a:alpha val="78000"/>
                </a:srgbClr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3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5876925"/>
            <a:ext cx="576263" cy="576263"/>
          </a:xfrm>
          <a:prstGeom prst="actionButtonForwardNext">
            <a:avLst/>
          </a:prstGeom>
          <a:gradFill rotWithShape="1">
            <a:gsLst>
              <a:gs pos="0">
                <a:srgbClr val="33CC33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9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</p:childTnLst>
        </p:cTn>
      </p:par>
    </p:tnLst>
    <p:bldLst>
      <p:bldP spid="7183" grpId="0" animBg="1"/>
      <p:bldP spid="7184" grpId="0" animBg="1"/>
      <p:bldP spid="7187" grpId="0" animBg="1"/>
      <p:bldP spid="7187" grpId="1" animBg="1"/>
      <p:bldP spid="7190" grpId="0" animBg="1"/>
      <p:bldP spid="7190" grpId="1" animBg="1"/>
      <p:bldP spid="7193" grpId="0" animBg="1"/>
      <p:bldP spid="7193" grpId="1" animBg="1"/>
      <p:bldP spid="7196" grpId="0" animBg="1"/>
      <p:bldP spid="7197" grpId="0" animBg="1"/>
      <p:bldP spid="720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0"/>
            <a:ext cx="757242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571472" y="1285860"/>
            <a:ext cx="714380" cy="785818"/>
          </a:xfrm>
          <a:prstGeom prst="beve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571472" y="2214554"/>
            <a:ext cx="714380" cy="785818"/>
          </a:xfrm>
          <a:prstGeom prst="beve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571472" y="3143248"/>
            <a:ext cx="714380" cy="785818"/>
          </a:xfrm>
          <a:prstGeom prst="beve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571472" y="4071942"/>
            <a:ext cx="714380" cy="785818"/>
          </a:xfrm>
          <a:prstGeom prst="beve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571472" y="5000636"/>
            <a:ext cx="714380" cy="785818"/>
          </a:xfrm>
          <a:prstGeom prst="beve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4857752" y="5000636"/>
            <a:ext cx="714380" cy="785818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4857752" y="4071942"/>
            <a:ext cx="714380" cy="785818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4857752" y="3143248"/>
            <a:ext cx="714380" cy="785818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4857752" y="2214554"/>
            <a:ext cx="714380" cy="785818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агетная рамка 12"/>
          <p:cNvSpPr/>
          <p:nvPr/>
        </p:nvSpPr>
        <p:spPr>
          <a:xfrm>
            <a:off x="4857752" y="1285860"/>
            <a:ext cx="714380" cy="785818"/>
          </a:xfrm>
          <a:prstGeom prst="beve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00166" y="2285992"/>
          <a:ext cx="2976560" cy="7143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2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500166" y="1357298"/>
          <a:ext cx="2976560" cy="7143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,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5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500166" y="3214686"/>
          <a:ext cx="2976560" cy="7762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76294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-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1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,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5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500166" y="4143380"/>
          <a:ext cx="2976560" cy="7143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4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500166" y="5072074"/>
          <a:ext cx="2976560" cy="7143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0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,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5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715008" y="1357298"/>
          <a:ext cx="2976560" cy="714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715008" y="2285992"/>
          <a:ext cx="2976560" cy="714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715008" y="3214686"/>
          <a:ext cx="2976560" cy="714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715008" y="4143380"/>
          <a:ext cx="2976560" cy="714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5715008" y="5072074"/>
          <a:ext cx="2976560" cy="7143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  <a:gridCol w="372070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14282" y="500042"/>
            <a:ext cx="25314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B0F0"/>
                </a:solidFill>
              </a:rPr>
              <a:t>1 вариант</a:t>
            </a:r>
            <a:endParaRPr lang="ru-RU" sz="4400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86446" y="571480"/>
            <a:ext cx="25314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B0F0"/>
                </a:solidFill>
              </a:rPr>
              <a:t>2 вариант</a:t>
            </a:r>
            <a:endParaRPr lang="ru-RU" sz="4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000"/>
                            </p:stCondLst>
                            <p:childTnLst>
                              <p:par>
                                <p:cTn id="1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00034" y="857232"/>
            <a:ext cx="814393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Профиль  моста имеет форму параболы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высотой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центральной её 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части 10 метров и длиной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основания 120 метров.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Какой должен быть наклон насыпи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концах моста?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Месяц 6"/>
          <p:cNvSpPr/>
          <p:nvPr/>
        </p:nvSpPr>
        <p:spPr>
          <a:xfrm rot="5400000">
            <a:off x="3107521" y="178603"/>
            <a:ext cx="2928958" cy="9144000"/>
          </a:xfrm>
          <a:prstGeom prst="moon">
            <a:avLst>
              <a:gd name="adj" fmla="val 20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43438" y="5143512"/>
            <a:ext cx="775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10</a:t>
            </a:r>
            <a:endParaRPr lang="ru-RU" sz="4000" dirty="0"/>
          </a:p>
        </p:txBody>
      </p:sp>
      <p:cxnSp>
        <p:nvCxnSpPr>
          <p:cNvPr id="12" name="Прямая соединительная линия 11"/>
          <p:cNvCxnSpPr>
            <a:stCxn id="7" idx="2"/>
            <a:endCxn id="7" idx="0"/>
          </p:cNvCxnSpPr>
          <p:nvPr/>
        </p:nvCxnSpPr>
        <p:spPr>
          <a:xfrm rot="10800000" flipH="1">
            <a:off x="0" y="6215082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7" idx="3"/>
          </p:cNvCxnSpPr>
          <p:nvPr/>
        </p:nvCxnSpPr>
        <p:spPr>
          <a:xfrm rot="5400000">
            <a:off x="3445992" y="5017636"/>
            <a:ext cx="225201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86182" y="6211669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1 2 0</a:t>
            </a:r>
            <a:endParaRPr lang="ru-RU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5214942" y="5214950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</a:t>
            </a:r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4786314" y="6211669"/>
            <a:ext cx="497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м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 rot="5400000" flipH="1" flipV="1">
            <a:off x="929480" y="3571058"/>
            <a:ext cx="6858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0" y="3500438"/>
            <a:ext cx="914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00562" y="0"/>
            <a:ext cx="37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y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8781400" y="3571876"/>
            <a:ext cx="362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</a:t>
            </a:r>
            <a:endParaRPr lang="ru-RU" sz="3200" dirty="0"/>
          </a:p>
        </p:txBody>
      </p:sp>
      <p:sp>
        <p:nvSpPr>
          <p:cNvPr id="22" name="Овал 21"/>
          <p:cNvSpPr/>
          <p:nvPr/>
        </p:nvSpPr>
        <p:spPr>
          <a:xfrm flipV="1">
            <a:off x="714348" y="3357562"/>
            <a:ext cx="71438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flipV="1">
            <a:off x="7858148" y="3429000"/>
            <a:ext cx="71438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00034" y="3500438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-60</a:t>
            </a:r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7429520" y="357187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60</a:t>
            </a:r>
            <a:endParaRPr lang="ru-RU" sz="3600" dirty="0"/>
          </a:p>
        </p:txBody>
      </p:sp>
      <p:sp>
        <p:nvSpPr>
          <p:cNvPr id="26" name="Овал 25"/>
          <p:cNvSpPr/>
          <p:nvPr/>
        </p:nvSpPr>
        <p:spPr>
          <a:xfrm>
            <a:off x="4286248" y="2786058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429124" y="285749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</a:t>
            </a:r>
            <a:endParaRPr lang="ru-RU" sz="3200" dirty="0"/>
          </a:p>
        </p:txBody>
      </p:sp>
      <p:sp>
        <p:nvSpPr>
          <p:cNvPr id="30" name="Месяц 29"/>
          <p:cNvSpPr/>
          <p:nvPr/>
        </p:nvSpPr>
        <p:spPr>
          <a:xfrm rot="5400000">
            <a:off x="3964777" y="-321495"/>
            <a:ext cx="642942" cy="7143800"/>
          </a:xfrm>
          <a:prstGeom prst="moon">
            <a:avLst>
              <a:gd name="adj" fmla="val 11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0" y="2000240"/>
            <a:ext cx="2285984" cy="20717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6200000" flipV="1">
            <a:off x="6536545" y="2393149"/>
            <a:ext cx="2571768" cy="19288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 rot="5400000" flipH="1" flipV="1">
            <a:off x="929480" y="3571058"/>
            <a:ext cx="6858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0" y="3500438"/>
            <a:ext cx="9144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00562" y="0"/>
            <a:ext cx="37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y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8781400" y="3571876"/>
            <a:ext cx="362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x</a:t>
            </a:r>
            <a:endParaRPr lang="ru-RU" sz="3200" dirty="0"/>
          </a:p>
        </p:txBody>
      </p:sp>
      <p:sp>
        <p:nvSpPr>
          <p:cNvPr id="22" name="Овал 21"/>
          <p:cNvSpPr/>
          <p:nvPr/>
        </p:nvSpPr>
        <p:spPr>
          <a:xfrm flipV="1">
            <a:off x="714348" y="3357562"/>
            <a:ext cx="71438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flipV="1">
            <a:off x="7858148" y="3429000"/>
            <a:ext cx="71438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00034" y="3500438"/>
            <a:ext cx="726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-60</a:t>
            </a:r>
            <a:endParaRPr lang="ru-RU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7429520" y="357187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60</a:t>
            </a:r>
            <a:endParaRPr lang="ru-RU" sz="3600" dirty="0"/>
          </a:p>
        </p:txBody>
      </p:sp>
      <p:sp>
        <p:nvSpPr>
          <p:cNvPr id="26" name="Овал 25"/>
          <p:cNvSpPr/>
          <p:nvPr/>
        </p:nvSpPr>
        <p:spPr>
          <a:xfrm>
            <a:off x="4286248" y="2857496"/>
            <a:ext cx="7143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429124" y="285749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10</a:t>
            </a:r>
            <a:endParaRPr lang="ru-RU" sz="3200" dirty="0"/>
          </a:p>
        </p:txBody>
      </p:sp>
      <p:sp>
        <p:nvSpPr>
          <p:cNvPr id="30" name="Месяц 29"/>
          <p:cNvSpPr/>
          <p:nvPr/>
        </p:nvSpPr>
        <p:spPr>
          <a:xfrm rot="5400000">
            <a:off x="3964777" y="-392933"/>
            <a:ext cx="642942" cy="7143800"/>
          </a:xfrm>
          <a:prstGeom prst="moon">
            <a:avLst>
              <a:gd name="adj" fmla="val 11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0" y="2000240"/>
            <a:ext cx="2285984" cy="20717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6200000" flipV="1">
            <a:off x="6536545" y="2393149"/>
            <a:ext cx="2571768" cy="19288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57158" y="785794"/>
            <a:ext cx="19654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Y=ax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+10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-214346" y="1071546"/>
            <a:ext cx="3286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y´=2ax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43174" y="642918"/>
            <a:ext cx="116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(-60;0)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29058" y="571480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0 </a:t>
            </a:r>
            <a:r>
              <a:rPr lang="ru-RU" sz="2400" dirty="0" err="1" smtClean="0"/>
              <a:t>=</a:t>
            </a:r>
            <a:r>
              <a:rPr lang="ru-RU" sz="3600" dirty="0" err="1" smtClean="0"/>
              <a:t>а</a:t>
            </a:r>
            <a:r>
              <a:rPr lang="ru-RU" sz="2400" dirty="0" smtClean="0"/>
              <a:t> </a:t>
            </a:r>
            <a:r>
              <a:rPr lang="ru-RU" sz="2400" dirty="0" err="1" smtClean="0"/>
              <a:t>х</a:t>
            </a:r>
            <a:r>
              <a:rPr lang="ru-RU" sz="2400" dirty="0" smtClean="0"/>
              <a:t> 3600 +10</a:t>
            </a:r>
            <a:endParaRPr lang="ru-RU" sz="2400" dirty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1357298"/>
            <a:ext cx="714380" cy="751979"/>
          </a:xfrm>
          <a:prstGeom prst="rect">
            <a:avLst/>
          </a:prstGeom>
          <a:noFill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1285860"/>
            <a:ext cx="621511" cy="857256"/>
          </a:xfrm>
          <a:prstGeom prst="rect">
            <a:avLst/>
          </a:prstGeom>
          <a:noFill/>
        </p:spPr>
      </p:pic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1219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57686" y="1357298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/>
              <a:t>а=</a:t>
            </a:r>
            <a:r>
              <a:rPr lang="ru-RU" sz="3600" dirty="0" smtClean="0"/>
              <a:t>-</a:t>
            </a:r>
            <a:endParaRPr lang="ru-RU"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6143636" y="1357298"/>
            <a:ext cx="42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=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6643702" y="1214422"/>
            <a:ext cx="4203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-</a:t>
            </a:r>
            <a:endParaRPr lang="ru-RU" sz="6000" dirty="0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214282" y="4714884"/>
            <a:ext cx="4434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y´(-60)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(-1/360)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-60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120/360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=1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/3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1538" y="5357826"/>
            <a:ext cx="144302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err="1" smtClean="0"/>
              <a:t>tg</a:t>
            </a:r>
            <a:r>
              <a:rPr lang="en-US" sz="2800" dirty="0" smtClean="0"/>
              <a:t> α=1/3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928662" y="5857892"/>
            <a:ext cx="1886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α= arctg1/3</a:t>
            </a:r>
            <a:endParaRPr lang="ru-RU" sz="28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57224" y="6286520"/>
            <a:ext cx="1535998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α=18</a:t>
            </a:r>
            <a:r>
              <a:rPr lang="ru-RU" sz="3200" dirty="0" smtClean="0"/>
              <a:t>,3  </a:t>
            </a:r>
          </a:p>
          <a:p>
            <a:pPr lvl="0"/>
            <a:endParaRPr lang="ru-RU" sz="3200" dirty="0" smtClean="0"/>
          </a:p>
          <a:p>
            <a:endParaRPr lang="ru-RU" dirty="0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5068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6286520"/>
            <a:ext cx="114300" cy="409575"/>
          </a:xfrm>
          <a:prstGeom prst="rect">
            <a:avLst/>
          </a:prstGeom>
          <a:noFill/>
        </p:spPr>
      </p:pic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5071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4714884"/>
            <a:ext cx="104775" cy="476250"/>
          </a:xfrm>
          <a:prstGeom prst="rect">
            <a:avLst/>
          </a:prstGeom>
          <a:noFill/>
        </p:spPr>
      </p:pic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45720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4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4714884"/>
            <a:ext cx="104775" cy="47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Рефлексия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28625" y="1643063"/>
            <a:ext cx="8229600" cy="4530725"/>
          </a:xfrm>
        </p:spPr>
        <p:txBody>
          <a:bodyPr>
            <a:normAutofit fontScale="47500" lnSpcReduction="20000"/>
          </a:bodyPr>
          <a:lstStyle/>
          <a:p>
            <a:pPr marL="609600" indent="-609600" eaLnBrk="1" hangingPunct="1">
              <a:lnSpc>
                <a:spcPct val="80000"/>
              </a:lnSpc>
            </a:pPr>
            <a:r>
              <a:rPr lang="ru-RU" sz="5900" dirty="0" smtClean="0">
                <a:effectLst/>
                <a:latin typeface="Times New Roman" pitchFamily="18" charset="0"/>
              </a:rPr>
              <a:t>Какие типы задач мы рассмотрели?   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sz="4000" dirty="0" smtClean="0">
              <a:solidFill>
                <a:schemeClr val="tx2"/>
              </a:solidFill>
              <a:effectLst/>
              <a:latin typeface="Times New Roman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(задачи на применение геометрического смысла производной по заданному графику функции или графику производной функции)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4000" dirty="0" smtClean="0">
              <a:solidFill>
                <a:schemeClr val="tx2"/>
              </a:solidFill>
              <a:effectLst/>
              <a:latin typeface="Times New Roman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ru-RU" sz="5100" dirty="0" smtClean="0">
                <a:effectLst/>
                <a:latin typeface="Times New Roman" pitchFamily="18" charset="0"/>
              </a:rPr>
              <a:t> Какие знания использовали для решения задач?</a:t>
            </a:r>
          </a:p>
          <a:p>
            <a:pPr marL="609600" indent="-609600" algn="just" eaLnBrk="1" hangingPunct="1">
              <a:lnSpc>
                <a:spcPct val="80000"/>
              </a:lnSpc>
            </a:pPr>
            <a:endParaRPr lang="ru-RU" sz="4000" dirty="0" smtClean="0">
              <a:solidFill>
                <a:schemeClr val="tx2"/>
              </a:solidFill>
              <a:effectLst/>
              <a:latin typeface="Times New Roman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(геометрический смысл производной, значение тангенса угла наклона прямой к оси Ох, условие параллельности прямых)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4000" dirty="0" smtClean="0">
              <a:solidFill>
                <a:schemeClr val="tx2"/>
              </a:solidFill>
              <a:effectLst/>
              <a:latin typeface="Times New Roman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</a:pPr>
            <a:r>
              <a:rPr lang="ru-RU" sz="5100" dirty="0" smtClean="0">
                <a:effectLst/>
                <a:latin typeface="Times New Roman" pitchFamily="18" charset="0"/>
              </a:rPr>
              <a:t>Какие способы мыслительной деятельности при решении задачи использовали?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000" dirty="0" smtClean="0">
                <a:solidFill>
                  <a:srgbClr val="FF0000"/>
                </a:solidFill>
                <a:effectLst/>
                <a:latin typeface="Times New Roman" pitchFamily="18" charset="0"/>
              </a:rPr>
              <a:t>(анализ, синтез, обобщение, освоение техники перевода проблемы в задачу, моделирование объекта задачи, выстраивание шагов решения, конструирование способов решения)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4000" dirty="0" smtClean="0">
              <a:solidFill>
                <a:schemeClr val="tx2"/>
              </a:solidFill>
              <a:effectLst/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4000" dirty="0" smtClean="0">
              <a:solidFill>
                <a:schemeClr val="tx2"/>
              </a:solidFill>
              <a:effectLst/>
              <a:latin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>
              <a:solidFill>
                <a:schemeClr val="tx2"/>
              </a:solidFill>
              <a:effectLst/>
              <a:latin typeface="Times New Roman" pitchFamily="18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tx2"/>
                </a:solidFill>
                <a:effectLst/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640" y="1339340"/>
            <a:ext cx="8033760" cy="3135210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ru-RU" sz="2500" dirty="0" smtClean="0"/>
              <a:t>                  </a:t>
            </a:r>
          </a:p>
          <a:p>
            <a:pPr marL="457200" indent="-457200">
              <a:buNone/>
            </a:pPr>
            <a:r>
              <a:rPr lang="ru-RU" sz="2500" dirty="0" smtClean="0"/>
              <a:t>                           Выполнить тест.</a:t>
            </a:r>
          </a:p>
          <a:p>
            <a:pPr marL="457200" indent="-457200">
              <a:buNone/>
            </a:pPr>
            <a:endParaRPr lang="ru-RU" sz="2500" dirty="0" smtClean="0"/>
          </a:p>
          <a:p>
            <a:pPr marL="457200" indent="-457200">
              <a:buNone/>
            </a:pPr>
            <a:endParaRPr lang="ru-RU" sz="2500" i="1" dirty="0" smtClean="0"/>
          </a:p>
          <a:p>
            <a:pPr marL="457200" indent="-457200">
              <a:buNone/>
            </a:pPr>
            <a:r>
              <a:rPr lang="ru-RU" sz="2500" i="1" dirty="0" smtClean="0"/>
              <a:t>                          Таблица «проверь себя!» </a:t>
            </a:r>
          </a:p>
          <a:p>
            <a:pPr marL="457200" indent="-457200">
              <a:buNone/>
            </a:pPr>
            <a:r>
              <a:rPr lang="ru-RU" sz="2500" i="1" dirty="0" smtClean="0"/>
              <a:t>                                                по теме  </a:t>
            </a:r>
          </a:p>
          <a:p>
            <a:pPr marL="457200" indent="-457200">
              <a:buNone/>
            </a:pPr>
            <a:r>
              <a:rPr lang="ru-RU" sz="2500" i="1" dirty="0" smtClean="0"/>
              <a:t>     «Геометрический смысл производной» (учебник)</a:t>
            </a:r>
            <a:endParaRPr lang="ru-RU" sz="2500" i="1" dirty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48132" name="WordArt 4"/>
          <p:cNvSpPr>
            <a:spLocks noChangeArrowheads="1" noChangeShapeType="1" noTextEdit="1"/>
          </p:cNvSpPr>
          <p:nvPr/>
        </p:nvSpPr>
        <p:spPr bwMode="auto">
          <a:xfrm>
            <a:off x="1370881" y="293791"/>
            <a:ext cx="5942880" cy="587582"/>
          </a:xfrm>
          <a:prstGeom prst="rect">
            <a:avLst/>
          </a:prstGeom>
        </p:spPr>
        <p:txBody>
          <a:bodyPr wrap="none" lIns="82945" tIns="41473" rIns="82945" bIns="4147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300" b="1" kern="10" spc="653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Домашнее задание:</a:t>
            </a:r>
          </a:p>
        </p:txBody>
      </p:sp>
      <p:pic>
        <p:nvPicPr>
          <p:cNvPr id="33794" name="Picture 2" descr="C:\Documents and Settings\Пользователь\Мои документы\96786428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857256" cy="857256"/>
          </a:xfrm>
          <a:prstGeom prst="rect">
            <a:avLst/>
          </a:prstGeom>
          <a:noFill/>
        </p:spPr>
      </p:pic>
      <p:pic>
        <p:nvPicPr>
          <p:cNvPr id="33795" name="Picture 3" descr="C:\Documents and Settings\Пользователь\Мои документы\52462508.jp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643182"/>
            <a:ext cx="785818" cy="785818"/>
          </a:xfrm>
          <a:prstGeom prst="rect">
            <a:avLst/>
          </a:prstGeom>
          <a:noFill/>
        </p:spPr>
      </p:pic>
      <p:pic>
        <p:nvPicPr>
          <p:cNvPr id="33796" name="Picture 4" descr="C:\Documents and Settings\Пользователь\Мои документы\527575557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6384" y="4659156"/>
            <a:ext cx="2444706" cy="18416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4286256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/>
              <a:t>Стр</a:t>
            </a:r>
            <a:r>
              <a:rPr lang="ru-RU" sz="3600" dirty="0" smtClean="0"/>
              <a:t> 258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Пользователь\Мои документы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1000108"/>
            <a:ext cx="9358378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  <a:latin typeface="Georgia" pitchFamily="18" charset="0"/>
              </a:rPr>
              <a:t>Спасибо за работу!</a:t>
            </a:r>
            <a:endParaRPr lang="ru-RU" sz="66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2770" name="Picture 2" descr="C:\Documents and Settings\Пользователь\Мои документы\10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04213" cy="500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9838" y="1700213"/>
            <a:ext cx="5364162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b="1"/>
              <a:t>«Если продолжить одно из маленьких звеньев ломаной, составляющей кривую линию, то эта продолженная таким образом сторона будет называться касательной к кривой.»</a:t>
            </a: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358775" y="260350"/>
            <a:ext cx="8389938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3399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1. Геометрический смысл производной.</a:t>
            </a:r>
          </a:p>
        </p:txBody>
      </p:sp>
      <p:pic>
        <p:nvPicPr>
          <p:cNvPr id="11275" name="Picture 11" descr="Готфри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12875"/>
            <a:ext cx="3219450" cy="5111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57950" y="5857892"/>
            <a:ext cx="2324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Г. Лейбниц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1676400" y="434340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990600"/>
            <a:ext cx="6019800" cy="4343400"/>
            <a:chOff x="240" y="624"/>
            <a:chExt cx="3792" cy="273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40" y="3024"/>
              <a:ext cx="3792" cy="231"/>
              <a:chOff x="240" y="3024"/>
              <a:chExt cx="3792" cy="231"/>
            </a:xfrm>
          </p:grpSpPr>
          <p:sp>
            <p:nvSpPr>
              <p:cNvPr id="16390" name="Line 6"/>
              <p:cNvSpPr>
                <a:spLocks noChangeShapeType="1"/>
              </p:cNvSpPr>
              <p:nvPr/>
            </p:nvSpPr>
            <p:spPr bwMode="auto">
              <a:xfrm>
                <a:off x="240" y="3072"/>
                <a:ext cx="37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91" name="Text Box 7"/>
              <p:cNvSpPr txBox="1">
                <a:spLocks noChangeArrowheads="1"/>
              </p:cNvSpPr>
              <p:nvPr/>
            </p:nvSpPr>
            <p:spPr bwMode="auto">
              <a:xfrm>
                <a:off x="3840" y="3024"/>
                <a:ext cx="1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800" i="0"/>
                  <a:t>х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864" y="624"/>
              <a:ext cx="240" cy="2736"/>
              <a:chOff x="864" y="624"/>
              <a:chExt cx="240" cy="2736"/>
            </a:xfrm>
          </p:grpSpPr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864" y="624"/>
                <a:ext cx="192" cy="2736"/>
                <a:chOff x="864" y="624"/>
                <a:chExt cx="192" cy="2736"/>
              </a:xfrm>
            </p:grpSpPr>
            <p:sp>
              <p:nvSpPr>
                <p:cNvPr id="16394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056" y="720"/>
                  <a:ext cx="0" cy="26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39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864" y="624"/>
                  <a:ext cx="19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i="0"/>
                    <a:t>y</a:t>
                  </a:r>
                  <a:endParaRPr lang="ru-RU" sz="1800" i="0"/>
                </a:p>
              </p:txBody>
            </p:sp>
          </p:grpSp>
          <p:sp>
            <p:nvSpPr>
              <p:cNvPr id="16396" name="Text Box 12"/>
              <p:cNvSpPr txBox="1">
                <a:spLocks noChangeArrowheads="1"/>
              </p:cNvSpPr>
              <p:nvPr/>
            </p:nvSpPr>
            <p:spPr bwMode="auto">
              <a:xfrm>
                <a:off x="912" y="3024"/>
                <a:ext cx="1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i="0"/>
                  <a:t>0</a:t>
                </a:r>
                <a:endParaRPr lang="ru-RU" sz="1800" i="0"/>
              </a:p>
            </p:txBody>
          </p:sp>
        </p:grpSp>
      </p:grpSp>
      <p:sp>
        <p:nvSpPr>
          <p:cNvPr id="16397" name="Arc 13"/>
          <p:cNvSpPr>
            <a:spLocks/>
          </p:cNvSpPr>
          <p:nvPr/>
        </p:nvSpPr>
        <p:spPr bwMode="auto">
          <a:xfrm>
            <a:off x="2209800" y="4648200"/>
            <a:ext cx="406400" cy="228600"/>
          </a:xfrm>
          <a:custGeom>
            <a:avLst/>
            <a:gdLst>
              <a:gd name="G0" fmla="+- 0 0 0"/>
              <a:gd name="G1" fmla="+- 21230 0 0"/>
              <a:gd name="G2" fmla="+- 21600 0 0"/>
              <a:gd name="T0" fmla="*/ 3981 w 21503"/>
              <a:gd name="T1" fmla="*/ 0 h 21230"/>
              <a:gd name="T2" fmla="*/ 21503 w 21503"/>
              <a:gd name="T3" fmla="*/ 19180 h 21230"/>
              <a:gd name="T4" fmla="*/ 0 w 21503"/>
              <a:gd name="T5" fmla="*/ 21230 h 2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03" h="21230" fill="none" extrusionOk="0">
                <a:moveTo>
                  <a:pt x="3980" y="0"/>
                </a:moveTo>
                <a:cubicBezTo>
                  <a:pt x="13443" y="1774"/>
                  <a:pt x="20588" y="9596"/>
                  <a:pt x="21502" y="19180"/>
                </a:cubicBezTo>
              </a:path>
              <a:path w="21503" h="21230" stroke="0" extrusionOk="0">
                <a:moveTo>
                  <a:pt x="3980" y="0"/>
                </a:moveTo>
                <a:cubicBezTo>
                  <a:pt x="13443" y="1774"/>
                  <a:pt x="20588" y="9596"/>
                  <a:pt x="21502" y="19180"/>
                </a:cubicBezTo>
                <a:lnTo>
                  <a:pt x="0" y="2123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0" y="3357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>
            <a:off x="1676400" y="44196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H="1">
            <a:off x="1676400" y="1600200"/>
            <a:ext cx="2819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3048000" y="4419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4495800" y="1600200"/>
            <a:ext cx="0" cy="3276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1676400" y="152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4495800" y="4800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3048000" y="4876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6406" name="Object 22"/>
          <p:cNvGraphicFramePr>
            <a:graphicFrameLocks noChangeAspect="1"/>
          </p:cNvGraphicFramePr>
          <p:nvPr/>
        </p:nvGraphicFramePr>
        <p:xfrm>
          <a:off x="2743200" y="4724400"/>
          <a:ext cx="315913" cy="446088"/>
        </p:xfrm>
        <a:graphic>
          <a:graphicData uri="http://schemas.openxmlformats.org/presentationml/2006/ole">
            <p:oleObj spid="_x0000_s1026" name="Формула" r:id="rId4" imgW="164880" imgH="228600" progId="Equation.3">
              <p:embed/>
            </p:oleObj>
          </a:graphicData>
        </a:graphic>
      </p:graphicFrame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0" y="2479675"/>
            <a:ext cx="227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 b="0" i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sz="1800" b="0" i="0"/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2590800" y="5029200"/>
            <a:ext cx="398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 b="0" i="0">
                <a:solidFill>
                  <a:srgbClr val="000000"/>
                </a:solidFill>
                <a:cs typeface="Times New Roman" pitchFamily="18" charset="0"/>
              </a:rPr>
              <a:t>     </a:t>
            </a:r>
            <a:endParaRPr lang="ru-RU" sz="1800" b="0" i="0"/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0" y="4114800"/>
            <a:ext cx="355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 b="0" i="0">
                <a:solidFill>
                  <a:srgbClr val="000000"/>
                </a:solidFill>
                <a:cs typeface="Times New Roman" pitchFamily="18" charset="0"/>
              </a:rPr>
              <a:t>    </a:t>
            </a:r>
            <a:endParaRPr lang="ru-RU" sz="1800" b="0" i="0"/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0" y="3886200"/>
            <a:ext cx="312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 b="0" i="0">
                <a:solidFill>
                  <a:srgbClr val="000000"/>
                </a:solidFill>
                <a:cs typeface="Times New Roman" pitchFamily="18" charset="0"/>
              </a:rPr>
              <a:t>   </a:t>
            </a:r>
            <a:endParaRPr lang="ru-RU" sz="1800" b="0" i="0"/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33400" y="40846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1800" b="0" i="0"/>
          </a:p>
        </p:txBody>
      </p:sp>
      <p:graphicFrame>
        <p:nvGraphicFramePr>
          <p:cNvPr id="16413" name="Object 29"/>
          <p:cNvGraphicFramePr>
            <a:graphicFrameLocks noChangeAspect="1"/>
          </p:cNvGraphicFramePr>
          <p:nvPr/>
        </p:nvGraphicFramePr>
        <p:xfrm>
          <a:off x="4495800" y="4953000"/>
          <a:ext cx="296863" cy="327025"/>
        </p:xfrm>
        <a:graphic>
          <a:graphicData uri="http://schemas.openxmlformats.org/presentationml/2006/ole">
            <p:oleObj spid="_x0000_s1028" name="Формула" r:id="rId5" imgW="126720" imgH="139680" progId="Equation.3">
              <p:embed/>
            </p:oleObj>
          </a:graphicData>
        </a:graphic>
      </p:graphicFrame>
      <p:graphicFrame>
        <p:nvGraphicFramePr>
          <p:cNvPr id="16414" name="Object 30"/>
          <p:cNvGraphicFramePr>
            <a:graphicFrameLocks noChangeAspect="1"/>
          </p:cNvGraphicFramePr>
          <p:nvPr/>
        </p:nvGraphicFramePr>
        <p:xfrm>
          <a:off x="1143000" y="3733800"/>
          <a:ext cx="501650" cy="469900"/>
        </p:xfrm>
        <a:graphic>
          <a:graphicData uri="http://schemas.openxmlformats.org/presentationml/2006/ole">
            <p:oleObj spid="_x0000_s1029" name="Формула" r:id="rId6" imgW="215640" imgH="203040" progId="Equation.3">
              <p:embed/>
            </p:oleObj>
          </a:graphicData>
        </a:graphic>
      </p:graphicFrame>
      <p:sp>
        <p:nvSpPr>
          <p:cNvPr id="16415" name="Line 31"/>
          <p:cNvSpPr>
            <a:spLocks noChangeShapeType="1"/>
          </p:cNvSpPr>
          <p:nvPr/>
        </p:nvSpPr>
        <p:spPr bwMode="auto">
          <a:xfrm>
            <a:off x="3048000" y="4876800"/>
            <a:ext cx="609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16" name="Line 32"/>
          <p:cNvSpPr>
            <a:spLocks noChangeShapeType="1"/>
          </p:cNvSpPr>
          <p:nvPr/>
        </p:nvSpPr>
        <p:spPr bwMode="auto">
          <a:xfrm flipV="1">
            <a:off x="1676400" y="4114800"/>
            <a:ext cx="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>
            <a:off x="1676400" y="3200400"/>
            <a:ext cx="2514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 flipV="1">
            <a:off x="4191000" y="3200400"/>
            <a:ext cx="0" cy="1676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6419" name="Object 35"/>
          <p:cNvGraphicFramePr>
            <a:graphicFrameLocks noChangeAspect="1"/>
          </p:cNvGraphicFramePr>
          <p:nvPr/>
        </p:nvGraphicFramePr>
        <p:xfrm>
          <a:off x="1066800" y="2590800"/>
          <a:ext cx="457200" cy="404813"/>
        </p:xfrm>
        <a:graphic>
          <a:graphicData uri="http://schemas.openxmlformats.org/presentationml/2006/ole">
            <p:oleObj spid="_x0000_s1030" name="Формула" r:id="rId7" imgW="241200" imgH="203040" progId="Equation.3">
              <p:embed/>
            </p:oleObj>
          </a:graphicData>
        </a:graphic>
      </p:graphicFrame>
      <p:graphicFrame>
        <p:nvGraphicFramePr>
          <p:cNvPr id="16420" name="Object 36"/>
          <p:cNvGraphicFramePr>
            <a:graphicFrameLocks noChangeAspect="1"/>
          </p:cNvGraphicFramePr>
          <p:nvPr/>
        </p:nvGraphicFramePr>
        <p:xfrm>
          <a:off x="3352800" y="4876800"/>
          <a:ext cx="476250" cy="444500"/>
        </p:xfrm>
        <a:graphic>
          <a:graphicData uri="http://schemas.openxmlformats.org/presentationml/2006/ole">
            <p:oleObj spid="_x0000_s1031" name="Формула" r:id="rId8" imgW="228600" imgH="203040" progId="Equation.3">
              <p:embed/>
            </p:oleObj>
          </a:graphicData>
        </a:graphic>
      </p:graphicFrame>
      <p:graphicFrame>
        <p:nvGraphicFramePr>
          <p:cNvPr id="16421" name="Object 37"/>
          <p:cNvGraphicFramePr>
            <a:graphicFrameLocks noChangeAspect="1"/>
          </p:cNvGraphicFramePr>
          <p:nvPr/>
        </p:nvGraphicFramePr>
        <p:xfrm>
          <a:off x="2438400" y="4495800"/>
          <a:ext cx="304800" cy="285750"/>
        </p:xfrm>
        <a:graphic>
          <a:graphicData uri="http://schemas.openxmlformats.org/presentationml/2006/ole">
            <p:oleObj spid="_x0000_s1032" name="Формула" r:id="rId9" imgW="152334" imgH="139639" progId="Equation.3">
              <p:embed/>
            </p:oleObj>
          </a:graphicData>
        </a:graphic>
      </p:graphicFrame>
      <p:graphicFrame>
        <p:nvGraphicFramePr>
          <p:cNvPr id="16423" name="Object 39"/>
          <p:cNvGraphicFramePr>
            <a:graphicFrameLocks noChangeAspect="1"/>
          </p:cNvGraphicFramePr>
          <p:nvPr/>
        </p:nvGraphicFramePr>
        <p:xfrm>
          <a:off x="5724525" y="3789363"/>
          <a:ext cx="2581275" cy="812800"/>
        </p:xfrm>
        <a:graphic>
          <a:graphicData uri="http://schemas.openxmlformats.org/presentationml/2006/ole">
            <p:oleObj spid="_x0000_s1034" name="Формула" r:id="rId10" imgW="634680" imgH="203040" progId="Equation.3">
              <p:embed/>
            </p:oleObj>
          </a:graphicData>
        </a:graphic>
      </p:graphicFrame>
      <p:graphicFrame>
        <p:nvGraphicFramePr>
          <p:cNvPr id="16425" name="Object 41"/>
          <p:cNvGraphicFramePr>
            <a:graphicFrameLocks noChangeAspect="1"/>
          </p:cNvGraphicFramePr>
          <p:nvPr/>
        </p:nvGraphicFramePr>
        <p:xfrm>
          <a:off x="2339975" y="836613"/>
          <a:ext cx="2084388" cy="717550"/>
        </p:xfrm>
        <a:graphic>
          <a:graphicData uri="http://schemas.openxmlformats.org/presentationml/2006/ole">
            <p:oleObj spid="_x0000_s1035" name="Формула" r:id="rId11" imgW="583947" imgH="203112" progId="Equation.3">
              <p:embed/>
            </p:oleObj>
          </a:graphicData>
        </a:graphic>
      </p:graphicFrame>
      <p:sp>
        <p:nvSpPr>
          <p:cNvPr id="16426" name="Line 42"/>
          <p:cNvSpPr>
            <a:spLocks noChangeShapeType="1"/>
          </p:cNvSpPr>
          <p:nvPr/>
        </p:nvSpPr>
        <p:spPr bwMode="auto">
          <a:xfrm>
            <a:off x="4267200" y="2667000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 flipH="1">
            <a:off x="1676400" y="2667000"/>
            <a:ext cx="2590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28" name="Oval 44"/>
          <p:cNvSpPr>
            <a:spLocks noChangeArrowheads="1"/>
          </p:cNvSpPr>
          <p:nvPr/>
        </p:nvSpPr>
        <p:spPr bwMode="auto">
          <a:xfrm>
            <a:off x="4419600" y="15240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29" name="Freeform 45"/>
          <p:cNvSpPr>
            <a:spLocks/>
          </p:cNvSpPr>
          <p:nvPr/>
        </p:nvSpPr>
        <p:spPr bwMode="auto">
          <a:xfrm>
            <a:off x="228600" y="1066800"/>
            <a:ext cx="4343400" cy="3646488"/>
          </a:xfrm>
          <a:custGeom>
            <a:avLst/>
            <a:gdLst/>
            <a:ahLst/>
            <a:cxnLst>
              <a:cxn ang="0">
                <a:pos x="0" y="2119"/>
              </a:cxn>
              <a:cxn ang="0">
                <a:pos x="2142" y="1765"/>
              </a:cxn>
              <a:cxn ang="0">
                <a:pos x="2709" y="0"/>
              </a:cxn>
            </a:cxnLst>
            <a:rect l="0" t="0" r="r" b="b"/>
            <a:pathLst>
              <a:path w="2709" h="2119">
                <a:moveTo>
                  <a:pt x="0" y="2119"/>
                </a:moveTo>
                <a:cubicBezTo>
                  <a:pt x="357" y="2060"/>
                  <a:pt x="1690" y="2118"/>
                  <a:pt x="2142" y="1765"/>
                </a:cubicBezTo>
                <a:cubicBezTo>
                  <a:pt x="2594" y="1412"/>
                  <a:pt x="2591" y="368"/>
                  <a:pt x="2709" y="0"/>
                </a:cubicBezTo>
              </a:path>
            </a:pathLst>
          </a:custGeom>
          <a:noFill/>
          <a:ln w="41275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30" name="Oval 46"/>
          <p:cNvSpPr>
            <a:spLocks noChangeArrowheads="1"/>
          </p:cNvSpPr>
          <p:nvPr/>
        </p:nvSpPr>
        <p:spPr bwMode="auto">
          <a:xfrm>
            <a:off x="2971800" y="4343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31" name="Line 47"/>
          <p:cNvSpPr>
            <a:spLocks noChangeShapeType="1"/>
          </p:cNvSpPr>
          <p:nvPr/>
        </p:nvSpPr>
        <p:spPr bwMode="auto">
          <a:xfrm flipV="1">
            <a:off x="1828800" y="1524000"/>
            <a:ext cx="3276600" cy="4572000"/>
          </a:xfrm>
          <a:prstGeom prst="line">
            <a:avLst/>
          </a:prstGeom>
          <a:noFill/>
          <a:ln w="19050">
            <a:solidFill>
              <a:srgbClr val="1A74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32" name="Line 48"/>
          <p:cNvSpPr>
            <a:spLocks noChangeShapeType="1"/>
          </p:cNvSpPr>
          <p:nvPr/>
        </p:nvSpPr>
        <p:spPr bwMode="auto">
          <a:xfrm flipV="1">
            <a:off x="2209800" y="1066800"/>
            <a:ext cx="2590800" cy="4876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33" name="Line 49"/>
          <p:cNvSpPr>
            <a:spLocks noChangeShapeType="1"/>
          </p:cNvSpPr>
          <p:nvPr/>
        </p:nvSpPr>
        <p:spPr bwMode="auto">
          <a:xfrm flipV="1">
            <a:off x="1371600" y="2057400"/>
            <a:ext cx="3886200" cy="4114800"/>
          </a:xfrm>
          <a:prstGeom prst="line">
            <a:avLst/>
          </a:prstGeom>
          <a:noFill/>
          <a:ln w="19050">
            <a:solidFill>
              <a:srgbClr val="2C6C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34" name="Line 50"/>
          <p:cNvSpPr>
            <a:spLocks noChangeShapeType="1"/>
          </p:cNvSpPr>
          <p:nvPr/>
        </p:nvSpPr>
        <p:spPr bwMode="auto">
          <a:xfrm flipV="1">
            <a:off x="1371600" y="2057400"/>
            <a:ext cx="4648200" cy="3657600"/>
          </a:xfrm>
          <a:prstGeom prst="line">
            <a:avLst/>
          </a:prstGeom>
          <a:noFill/>
          <a:ln w="19050">
            <a:solidFill>
              <a:srgbClr val="30809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35" name="Line 51"/>
          <p:cNvSpPr>
            <a:spLocks noChangeShapeType="1"/>
          </p:cNvSpPr>
          <p:nvPr/>
        </p:nvSpPr>
        <p:spPr bwMode="auto">
          <a:xfrm flipV="1">
            <a:off x="1143000" y="2743200"/>
            <a:ext cx="5334000" cy="2590800"/>
          </a:xfrm>
          <a:prstGeom prst="line">
            <a:avLst/>
          </a:prstGeom>
          <a:noFill/>
          <a:ln w="19050">
            <a:solidFill>
              <a:srgbClr val="329A8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36" name="Line 52"/>
          <p:cNvSpPr>
            <a:spLocks noChangeShapeType="1"/>
          </p:cNvSpPr>
          <p:nvPr/>
        </p:nvSpPr>
        <p:spPr bwMode="auto">
          <a:xfrm flipH="1">
            <a:off x="4267200" y="4876800"/>
            <a:ext cx="228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37" name="Line 53"/>
          <p:cNvSpPr>
            <a:spLocks noChangeShapeType="1"/>
          </p:cNvSpPr>
          <p:nvPr/>
        </p:nvSpPr>
        <p:spPr bwMode="auto">
          <a:xfrm flipV="1">
            <a:off x="1676400" y="1600200"/>
            <a:ext cx="0" cy="1066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38" name="Oval 54"/>
          <p:cNvSpPr>
            <a:spLocks noChangeArrowheads="1"/>
          </p:cNvSpPr>
          <p:nvPr/>
        </p:nvSpPr>
        <p:spPr bwMode="auto">
          <a:xfrm>
            <a:off x="4211638" y="2565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39" name="Line 55"/>
          <p:cNvSpPr>
            <a:spLocks noChangeShapeType="1"/>
          </p:cNvSpPr>
          <p:nvPr/>
        </p:nvSpPr>
        <p:spPr bwMode="auto">
          <a:xfrm>
            <a:off x="4191000" y="4876800"/>
            <a:ext cx="76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40" name="Line 56"/>
          <p:cNvSpPr>
            <a:spLocks noChangeShapeType="1"/>
          </p:cNvSpPr>
          <p:nvPr/>
        </p:nvSpPr>
        <p:spPr bwMode="auto">
          <a:xfrm flipV="1">
            <a:off x="1676400" y="2667000"/>
            <a:ext cx="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41" name="Oval 57"/>
          <p:cNvSpPr>
            <a:spLocks noChangeArrowheads="1"/>
          </p:cNvSpPr>
          <p:nvPr/>
        </p:nvSpPr>
        <p:spPr bwMode="auto">
          <a:xfrm>
            <a:off x="4114800" y="31242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42" name="Line 58"/>
          <p:cNvSpPr>
            <a:spLocks noChangeShapeType="1"/>
          </p:cNvSpPr>
          <p:nvPr/>
        </p:nvSpPr>
        <p:spPr bwMode="auto">
          <a:xfrm>
            <a:off x="3962400" y="3657600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43" name="Line 59"/>
          <p:cNvSpPr>
            <a:spLocks noChangeShapeType="1"/>
          </p:cNvSpPr>
          <p:nvPr/>
        </p:nvSpPr>
        <p:spPr bwMode="auto">
          <a:xfrm flipH="1">
            <a:off x="1676400" y="3657600"/>
            <a:ext cx="2286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44" name="Line 60"/>
          <p:cNvSpPr>
            <a:spLocks noChangeShapeType="1"/>
          </p:cNvSpPr>
          <p:nvPr/>
        </p:nvSpPr>
        <p:spPr bwMode="auto">
          <a:xfrm>
            <a:off x="3962400" y="4876800"/>
            <a:ext cx="228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45" name="Line 61"/>
          <p:cNvSpPr>
            <a:spLocks noChangeShapeType="1"/>
          </p:cNvSpPr>
          <p:nvPr/>
        </p:nvSpPr>
        <p:spPr bwMode="auto">
          <a:xfrm>
            <a:off x="1676400" y="3200400"/>
            <a:ext cx="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46" name="Oval 62"/>
          <p:cNvSpPr>
            <a:spLocks noChangeArrowheads="1"/>
          </p:cNvSpPr>
          <p:nvPr/>
        </p:nvSpPr>
        <p:spPr bwMode="auto">
          <a:xfrm>
            <a:off x="3886200" y="3581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47" name="Line 63"/>
          <p:cNvSpPr>
            <a:spLocks noChangeShapeType="1"/>
          </p:cNvSpPr>
          <p:nvPr/>
        </p:nvSpPr>
        <p:spPr bwMode="auto">
          <a:xfrm>
            <a:off x="3657600" y="41148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48" name="Line 64"/>
          <p:cNvSpPr>
            <a:spLocks noChangeShapeType="1"/>
          </p:cNvSpPr>
          <p:nvPr/>
        </p:nvSpPr>
        <p:spPr bwMode="auto">
          <a:xfrm flipH="1" flipV="1">
            <a:off x="1676400" y="4114800"/>
            <a:ext cx="1958975" cy="349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49" name="Line 65"/>
          <p:cNvSpPr>
            <a:spLocks noChangeShapeType="1"/>
          </p:cNvSpPr>
          <p:nvPr/>
        </p:nvSpPr>
        <p:spPr bwMode="auto">
          <a:xfrm>
            <a:off x="3657600" y="4876800"/>
            <a:ext cx="30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50" name="Line 66"/>
          <p:cNvSpPr>
            <a:spLocks noChangeShapeType="1"/>
          </p:cNvSpPr>
          <p:nvPr/>
        </p:nvSpPr>
        <p:spPr bwMode="auto">
          <a:xfrm>
            <a:off x="1676400" y="3657600"/>
            <a:ext cx="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51" name="Oval 67"/>
          <p:cNvSpPr>
            <a:spLocks noChangeArrowheads="1"/>
          </p:cNvSpPr>
          <p:nvPr/>
        </p:nvSpPr>
        <p:spPr bwMode="auto">
          <a:xfrm>
            <a:off x="3581400" y="4038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52" name="Rectangle 68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454" name="Line 70"/>
          <p:cNvSpPr>
            <a:spLocks noChangeShapeType="1"/>
          </p:cNvSpPr>
          <p:nvPr/>
        </p:nvSpPr>
        <p:spPr bwMode="auto">
          <a:xfrm>
            <a:off x="1676400" y="4267200"/>
            <a:ext cx="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55" name="Text Box 71" descr="Пергамент"/>
          <p:cNvSpPr txBox="1">
            <a:spLocks noChangeArrowheads="1"/>
          </p:cNvSpPr>
          <p:nvPr/>
        </p:nvSpPr>
        <p:spPr bwMode="auto">
          <a:xfrm>
            <a:off x="0" y="5643579"/>
            <a:ext cx="91440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0" dirty="0">
                <a:solidFill>
                  <a:srgbClr val="008000"/>
                </a:solidFill>
              </a:rPr>
              <a:t>Секущая стремится занять положение касательной.      </a:t>
            </a:r>
            <a:r>
              <a:rPr lang="ru-RU" sz="2400" i="0" dirty="0">
                <a:solidFill>
                  <a:schemeClr val="accent2"/>
                </a:solidFill>
              </a:rPr>
              <a:t>То есть, касательная есть предельное положение секущей.</a:t>
            </a:r>
          </a:p>
        </p:txBody>
      </p:sp>
      <p:sp>
        <p:nvSpPr>
          <p:cNvPr id="16456" name="Text Box 72"/>
          <p:cNvSpPr txBox="1">
            <a:spLocks noChangeArrowheads="1"/>
          </p:cNvSpPr>
          <p:nvPr/>
        </p:nvSpPr>
        <p:spPr bwMode="auto">
          <a:xfrm>
            <a:off x="6423025" y="34210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 i="0"/>
          </a:p>
        </p:txBody>
      </p: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381000" y="3581400"/>
            <a:ext cx="5865813" cy="1600200"/>
            <a:chOff x="240" y="2256"/>
            <a:chExt cx="3695" cy="1008"/>
          </a:xfrm>
        </p:grpSpPr>
        <p:sp>
          <p:nvSpPr>
            <p:cNvPr id="16458" name="Line 74"/>
            <p:cNvSpPr>
              <a:spLocks noChangeShapeType="1"/>
            </p:cNvSpPr>
            <p:nvPr/>
          </p:nvSpPr>
          <p:spPr bwMode="auto">
            <a:xfrm flipV="1">
              <a:off x="240" y="2256"/>
              <a:ext cx="3552" cy="100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459" name="Text Box 75"/>
            <p:cNvSpPr txBox="1">
              <a:spLocks noChangeArrowheads="1"/>
            </p:cNvSpPr>
            <p:nvPr/>
          </p:nvSpPr>
          <p:spPr bwMode="auto">
            <a:xfrm rot="-1014554">
              <a:off x="2879" y="2351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i="0"/>
                <a:t>Касательная</a:t>
              </a:r>
            </a:p>
          </p:txBody>
        </p:sp>
      </p:grpSp>
      <p:sp>
        <p:nvSpPr>
          <p:cNvPr id="16460" name="Text Box 76"/>
          <p:cNvSpPr txBox="1">
            <a:spLocks noChangeArrowheads="1"/>
          </p:cNvSpPr>
          <p:nvPr/>
        </p:nvSpPr>
        <p:spPr bwMode="auto">
          <a:xfrm rot="-3587533">
            <a:off x="2940051" y="24765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0">
                <a:solidFill>
                  <a:srgbClr val="008000"/>
                </a:solidFill>
              </a:rPr>
              <a:t>Секущая</a:t>
            </a:r>
          </a:p>
        </p:txBody>
      </p:sp>
      <p:sp>
        <p:nvSpPr>
          <p:cNvPr id="16461" name="Rectangle 7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6462" name="Object 78" descr="Пергамент"/>
          <p:cNvGraphicFramePr>
            <a:graphicFrameLocks noChangeAspect="1"/>
          </p:cNvGraphicFramePr>
          <p:nvPr/>
        </p:nvGraphicFramePr>
        <p:xfrm>
          <a:off x="179388" y="0"/>
          <a:ext cx="8229600" cy="927100"/>
        </p:xfrm>
        <a:graphic>
          <a:graphicData uri="http://schemas.openxmlformats.org/presentationml/2006/ole">
            <p:oleObj spid="_x0000_s1037" name="Формула" r:id="rId12" imgW="3797300" imgH="431800" progId="Equation.3">
              <p:embed/>
            </p:oleObj>
          </a:graphicData>
        </a:graphic>
      </p:graphicFrame>
      <p:sp>
        <p:nvSpPr>
          <p:cNvPr id="16463" name="Line 79"/>
          <p:cNvSpPr>
            <a:spLocks noChangeShapeType="1"/>
          </p:cNvSpPr>
          <p:nvPr/>
        </p:nvSpPr>
        <p:spPr bwMode="auto">
          <a:xfrm>
            <a:off x="3048000" y="4876800"/>
            <a:ext cx="76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469" name="WordArt 85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8389938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3399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1. Геометрический смысл производной.</a:t>
            </a:r>
          </a:p>
        </p:txBody>
      </p:sp>
      <p:sp>
        <p:nvSpPr>
          <p:cNvPr id="16470" name="Text Box 86"/>
          <p:cNvSpPr txBox="1">
            <a:spLocks noChangeArrowheads="1"/>
          </p:cNvSpPr>
          <p:nvPr/>
        </p:nvSpPr>
        <p:spPr bwMode="auto">
          <a:xfrm>
            <a:off x="2555875" y="3860800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</a:p>
        </p:txBody>
      </p:sp>
      <p:sp>
        <p:nvSpPr>
          <p:cNvPr id="16471" name="Text Box 87"/>
          <p:cNvSpPr txBox="1">
            <a:spLocks noChangeArrowheads="1"/>
          </p:cNvSpPr>
          <p:nvPr/>
        </p:nvSpPr>
        <p:spPr bwMode="auto">
          <a:xfrm>
            <a:off x="3924300" y="1341438"/>
            <a:ext cx="555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</a:t>
            </a:r>
            <a:r>
              <a:rPr lang="ru-RU" baseline="-25000"/>
              <a:t>1</a:t>
            </a:r>
            <a:endParaRPr lang="ru-RU"/>
          </a:p>
        </p:txBody>
      </p:sp>
      <p:sp>
        <p:nvSpPr>
          <p:cNvPr id="82" name="Rectangle 14"/>
          <p:cNvSpPr>
            <a:spLocks noChangeArrowheads="1"/>
          </p:cNvSpPr>
          <p:nvPr/>
        </p:nvSpPr>
        <p:spPr bwMode="auto">
          <a:xfrm>
            <a:off x="2786050" y="4500570"/>
            <a:ext cx="3571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3" name="Picture 1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1071546"/>
            <a:ext cx="3136135" cy="1106871"/>
          </a:xfrm>
          <a:prstGeom prst="rect">
            <a:avLst/>
          </a:prstGeom>
          <a:noFill/>
        </p:spPr>
      </p:pic>
      <p:sp>
        <p:nvSpPr>
          <p:cNvPr id="85" name="TextBox 84"/>
          <p:cNvSpPr txBox="1"/>
          <p:nvPr/>
        </p:nvSpPr>
        <p:spPr>
          <a:xfrm>
            <a:off x="5715008" y="2285992"/>
            <a:ext cx="764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lim</a:t>
            </a:r>
            <a:endParaRPr lang="ru-RU" sz="3600" dirty="0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2292713"/>
            <a:ext cx="500066" cy="907683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7143768" y="242886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ru-RU" sz="3200" dirty="0"/>
          </a:p>
        </p:txBody>
      </p:sp>
      <p:sp>
        <p:nvSpPr>
          <p:cNvPr id="89" name="TextBox 88"/>
          <p:cNvSpPr txBox="1"/>
          <p:nvPr/>
        </p:nvSpPr>
        <p:spPr>
          <a:xfrm>
            <a:off x="7572396" y="2357430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tg</a:t>
            </a:r>
            <a:endParaRPr lang="ru-RU" sz="3600" dirty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900" y="2428868"/>
            <a:ext cx="289323" cy="642941"/>
          </a:xfrm>
          <a:prstGeom prst="rect">
            <a:avLst/>
          </a:prstGeom>
          <a:noFill/>
        </p:spPr>
      </p:pic>
      <p:sp>
        <p:nvSpPr>
          <p:cNvPr id="92" name="TextBox 91"/>
          <p:cNvSpPr txBox="1"/>
          <p:nvPr/>
        </p:nvSpPr>
        <p:spPr>
          <a:xfrm>
            <a:off x="8415916" y="2428868"/>
            <a:ext cx="72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k</a:t>
            </a:r>
            <a:endParaRPr lang="ru-RU" sz="3600" dirty="0"/>
          </a:p>
        </p:txBody>
      </p:sp>
      <p:graphicFrame>
        <p:nvGraphicFramePr>
          <p:cNvPr id="9" name="Object 16"/>
          <p:cNvGraphicFramePr>
            <a:graphicFrameLocks noChangeAspect="1"/>
          </p:cNvGraphicFramePr>
          <p:nvPr/>
        </p:nvGraphicFramePr>
        <p:xfrm>
          <a:off x="5500694" y="2786058"/>
          <a:ext cx="333374" cy="311149"/>
        </p:xfrm>
        <a:graphic>
          <a:graphicData uri="http://schemas.openxmlformats.org/presentationml/2006/ole">
            <p:oleObj spid="_x0000_s1040" name="Формула" r:id="rId16" imgW="228600" imgH="203040" progId="Equation.3">
              <p:embed/>
            </p:oleObj>
          </a:graphicData>
        </a:graphic>
      </p:graphicFrame>
      <p:graphicFrame>
        <p:nvGraphicFramePr>
          <p:cNvPr id="10" name="Object 17"/>
          <p:cNvGraphicFramePr>
            <a:graphicFrameLocks noChangeAspect="1"/>
          </p:cNvGraphicFramePr>
          <p:nvPr/>
        </p:nvGraphicFramePr>
        <p:xfrm>
          <a:off x="5857884" y="2786058"/>
          <a:ext cx="495304" cy="284237"/>
        </p:xfrm>
        <a:graphic>
          <a:graphicData uri="http://schemas.openxmlformats.org/presentationml/2006/ole">
            <p:oleObj spid="_x0000_s1041" name="Формула" r:id="rId17" imgW="304404" imgH="17756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0">
                                            <p:subSp spid="_x0000_s103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4">
                                            <p:subSp spid="_x0000_s102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6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4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9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4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1">
                                            <p:subSp spid="_x0000_s103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9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62">
                                            <p:subSp spid="_x0000_s103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 animBg="1" autoUpdateAnimBg="0"/>
      <p:bldP spid="16417" grpId="0" animBg="1" autoUpdateAnimBg="0"/>
      <p:bldP spid="16418" grpId="0" animBg="1" autoUpdateAnimBg="0"/>
      <p:bldP spid="16426" grpId="0" animBg="1" autoUpdateAnimBg="0"/>
      <p:bldP spid="16427" grpId="0" animBg="1" autoUpdateAnimBg="0"/>
      <p:bldP spid="16431" grpId="0" animBg="1" autoUpdateAnimBg="0"/>
      <p:bldP spid="16432" grpId="0" animBg="1" autoUpdateAnimBg="0"/>
      <p:bldP spid="16433" grpId="0" animBg="1" autoUpdateAnimBg="0"/>
      <p:bldP spid="16434" grpId="0" animBg="1" autoUpdateAnimBg="0"/>
      <p:bldP spid="16435" grpId="0" animBg="1" autoUpdateAnimBg="0"/>
      <p:bldP spid="16438" grpId="0" animBg="1" autoUpdateAnimBg="0"/>
      <p:bldP spid="16441" grpId="0" animBg="1" autoUpdateAnimBg="0"/>
      <p:bldP spid="16442" grpId="0" animBg="1" autoUpdateAnimBg="0"/>
      <p:bldP spid="16443" grpId="0" animBg="1" autoUpdateAnimBg="0"/>
      <p:bldP spid="16446" grpId="0" animBg="1" autoUpdateAnimBg="0"/>
      <p:bldP spid="16447" grpId="0" animBg="1" autoUpdateAnimBg="0"/>
      <p:bldP spid="16448" grpId="0" animBg="1" autoUpdateAnimBg="0"/>
      <p:bldP spid="16451" grpId="0" animBg="1" autoUpdateAnimBg="0"/>
      <p:bldP spid="16454" grpId="0" animBg="1" autoUpdateAnimBg="0"/>
      <p:bldP spid="16455" grpId="0" animBg="1" autoUpdateAnimBg="0"/>
      <p:bldP spid="16460" grpId="0" autoUpdateAnimBg="0"/>
      <p:bldP spid="1646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1676400" y="3657600"/>
            <a:ext cx="76200" cy="762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304800"/>
            <a:ext cx="6019800" cy="4343400"/>
            <a:chOff x="240" y="624"/>
            <a:chExt cx="3792" cy="273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0" y="3024"/>
              <a:ext cx="3792" cy="231"/>
              <a:chOff x="240" y="3024"/>
              <a:chExt cx="3792" cy="231"/>
            </a:xfrm>
          </p:grpSpPr>
          <p:sp>
            <p:nvSpPr>
              <p:cNvPr id="21509" name="Line 5"/>
              <p:cNvSpPr>
                <a:spLocks noChangeShapeType="1"/>
              </p:cNvSpPr>
              <p:nvPr/>
            </p:nvSpPr>
            <p:spPr bwMode="auto">
              <a:xfrm>
                <a:off x="240" y="3072"/>
                <a:ext cx="374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10" name="Text Box 6"/>
              <p:cNvSpPr txBox="1">
                <a:spLocks noChangeArrowheads="1"/>
              </p:cNvSpPr>
              <p:nvPr/>
            </p:nvSpPr>
            <p:spPr bwMode="auto">
              <a:xfrm>
                <a:off x="3840" y="3024"/>
                <a:ext cx="1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800" i="0"/>
                  <a:t>х</a:t>
                </a: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864" y="624"/>
              <a:ext cx="240" cy="2736"/>
              <a:chOff x="864" y="624"/>
              <a:chExt cx="240" cy="2736"/>
            </a:xfrm>
          </p:grpSpPr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864" y="624"/>
                <a:ext cx="192" cy="2736"/>
                <a:chOff x="864" y="624"/>
                <a:chExt cx="192" cy="2736"/>
              </a:xfrm>
            </p:grpSpPr>
            <p:sp>
              <p:nvSpPr>
                <p:cNvPr id="21513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56" y="720"/>
                  <a:ext cx="0" cy="26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1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864" y="624"/>
                  <a:ext cx="19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800" i="0"/>
                    <a:t>y</a:t>
                  </a:r>
                  <a:endParaRPr lang="ru-RU" sz="1800" i="0"/>
                </a:p>
              </p:txBody>
            </p:sp>
          </p:grpSp>
          <p:sp>
            <p:nvSpPr>
              <p:cNvPr id="21515" name="Text Box 11"/>
              <p:cNvSpPr txBox="1">
                <a:spLocks noChangeArrowheads="1"/>
              </p:cNvSpPr>
              <p:nvPr/>
            </p:nvSpPr>
            <p:spPr bwMode="auto">
              <a:xfrm>
                <a:off x="912" y="3024"/>
                <a:ext cx="1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i="0"/>
                  <a:t>0</a:t>
                </a:r>
                <a:endParaRPr lang="ru-RU" sz="1800" i="0"/>
              </a:p>
            </p:txBody>
          </p:sp>
        </p:grpSp>
      </p:grpSp>
      <p:sp>
        <p:nvSpPr>
          <p:cNvPr id="21516" name="Arc 12"/>
          <p:cNvSpPr>
            <a:spLocks/>
          </p:cNvSpPr>
          <p:nvPr/>
        </p:nvSpPr>
        <p:spPr bwMode="auto">
          <a:xfrm>
            <a:off x="2209800" y="3962400"/>
            <a:ext cx="406400" cy="228600"/>
          </a:xfrm>
          <a:custGeom>
            <a:avLst/>
            <a:gdLst>
              <a:gd name="G0" fmla="+- 0 0 0"/>
              <a:gd name="G1" fmla="+- 21230 0 0"/>
              <a:gd name="G2" fmla="+- 21600 0 0"/>
              <a:gd name="T0" fmla="*/ 3981 w 21503"/>
              <a:gd name="T1" fmla="*/ 0 h 21230"/>
              <a:gd name="T2" fmla="*/ 21503 w 21503"/>
              <a:gd name="T3" fmla="*/ 19180 h 21230"/>
              <a:gd name="T4" fmla="*/ 0 w 21503"/>
              <a:gd name="T5" fmla="*/ 21230 h 2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03" h="21230" fill="none" extrusionOk="0">
                <a:moveTo>
                  <a:pt x="3980" y="0"/>
                </a:moveTo>
                <a:cubicBezTo>
                  <a:pt x="13443" y="1774"/>
                  <a:pt x="20588" y="9596"/>
                  <a:pt x="21502" y="19180"/>
                </a:cubicBezTo>
              </a:path>
              <a:path w="21503" h="21230" stroke="0" extrusionOk="0">
                <a:moveTo>
                  <a:pt x="3980" y="0"/>
                </a:moveTo>
                <a:cubicBezTo>
                  <a:pt x="13443" y="1774"/>
                  <a:pt x="20588" y="9596"/>
                  <a:pt x="21502" y="19180"/>
                </a:cubicBezTo>
                <a:lnTo>
                  <a:pt x="0" y="2123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1676400" y="37338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3048000" y="3733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1676400" y="838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4495800" y="4114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3048000" y="4191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1523" name="Object 19"/>
          <p:cNvGraphicFramePr>
            <a:graphicFrameLocks noChangeAspect="1"/>
          </p:cNvGraphicFramePr>
          <p:nvPr/>
        </p:nvGraphicFramePr>
        <p:xfrm>
          <a:off x="2743200" y="4114800"/>
          <a:ext cx="315913" cy="446088"/>
        </p:xfrm>
        <a:graphic>
          <a:graphicData uri="http://schemas.openxmlformats.org/presentationml/2006/ole">
            <p:oleObj spid="_x0000_s3074" name="Формула" r:id="rId4" imgW="164880" imgH="228600" progId="Equation.3">
              <p:embed/>
            </p:oleObj>
          </a:graphicData>
        </a:graphic>
      </p:graphicFrame>
      <p:graphicFrame>
        <p:nvGraphicFramePr>
          <p:cNvPr id="21524" name="Object 20"/>
          <p:cNvGraphicFramePr>
            <a:graphicFrameLocks noChangeAspect="1"/>
          </p:cNvGraphicFramePr>
          <p:nvPr/>
        </p:nvGraphicFramePr>
        <p:xfrm>
          <a:off x="3200400" y="4267200"/>
          <a:ext cx="476250" cy="444500"/>
        </p:xfrm>
        <a:graphic>
          <a:graphicData uri="http://schemas.openxmlformats.org/presentationml/2006/ole">
            <p:oleObj spid="_x0000_s3075" name="Формула" r:id="rId5" imgW="228600" imgH="203040" progId="Equation.3">
              <p:embed/>
            </p:oleObj>
          </a:graphicData>
        </a:graphic>
      </p:graphicFrame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0" y="2479675"/>
            <a:ext cx="227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 b="0" i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sz="1800" b="0" i="0"/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514600" y="4495800"/>
            <a:ext cx="398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 b="0" i="0">
                <a:solidFill>
                  <a:srgbClr val="000000"/>
                </a:solidFill>
                <a:cs typeface="Times New Roman" pitchFamily="18" charset="0"/>
              </a:rPr>
              <a:t>     </a:t>
            </a:r>
            <a:endParaRPr lang="ru-RU" sz="1800" b="0" i="0"/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0" y="4114800"/>
            <a:ext cx="355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 b="0" i="0">
                <a:solidFill>
                  <a:srgbClr val="000000"/>
                </a:solidFill>
                <a:cs typeface="Times New Roman" pitchFamily="18" charset="0"/>
              </a:rPr>
              <a:t>    </a:t>
            </a:r>
            <a:endParaRPr lang="ru-RU" sz="1800" b="0" i="0"/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0" y="3886200"/>
            <a:ext cx="312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200" b="0" i="0">
                <a:solidFill>
                  <a:srgbClr val="000000"/>
                </a:solidFill>
                <a:cs typeface="Times New Roman" pitchFamily="18" charset="0"/>
              </a:rPr>
              <a:t>   </a:t>
            </a:r>
            <a:endParaRPr lang="ru-RU" sz="1800" b="0" i="0"/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533400" y="33988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1800" b="0" i="0"/>
          </a:p>
        </p:txBody>
      </p:sp>
      <p:graphicFrame>
        <p:nvGraphicFramePr>
          <p:cNvPr id="21530" name="Object 26"/>
          <p:cNvGraphicFramePr>
            <a:graphicFrameLocks noChangeAspect="1"/>
          </p:cNvGraphicFramePr>
          <p:nvPr/>
        </p:nvGraphicFramePr>
        <p:xfrm>
          <a:off x="4419600" y="4191000"/>
          <a:ext cx="296863" cy="327025"/>
        </p:xfrm>
        <a:graphic>
          <a:graphicData uri="http://schemas.openxmlformats.org/presentationml/2006/ole">
            <p:oleObj spid="_x0000_s3076" name="Формула" r:id="rId6" imgW="126720" imgH="139680" progId="Equation.3">
              <p:embed/>
            </p:oleObj>
          </a:graphicData>
        </a:graphic>
      </p:graphicFrame>
      <p:graphicFrame>
        <p:nvGraphicFramePr>
          <p:cNvPr id="21531" name="Object 27"/>
          <p:cNvGraphicFramePr>
            <a:graphicFrameLocks noChangeAspect="1"/>
          </p:cNvGraphicFramePr>
          <p:nvPr/>
        </p:nvGraphicFramePr>
        <p:xfrm>
          <a:off x="1143000" y="3276600"/>
          <a:ext cx="501650" cy="469900"/>
        </p:xfrm>
        <a:graphic>
          <a:graphicData uri="http://schemas.openxmlformats.org/presentationml/2006/ole">
            <p:oleObj spid="_x0000_s3077" name="Формула" r:id="rId7" imgW="215640" imgH="203040" progId="Equation.3">
              <p:embed/>
            </p:oleObj>
          </a:graphicData>
        </a:graphic>
      </p:graphicFrame>
      <p:graphicFrame>
        <p:nvGraphicFramePr>
          <p:cNvPr id="21532" name="Object 28"/>
          <p:cNvGraphicFramePr>
            <a:graphicFrameLocks noChangeAspect="1"/>
          </p:cNvGraphicFramePr>
          <p:nvPr/>
        </p:nvGraphicFramePr>
        <p:xfrm>
          <a:off x="2555875" y="3860800"/>
          <a:ext cx="304800" cy="285750"/>
        </p:xfrm>
        <a:graphic>
          <a:graphicData uri="http://schemas.openxmlformats.org/presentationml/2006/ole">
            <p:oleObj spid="_x0000_s3078" name="Формула" r:id="rId8" imgW="152334" imgH="139639" progId="Equation.3">
              <p:embed/>
            </p:oleObj>
          </a:graphicData>
        </a:graphic>
      </p:graphicFrame>
      <p:graphicFrame>
        <p:nvGraphicFramePr>
          <p:cNvPr id="21533" name="Object 29"/>
          <p:cNvGraphicFramePr>
            <a:graphicFrameLocks noChangeAspect="1"/>
          </p:cNvGraphicFramePr>
          <p:nvPr/>
        </p:nvGraphicFramePr>
        <p:xfrm>
          <a:off x="4464050" y="836613"/>
          <a:ext cx="4679950" cy="942975"/>
        </p:xfrm>
        <a:graphic>
          <a:graphicData uri="http://schemas.openxmlformats.org/presentationml/2006/ole">
            <p:oleObj spid="_x0000_s3079" name="Формула" r:id="rId9" imgW="990360" imgH="203040" progId="Equation.3">
              <p:embed/>
            </p:oleObj>
          </a:graphicData>
        </a:graphic>
      </p:graphicFrame>
      <p:graphicFrame>
        <p:nvGraphicFramePr>
          <p:cNvPr id="21534" name="Object 30"/>
          <p:cNvGraphicFramePr>
            <a:graphicFrameLocks noChangeAspect="1"/>
          </p:cNvGraphicFramePr>
          <p:nvPr/>
        </p:nvGraphicFramePr>
        <p:xfrm>
          <a:off x="4932363" y="2276475"/>
          <a:ext cx="1905000" cy="600075"/>
        </p:xfrm>
        <a:graphic>
          <a:graphicData uri="http://schemas.openxmlformats.org/presentationml/2006/ole">
            <p:oleObj spid="_x0000_s3080" name="Формула" r:id="rId10" imgW="634680" imgH="203040" progId="Equation.3">
              <p:embed/>
            </p:oleObj>
          </a:graphicData>
        </a:graphic>
      </p:graphicFrame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5943600" y="3068638"/>
            <a:ext cx="3200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k</a:t>
            </a:r>
            <a:r>
              <a:rPr lang="ru-RU" sz="2400">
                <a:latin typeface="Times New Roman" pitchFamily="18" charset="0"/>
              </a:rPr>
              <a:t> – угловой коэффициент прямой(</a:t>
            </a:r>
            <a:r>
              <a:rPr lang="ru-RU" sz="2400">
                <a:solidFill>
                  <a:srgbClr val="CC3300"/>
                </a:solidFill>
                <a:latin typeface="Times New Roman" pitchFamily="18" charset="0"/>
              </a:rPr>
              <a:t>касательной</a:t>
            </a:r>
            <a:r>
              <a:rPr lang="ru-RU" sz="2400"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21536" name="Object 32"/>
          <p:cNvGraphicFramePr>
            <a:graphicFrameLocks noChangeAspect="1"/>
          </p:cNvGraphicFramePr>
          <p:nvPr/>
        </p:nvGraphicFramePr>
        <p:xfrm>
          <a:off x="2627313" y="184150"/>
          <a:ext cx="1873250" cy="644525"/>
        </p:xfrm>
        <a:graphic>
          <a:graphicData uri="http://schemas.openxmlformats.org/presentationml/2006/ole">
            <p:oleObj spid="_x0000_s3081" name="Формула" r:id="rId11" imgW="583947" imgH="203112" progId="Equation.3">
              <p:embed/>
            </p:oleObj>
          </a:graphicData>
        </a:graphic>
      </p:graphicFrame>
      <p:sp>
        <p:nvSpPr>
          <p:cNvPr id="21537" name="Freeform 33"/>
          <p:cNvSpPr>
            <a:spLocks/>
          </p:cNvSpPr>
          <p:nvPr/>
        </p:nvSpPr>
        <p:spPr bwMode="auto">
          <a:xfrm>
            <a:off x="228600" y="381000"/>
            <a:ext cx="4343400" cy="3646488"/>
          </a:xfrm>
          <a:custGeom>
            <a:avLst/>
            <a:gdLst/>
            <a:ahLst/>
            <a:cxnLst>
              <a:cxn ang="0">
                <a:pos x="0" y="2119"/>
              </a:cxn>
              <a:cxn ang="0">
                <a:pos x="2142" y="1765"/>
              </a:cxn>
              <a:cxn ang="0">
                <a:pos x="2709" y="0"/>
              </a:cxn>
            </a:cxnLst>
            <a:rect l="0" t="0" r="r" b="b"/>
            <a:pathLst>
              <a:path w="2709" h="2119">
                <a:moveTo>
                  <a:pt x="0" y="2119"/>
                </a:moveTo>
                <a:cubicBezTo>
                  <a:pt x="357" y="2060"/>
                  <a:pt x="1690" y="2118"/>
                  <a:pt x="2142" y="1765"/>
                </a:cubicBezTo>
                <a:cubicBezTo>
                  <a:pt x="2594" y="1412"/>
                  <a:pt x="2591" y="368"/>
                  <a:pt x="2709" y="0"/>
                </a:cubicBezTo>
              </a:path>
            </a:pathLst>
          </a:custGeom>
          <a:noFill/>
          <a:ln w="44450" cmpd="sng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 flipV="1">
            <a:off x="381000" y="2895600"/>
            <a:ext cx="5638800" cy="1600200"/>
          </a:xfrm>
          <a:prstGeom prst="line">
            <a:avLst/>
          </a:prstGeom>
          <a:noFill/>
          <a:ln w="44450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39" name="Oval 35"/>
          <p:cNvSpPr>
            <a:spLocks noChangeArrowheads="1"/>
          </p:cNvSpPr>
          <p:nvPr/>
        </p:nvSpPr>
        <p:spPr bwMode="auto">
          <a:xfrm>
            <a:off x="2971800" y="3657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>
            <a:off x="3048000" y="4191000"/>
            <a:ext cx="76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21541" name="Object 37"/>
          <p:cNvGraphicFramePr>
            <a:graphicFrameLocks noChangeAspect="1"/>
          </p:cNvGraphicFramePr>
          <p:nvPr/>
        </p:nvGraphicFramePr>
        <p:xfrm>
          <a:off x="3657600" y="4267200"/>
          <a:ext cx="838200" cy="481013"/>
        </p:xfrm>
        <a:graphic>
          <a:graphicData uri="http://schemas.openxmlformats.org/presentationml/2006/ole">
            <p:oleObj spid="_x0000_s3082" name="Формула" r:id="rId12" imgW="304404" imgH="177569" progId="Equation.3">
              <p:embed/>
            </p:oleObj>
          </a:graphicData>
        </a:graphic>
      </p:graphicFrame>
      <p:sp>
        <p:nvSpPr>
          <p:cNvPr id="21542" name="Line 38"/>
          <p:cNvSpPr>
            <a:spLocks noChangeShapeType="1"/>
          </p:cNvSpPr>
          <p:nvPr/>
        </p:nvSpPr>
        <p:spPr bwMode="auto">
          <a:xfrm>
            <a:off x="1676400" y="3581400"/>
            <a:ext cx="0" cy="15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6423025" y="34210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 i="0"/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 rot="-1014554">
            <a:off x="4572000" y="3048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i="0"/>
              <a:t>Касательная</a:t>
            </a:r>
          </a:p>
        </p:txBody>
      </p:sp>
      <p:sp>
        <p:nvSpPr>
          <p:cNvPr id="21545" name="Rectangle 41"/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546" name="Text Box 42" descr="Пергамент"/>
          <p:cNvSpPr txBox="1">
            <a:spLocks noChangeArrowheads="1"/>
          </p:cNvSpPr>
          <p:nvPr/>
        </p:nvSpPr>
        <p:spPr bwMode="auto">
          <a:xfrm>
            <a:off x="0" y="4734342"/>
            <a:ext cx="9144000" cy="21236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0" dirty="0" smtClean="0">
                <a:solidFill>
                  <a:srgbClr val="FF3300"/>
                </a:solidFill>
              </a:rPr>
              <a:t>                               Геометрический </a:t>
            </a:r>
            <a:r>
              <a:rPr lang="ru-RU" sz="2400" i="0" dirty="0">
                <a:solidFill>
                  <a:srgbClr val="FF3300"/>
                </a:solidFill>
              </a:rPr>
              <a:t>смысл производной</a:t>
            </a:r>
          </a:p>
          <a:p>
            <a:pPr>
              <a:spcBef>
                <a:spcPct val="50000"/>
              </a:spcBef>
            </a:pPr>
            <a:r>
              <a:rPr lang="ru-RU" sz="2400" i="0" dirty="0"/>
              <a:t>Производная от функции в данной точке равна угловому коэффициенту касательной, проведенной к графику функции в этой </a:t>
            </a:r>
            <a:r>
              <a:rPr lang="ru-RU" sz="2400" i="0" dirty="0" smtClean="0"/>
              <a:t>точке, а также тангенсу угла между касательной и положительным направлением оси ОХ</a:t>
            </a:r>
            <a:endParaRPr lang="ru-RU" sz="240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14480" y="928670"/>
            <a:ext cx="5116512" cy="4865688"/>
            <a:chOff x="2409" y="164"/>
            <a:chExt cx="3223" cy="3065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409" y="203"/>
              <a:ext cx="3148" cy="3026"/>
              <a:chOff x="2409" y="203"/>
              <a:chExt cx="3148" cy="3026"/>
            </a:xfrm>
          </p:grpSpPr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2426" y="211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2409" y="2945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" name="Freeform 11"/>
              <p:cNvSpPr>
                <a:spLocks/>
              </p:cNvSpPr>
              <p:nvPr/>
            </p:nvSpPr>
            <p:spPr bwMode="auto">
              <a:xfrm>
                <a:off x="2677" y="211"/>
                <a:ext cx="8" cy="29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994"/>
                  </a:cxn>
                </a:cxnLst>
                <a:rect l="0" t="0" r="r" b="b"/>
                <a:pathLst>
                  <a:path w="8" h="2994">
                    <a:moveTo>
                      <a:pt x="0" y="0"/>
                    </a:moveTo>
                    <a:lnTo>
                      <a:pt x="8" y="2994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Line 12"/>
              <p:cNvSpPr>
                <a:spLocks noChangeShapeType="1"/>
              </p:cNvSpPr>
              <p:nvPr/>
            </p:nvSpPr>
            <p:spPr bwMode="auto">
              <a:xfrm>
                <a:off x="2426" y="2704"/>
                <a:ext cx="313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13"/>
              <p:cNvSpPr>
                <a:spLocks/>
              </p:cNvSpPr>
              <p:nvPr/>
            </p:nvSpPr>
            <p:spPr bwMode="auto">
              <a:xfrm>
                <a:off x="2426" y="3203"/>
                <a:ext cx="3124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4" y="8"/>
                  </a:cxn>
                </a:cxnLst>
                <a:rect l="0" t="0" r="r" b="b"/>
                <a:pathLst>
                  <a:path w="3124" h="8">
                    <a:moveTo>
                      <a:pt x="0" y="0"/>
                    </a:moveTo>
                    <a:lnTo>
                      <a:pt x="3124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/>
            </p:nvSpPr>
            <p:spPr bwMode="auto">
              <a:xfrm>
                <a:off x="2418" y="2450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/>
            </p:nvSpPr>
            <p:spPr bwMode="auto">
              <a:xfrm>
                <a:off x="2426" y="2205"/>
                <a:ext cx="3131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31" y="0"/>
                  </a:cxn>
                </a:cxnLst>
                <a:rect l="0" t="0" r="r" b="b"/>
                <a:pathLst>
                  <a:path w="3131" h="8">
                    <a:moveTo>
                      <a:pt x="0" y="8"/>
                    </a:moveTo>
                    <a:lnTo>
                      <a:pt x="3131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auto">
              <a:xfrm>
                <a:off x="2409" y="1955"/>
                <a:ext cx="3132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32" y="8"/>
                  </a:cxn>
                </a:cxnLst>
                <a:rect l="0" t="0" r="r" b="b"/>
                <a:pathLst>
                  <a:path w="3132" h="8">
                    <a:moveTo>
                      <a:pt x="0" y="0"/>
                    </a:moveTo>
                    <a:lnTo>
                      <a:pt x="3132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/>
            </p:nvSpPr>
            <p:spPr bwMode="auto">
              <a:xfrm>
                <a:off x="2434" y="1444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" name="Freeform 18"/>
              <p:cNvSpPr>
                <a:spLocks/>
              </p:cNvSpPr>
              <p:nvPr/>
            </p:nvSpPr>
            <p:spPr bwMode="auto">
              <a:xfrm>
                <a:off x="2426" y="1207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9"/>
              <p:cNvSpPr>
                <a:spLocks/>
              </p:cNvSpPr>
              <p:nvPr/>
            </p:nvSpPr>
            <p:spPr bwMode="auto">
              <a:xfrm>
                <a:off x="2426" y="949"/>
                <a:ext cx="312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23" y="8"/>
                  </a:cxn>
                </a:cxnLst>
                <a:rect l="0" t="0" r="r" b="b"/>
                <a:pathLst>
                  <a:path w="3123" h="8">
                    <a:moveTo>
                      <a:pt x="0" y="0"/>
                    </a:moveTo>
                    <a:lnTo>
                      <a:pt x="3123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20"/>
              <p:cNvSpPr>
                <a:spLocks/>
              </p:cNvSpPr>
              <p:nvPr/>
            </p:nvSpPr>
            <p:spPr bwMode="auto">
              <a:xfrm>
                <a:off x="2426" y="708"/>
                <a:ext cx="3107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107" y="0"/>
                  </a:cxn>
                </a:cxnLst>
                <a:rect l="0" t="0" r="r" b="b"/>
                <a:pathLst>
                  <a:path w="3107" h="8">
                    <a:moveTo>
                      <a:pt x="0" y="8"/>
                    </a:moveTo>
                    <a:lnTo>
                      <a:pt x="3107" y="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21"/>
              <p:cNvSpPr>
                <a:spLocks/>
              </p:cNvSpPr>
              <p:nvPr/>
            </p:nvSpPr>
            <p:spPr bwMode="auto">
              <a:xfrm>
                <a:off x="2434" y="446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2"/>
              <p:cNvSpPr>
                <a:spLocks/>
              </p:cNvSpPr>
              <p:nvPr/>
            </p:nvSpPr>
            <p:spPr bwMode="auto">
              <a:xfrm>
                <a:off x="2426" y="210"/>
                <a:ext cx="3115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15" y="8"/>
                  </a:cxn>
                </a:cxnLst>
                <a:rect l="0" t="0" r="r" b="b"/>
                <a:pathLst>
                  <a:path w="3115" h="8">
                    <a:moveTo>
                      <a:pt x="0" y="0"/>
                    </a:moveTo>
                    <a:lnTo>
                      <a:pt x="3115" y="8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23"/>
              <p:cNvSpPr>
                <a:spLocks/>
              </p:cNvSpPr>
              <p:nvPr/>
            </p:nvSpPr>
            <p:spPr bwMode="auto">
              <a:xfrm>
                <a:off x="2937" y="203"/>
                <a:ext cx="8" cy="302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3026"/>
                  </a:cxn>
                </a:cxnLst>
                <a:rect l="0" t="0" r="r" b="b"/>
                <a:pathLst>
                  <a:path w="8" h="3026">
                    <a:moveTo>
                      <a:pt x="8" y="0"/>
                    </a:moveTo>
                    <a:lnTo>
                      <a:pt x="0" y="3026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/>
            </p:nvSpPr>
            <p:spPr bwMode="auto">
              <a:xfrm>
                <a:off x="3198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/>
            </p:nvSpPr>
            <p:spPr bwMode="auto">
              <a:xfrm>
                <a:off x="3470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/>
            </p:nvSpPr>
            <p:spPr bwMode="auto">
              <a:xfrm>
                <a:off x="3707" y="219"/>
                <a:ext cx="9" cy="3010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3010"/>
                  </a:cxn>
                </a:cxnLst>
                <a:rect l="0" t="0" r="r" b="b"/>
                <a:pathLst>
                  <a:path w="9" h="3010">
                    <a:moveTo>
                      <a:pt x="9" y="0"/>
                    </a:moveTo>
                    <a:lnTo>
                      <a:pt x="0" y="3010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>
                <a:off x="4241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8"/>
              <p:cNvSpPr>
                <a:spLocks/>
              </p:cNvSpPr>
              <p:nvPr/>
            </p:nvSpPr>
            <p:spPr bwMode="auto">
              <a:xfrm>
                <a:off x="4494" y="203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9"/>
              <p:cNvSpPr>
                <a:spLocks/>
              </p:cNvSpPr>
              <p:nvPr/>
            </p:nvSpPr>
            <p:spPr bwMode="auto">
              <a:xfrm>
                <a:off x="4762" y="219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30"/>
              <p:cNvSpPr>
                <a:spLocks/>
              </p:cNvSpPr>
              <p:nvPr/>
            </p:nvSpPr>
            <p:spPr bwMode="auto">
              <a:xfrm>
                <a:off x="5012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/>
            </p:nvSpPr>
            <p:spPr bwMode="auto">
              <a:xfrm>
                <a:off x="5284" y="210"/>
                <a:ext cx="1" cy="30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02"/>
                  </a:cxn>
                </a:cxnLst>
                <a:rect l="0" t="0" r="r" b="b"/>
                <a:pathLst>
                  <a:path w="1" h="3002">
                    <a:moveTo>
                      <a:pt x="0" y="0"/>
                    </a:moveTo>
                    <a:lnTo>
                      <a:pt x="0" y="300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" name="Text Box 32"/>
            <p:cNvSpPr txBox="1">
              <a:spLocks noChangeArrowheads="1"/>
            </p:cNvSpPr>
            <p:nvPr/>
          </p:nvSpPr>
          <p:spPr bwMode="auto">
            <a:xfrm>
              <a:off x="5420" y="166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х</a:t>
              </a:r>
            </a:p>
          </p:txBody>
        </p:sp>
        <p:sp>
          <p:nvSpPr>
            <p:cNvPr id="5" name="Text Box 33"/>
            <p:cNvSpPr txBox="1">
              <a:spLocks noChangeArrowheads="1"/>
            </p:cNvSpPr>
            <p:nvPr/>
          </p:nvSpPr>
          <p:spPr bwMode="auto">
            <a:xfrm>
              <a:off x="3742" y="1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у</a:t>
              </a: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>
            <a:off x="1643042" y="3357562"/>
            <a:ext cx="5286412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1785918" y="3357562"/>
            <a:ext cx="4857784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олилиния 32"/>
          <p:cNvSpPr/>
          <p:nvPr/>
        </p:nvSpPr>
        <p:spPr>
          <a:xfrm>
            <a:off x="2143108" y="1714488"/>
            <a:ext cx="3743325" cy="2897188"/>
          </a:xfrm>
          <a:custGeom>
            <a:avLst/>
            <a:gdLst>
              <a:gd name="connsiteX0" fmla="*/ 0 w 3743325"/>
              <a:gd name="connsiteY0" fmla="*/ 2006600 h 2897188"/>
              <a:gd name="connsiteX1" fmla="*/ 828675 w 3743325"/>
              <a:gd name="connsiteY1" fmla="*/ 139700 h 2897188"/>
              <a:gd name="connsiteX2" fmla="*/ 2095500 w 3743325"/>
              <a:gd name="connsiteY2" fmla="*/ 2844800 h 2897188"/>
              <a:gd name="connsiteX3" fmla="*/ 3409950 w 3743325"/>
              <a:gd name="connsiteY3" fmla="*/ 454025 h 2897188"/>
              <a:gd name="connsiteX4" fmla="*/ 3743325 w 3743325"/>
              <a:gd name="connsiteY4" fmla="*/ 282575 h 289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3325" h="2897188">
                <a:moveTo>
                  <a:pt x="0" y="2006600"/>
                </a:moveTo>
                <a:cubicBezTo>
                  <a:pt x="239712" y="1003300"/>
                  <a:pt x="479425" y="0"/>
                  <a:pt x="828675" y="139700"/>
                </a:cubicBezTo>
                <a:cubicBezTo>
                  <a:pt x="1177925" y="279400"/>
                  <a:pt x="1665288" y="2792413"/>
                  <a:pt x="2095500" y="2844800"/>
                </a:cubicBezTo>
                <a:cubicBezTo>
                  <a:pt x="2525713" y="2897188"/>
                  <a:pt x="3135313" y="881063"/>
                  <a:pt x="3409950" y="454025"/>
                </a:cubicBezTo>
                <a:cubicBezTo>
                  <a:pt x="3684588" y="26988"/>
                  <a:pt x="3713956" y="154781"/>
                  <a:pt x="3743325" y="282575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428728" y="1785926"/>
            <a:ext cx="3714776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3321835" y="2607463"/>
            <a:ext cx="3500462" cy="171451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6200000" flipV="1">
            <a:off x="1964513" y="2893215"/>
            <a:ext cx="3357586" cy="100013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2786050" y="1714488"/>
            <a:ext cx="214314" cy="2143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714876" y="3786190"/>
            <a:ext cx="214314" cy="2143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428992" y="3000372"/>
            <a:ext cx="214314" cy="2143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уга 44"/>
          <p:cNvSpPr/>
          <p:nvPr/>
        </p:nvSpPr>
        <p:spPr>
          <a:xfrm>
            <a:off x="4929190" y="3000372"/>
            <a:ext cx="714380" cy="642942"/>
          </a:xfrm>
          <a:prstGeom prst="arc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/>
          <p:cNvSpPr/>
          <p:nvPr/>
        </p:nvSpPr>
        <p:spPr>
          <a:xfrm>
            <a:off x="3143240" y="3000372"/>
            <a:ext cx="714380" cy="642942"/>
          </a:xfrm>
          <a:prstGeom prst="arc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8" name="Объект 47"/>
          <p:cNvGraphicFramePr>
            <a:graphicFrameLocks noChangeAspect="1"/>
          </p:cNvGraphicFramePr>
          <p:nvPr/>
        </p:nvGraphicFramePr>
        <p:xfrm>
          <a:off x="4572000" y="2714620"/>
          <a:ext cx="428628" cy="644528"/>
        </p:xfrm>
        <a:graphic>
          <a:graphicData uri="http://schemas.openxmlformats.org/presentationml/2006/ole">
            <p:oleObj spid="_x0000_s4098" name="Формула" r:id="rId3" imgW="152280" imgH="215640" progId="Equation.3">
              <p:embed/>
            </p:oleObj>
          </a:graphicData>
        </a:graphic>
      </p:graphicFrame>
      <p:graphicFrame>
        <p:nvGraphicFramePr>
          <p:cNvPr id="49" name="Объект 48"/>
          <p:cNvGraphicFramePr>
            <a:graphicFrameLocks noChangeAspect="1"/>
          </p:cNvGraphicFramePr>
          <p:nvPr/>
        </p:nvGraphicFramePr>
        <p:xfrm>
          <a:off x="2571736" y="3214686"/>
          <a:ext cx="571504" cy="642942"/>
        </p:xfrm>
        <a:graphic>
          <a:graphicData uri="http://schemas.openxmlformats.org/presentationml/2006/ole">
            <p:oleObj spid="_x0000_s4099" name="Формула" r:id="rId4" imgW="164880" imgH="215640" progId="Equation.3">
              <p:embed/>
            </p:oleObj>
          </a:graphicData>
        </a:graphic>
      </p:graphicFrame>
      <p:graphicFrame>
        <p:nvGraphicFramePr>
          <p:cNvPr id="50" name="Объект 49"/>
          <p:cNvGraphicFramePr>
            <a:graphicFrameLocks noChangeAspect="1"/>
          </p:cNvGraphicFramePr>
          <p:nvPr/>
        </p:nvGraphicFramePr>
        <p:xfrm>
          <a:off x="3214678" y="3214686"/>
          <a:ext cx="500066" cy="642942"/>
        </p:xfrm>
        <a:graphic>
          <a:graphicData uri="http://schemas.openxmlformats.org/presentationml/2006/ole">
            <p:oleObj spid="_x0000_s4100" name="Формула" r:id="rId5" imgW="164880" imgH="228600" progId="Equation.3">
              <p:embed/>
            </p:oleObj>
          </a:graphicData>
        </a:graphic>
      </p:graphicFrame>
      <p:cxnSp>
        <p:nvCxnSpPr>
          <p:cNvPr id="52" name="Прямая соединительная линия 51"/>
          <p:cNvCxnSpPr/>
          <p:nvPr/>
        </p:nvCxnSpPr>
        <p:spPr>
          <a:xfrm rot="16200000" flipH="1">
            <a:off x="2214545" y="2643183"/>
            <a:ext cx="1428763" cy="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6200000" flipH="1">
            <a:off x="4536280" y="3536157"/>
            <a:ext cx="500069" cy="1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3428992" y="3286124"/>
            <a:ext cx="142876" cy="15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14282" y="214290"/>
            <a:ext cx="420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l-GR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&lt; 90°, то 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&gt; 0.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714876" y="214290"/>
            <a:ext cx="4201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l-GR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90°, то 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&lt; 0.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5110" y="6000768"/>
            <a:ext cx="9058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l-GR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0°, то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= 0. 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Касательная параллельна оси ОХ.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14810" y="33575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6286512" y="1071546"/>
          <a:ext cx="2016125" cy="700088"/>
        </p:xfrm>
        <a:graphic>
          <a:graphicData uri="http://schemas.openxmlformats.org/presentationml/2006/ole">
            <p:oleObj spid="_x0000_s4101" name="Формула" r:id="rId6" imgW="5839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59" grpId="0"/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2"/>
          <p:cNvSpPr>
            <a:spLocks noChangeArrowheads="1"/>
          </p:cNvSpPr>
          <p:nvPr/>
        </p:nvSpPr>
        <p:spPr bwMode="auto">
          <a:xfrm>
            <a:off x="0" y="152400"/>
            <a:ext cx="9144000" cy="6156325"/>
          </a:xfrm>
          <a:prstGeom prst="verticalScroll">
            <a:avLst>
              <a:gd name="adj" fmla="val 709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792163" y="152400"/>
            <a:ext cx="8351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i="1">
                <a:solidFill>
                  <a:srgbClr val="CC6600"/>
                </a:solidFill>
              </a:rPr>
              <a:t>для дифференцируемых функций </a:t>
            </a:r>
            <a:r>
              <a:rPr lang="ru-RU" b="1">
                <a:solidFill>
                  <a:srgbClr val="CC6600"/>
                </a:solidFill>
              </a:rPr>
              <a:t>:</a:t>
            </a:r>
            <a:r>
              <a:rPr lang="ru-RU" b="1"/>
              <a:t> </a:t>
            </a:r>
            <a:r>
              <a:rPr lang="ru-RU" b="1">
                <a:solidFill>
                  <a:srgbClr val="FF0000"/>
                </a:solidFill>
              </a:rPr>
              <a:t>0</a:t>
            </a:r>
            <a:r>
              <a:rPr lang="en-US" b="1">
                <a:solidFill>
                  <a:srgbClr val="FF0000"/>
                </a:solidFill>
              </a:rPr>
              <a:t>°</a:t>
            </a: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≤</a:t>
            </a: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el-GR" b="1">
                <a:solidFill>
                  <a:srgbClr val="FF0000"/>
                </a:solidFill>
              </a:rPr>
              <a:t>α</a:t>
            </a: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el-GR" b="1">
                <a:solidFill>
                  <a:srgbClr val="FF0000"/>
                </a:solidFill>
              </a:rPr>
              <a:t>˂</a:t>
            </a:r>
            <a:r>
              <a:rPr lang="ru-RU" b="1">
                <a:solidFill>
                  <a:srgbClr val="FF0000"/>
                </a:solidFill>
              </a:rPr>
              <a:t>180</a:t>
            </a:r>
            <a:r>
              <a:rPr lang="en-US" b="1">
                <a:solidFill>
                  <a:srgbClr val="FF0000"/>
                </a:solidFill>
              </a:rPr>
              <a:t>°</a:t>
            </a:r>
            <a:r>
              <a:rPr lang="ru-RU" b="1">
                <a:solidFill>
                  <a:srgbClr val="FF0000"/>
                </a:solidFill>
              </a:rPr>
              <a:t>,</a:t>
            </a:r>
            <a:r>
              <a:rPr lang="el-GR" b="1">
                <a:solidFill>
                  <a:srgbClr val="FF0000"/>
                </a:solidFill>
              </a:rPr>
              <a:t> α</a:t>
            </a:r>
            <a:r>
              <a:rPr lang="ru-RU" b="1">
                <a:solidFill>
                  <a:srgbClr val="FF0000"/>
                </a:solidFill>
              </a:rPr>
              <a:t> </a:t>
            </a:r>
            <a:r>
              <a:rPr lang="el-GR" b="1">
                <a:solidFill>
                  <a:srgbClr val="FF0000"/>
                </a:solidFill>
              </a:rPr>
              <a:t>≠</a:t>
            </a:r>
            <a:r>
              <a:rPr lang="ru-RU" b="1">
                <a:solidFill>
                  <a:srgbClr val="FF0000"/>
                </a:solidFill>
              </a:rPr>
              <a:t> 90</a:t>
            </a:r>
            <a:r>
              <a:rPr lang="en-US" b="1">
                <a:solidFill>
                  <a:srgbClr val="FF0000"/>
                </a:solidFill>
              </a:rPr>
              <a:t>°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3076" name="Picture 15" descr="граф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50" y="663575"/>
            <a:ext cx="798830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2195513" y="2097088"/>
            <a:ext cx="1584325" cy="111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ru-RU" sz="2800" b="1" dirty="0" err="1">
                <a:solidFill>
                  <a:srgbClr val="0066CC"/>
                </a:solidFill>
              </a:rPr>
              <a:t>α </a:t>
            </a:r>
            <a:r>
              <a:rPr lang="ru-RU" sz="2800" b="1" dirty="0">
                <a:solidFill>
                  <a:srgbClr val="0066CC"/>
                </a:solidFill>
              </a:rPr>
              <a:t>- тупой</a:t>
            </a:r>
            <a:r>
              <a:rPr lang="ru-RU" sz="2800" dirty="0">
                <a:solidFill>
                  <a:srgbClr val="0066CC"/>
                </a:solidFill>
              </a:rPr>
              <a:t>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 err="1">
                <a:solidFill>
                  <a:srgbClr val="0066CC"/>
                </a:solidFill>
              </a:rPr>
              <a:t>tg</a:t>
            </a:r>
            <a:r>
              <a:rPr lang="en-US" sz="2800" b="1" dirty="0">
                <a:solidFill>
                  <a:srgbClr val="0066CC"/>
                </a:solidFill>
              </a:rPr>
              <a:t> α  &lt; 0</a:t>
            </a:r>
            <a:endParaRPr lang="ru-RU" sz="2800" b="1" dirty="0">
              <a:solidFill>
                <a:srgbClr val="0066CC"/>
              </a:solidFill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0066CC"/>
                </a:solidFill>
              </a:rPr>
              <a:t>f ´(x₀) &lt; 0</a:t>
            </a:r>
            <a:endParaRPr lang="ru-RU" sz="2800" b="1" dirty="0">
              <a:solidFill>
                <a:srgbClr val="0066CC"/>
              </a:solidFill>
            </a:endParaRPr>
          </a:p>
        </p:txBody>
      </p:sp>
      <p:sp>
        <p:nvSpPr>
          <p:cNvPr id="3079" name="Text Box 17"/>
          <p:cNvSpPr txBox="1">
            <a:spLocks noChangeArrowheads="1"/>
          </p:cNvSpPr>
          <p:nvPr/>
        </p:nvSpPr>
        <p:spPr bwMode="auto">
          <a:xfrm>
            <a:off x="6840538" y="1376363"/>
            <a:ext cx="169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6659563" y="3573463"/>
            <a:ext cx="1944687" cy="121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ru-RU" sz="2800" b="1" dirty="0" err="1">
                <a:solidFill>
                  <a:srgbClr val="FF0000"/>
                </a:solidFill>
              </a:rPr>
              <a:t>α</a:t>
            </a:r>
            <a:r>
              <a:rPr lang="en-US" sz="2800" b="1" dirty="0">
                <a:solidFill>
                  <a:srgbClr val="FF0000"/>
                </a:solidFill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</a:rPr>
              <a:t>острый</a:t>
            </a:r>
            <a:endParaRPr lang="ru-RU" sz="2800" b="1" dirty="0">
              <a:solidFill>
                <a:srgbClr val="FF0000"/>
              </a:solidFill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tg</a:t>
            </a:r>
            <a:r>
              <a:rPr lang="en-US" sz="2800" b="1" dirty="0">
                <a:solidFill>
                  <a:srgbClr val="FF0000"/>
                </a:solidFill>
              </a:rPr>
              <a:t> α &gt;0</a:t>
            </a:r>
            <a:endParaRPr lang="ru-RU" sz="2800" b="1" dirty="0">
              <a:solidFill>
                <a:srgbClr val="FF0000"/>
              </a:solidFill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f ´(x</a:t>
            </a:r>
            <a:r>
              <a:rPr lang="ru-RU" sz="2800" b="1" dirty="0">
                <a:solidFill>
                  <a:srgbClr val="FF0000"/>
                </a:solidFill>
              </a:rPr>
              <a:t>₁</a:t>
            </a:r>
            <a:r>
              <a:rPr lang="en-US" sz="2800" b="1" dirty="0">
                <a:solidFill>
                  <a:srgbClr val="FF0000"/>
                </a:solidFill>
              </a:rPr>
              <a:t>) &gt;0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4859338" y="836613"/>
            <a:ext cx="2303462" cy="121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ru-RU" sz="2800" b="1" dirty="0" err="1">
                <a:solidFill>
                  <a:srgbClr val="FFC000"/>
                </a:solidFill>
              </a:rPr>
              <a:t>α</a:t>
            </a:r>
            <a:r>
              <a:rPr lang="en-US" sz="2800" b="1" dirty="0">
                <a:solidFill>
                  <a:srgbClr val="FFC000"/>
                </a:solidFill>
              </a:rPr>
              <a:t> = </a:t>
            </a:r>
            <a:r>
              <a:rPr lang="ru-RU" sz="2800" b="1" dirty="0">
                <a:solidFill>
                  <a:srgbClr val="FFC000"/>
                </a:solidFill>
              </a:rPr>
              <a:t>9</a:t>
            </a:r>
            <a:r>
              <a:rPr lang="en-US" sz="2800" b="1" dirty="0">
                <a:solidFill>
                  <a:srgbClr val="FFC000"/>
                </a:solidFill>
              </a:rPr>
              <a:t>0°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endParaRPr lang="ru-RU" sz="2800" dirty="0">
              <a:solidFill>
                <a:srgbClr val="FFC000"/>
              </a:solidFill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 err="1">
                <a:solidFill>
                  <a:srgbClr val="FFC000"/>
                </a:solidFill>
              </a:rPr>
              <a:t>tg</a:t>
            </a:r>
            <a:r>
              <a:rPr lang="en-US" sz="2800" b="1" dirty="0">
                <a:solidFill>
                  <a:srgbClr val="FFC000"/>
                </a:solidFill>
              </a:rPr>
              <a:t> α </a:t>
            </a:r>
            <a:r>
              <a:rPr lang="ru-RU" sz="2800" b="1" dirty="0">
                <a:solidFill>
                  <a:srgbClr val="FFC000"/>
                </a:solidFill>
              </a:rPr>
              <a:t> не сущ.</a:t>
            </a:r>
            <a:endParaRPr lang="en-US" sz="2800" dirty="0">
              <a:solidFill>
                <a:srgbClr val="FFC000"/>
              </a:solidFill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FFC000"/>
                </a:solidFill>
              </a:rPr>
              <a:t>f ´(x</a:t>
            </a:r>
            <a:r>
              <a:rPr lang="ru-RU" sz="2800" b="1" dirty="0">
                <a:solidFill>
                  <a:srgbClr val="FFC000"/>
                </a:solidFill>
              </a:rPr>
              <a:t>₃</a:t>
            </a:r>
            <a:r>
              <a:rPr lang="en-US" sz="2800" b="1" dirty="0">
                <a:solidFill>
                  <a:srgbClr val="FFC000"/>
                </a:solidFill>
              </a:rPr>
              <a:t>)</a:t>
            </a:r>
            <a:r>
              <a:rPr lang="ru-RU" sz="2800" b="1" dirty="0">
                <a:solidFill>
                  <a:srgbClr val="FFC000"/>
                </a:solidFill>
              </a:rPr>
              <a:t> не сущ. 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1008063" y="4689475"/>
            <a:ext cx="1439862" cy="105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ru-RU" sz="2400" b="1" dirty="0" err="1">
                <a:solidFill>
                  <a:srgbClr val="993300"/>
                </a:solidFill>
              </a:rPr>
              <a:t>α</a:t>
            </a:r>
            <a:r>
              <a:rPr lang="en-US" sz="2400" b="1" dirty="0">
                <a:solidFill>
                  <a:srgbClr val="993300"/>
                </a:solidFill>
              </a:rPr>
              <a:t> = 0</a:t>
            </a:r>
            <a:r>
              <a:rPr lang="en-US" sz="2400" dirty="0">
                <a:solidFill>
                  <a:srgbClr val="993300"/>
                </a:solidFill>
              </a:rPr>
              <a:t>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rgbClr val="993300"/>
                </a:solidFill>
              </a:rPr>
              <a:t>tg</a:t>
            </a:r>
            <a:r>
              <a:rPr lang="en-US" sz="2400" b="1" dirty="0">
                <a:solidFill>
                  <a:srgbClr val="993300"/>
                </a:solidFill>
              </a:rPr>
              <a:t> α =0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993300"/>
                </a:solidFill>
              </a:rPr>
              <a:t>f ´(x₂) = 0</a:t>
            </a:r>
            <a:endParaRPr lang="ru-RU" sz="2400" b="1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/>
      <p:bldP spid="26637" grpId="1"/>
      <p:bldP spid="26640" grpId="0"/>
      <p:bldP spid="26640" grpId="1"/>
      <p:bldP spid="26643" grpId="0"/>
      <p:bldP spid="26643" grpId="1"/>
      <p:bldP spid="26644" grpId="0"/>
      <p:bldP spid="26644" grpId="1"/>
      <p:bldP spid="26645" grpId="0"/>
      <p:bldP spid="2664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93791"/>
            <a:ext cx="3749760" cy="3789038"/>
          </a:xfrm>
          <a:ln/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5120" y="1"/>
            <a:ext cx="4377600" cy="408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50" name="Object 17"/>
          <p:cNvGraphicFramePr>
            <a:graphicFrameLocks noChangeAspect="1"/>
          </p:cNvGraphicFramePr>
          <p:nvPr>
            <p:ph sz="half" idx="1"/>
          </p:nvPr>
        </p:nvGraphicFramePr>
        <p:xfrm>
          <a:off x="326880" y="3493807"/>
          <a:ext cx="3265920" cy="653829"/>
        </p:xfrm>
        <a:graphic>
          <a:graphicData uri="http://schemas.openxmlformats.org/presentationml/2006/ole">
            <p:oleObj spid="_x0000_s5122" name="Формула" r:id="rId5" imgW="1079280" imgH="215640" progId="Equation.3">
              <p:embed/>
            </p:oleObj>
          </a:graphicData>
        </a:graphic>
      </p:graphicFrame>
      <p:graphicFrame>
        <p:nvGraphicFramePr>
          <p:cNvPr id="2" name="Object 17"/>
          <p:cNvGraphicFramePr>
            <a:graphicFrameLocks noChangeAspect="1"/>
          </p:cNvGraphicFramePr>
          <p:nvPr>
            <p:ph sz="half" idx="2"/>
          </p:nvPr>
        </p:nvGraphicFramePr>
        <p:xfrm>
          <a:off x="4636800" y="3493807"/>
          <a:ext cx="3441600" cy="695593"/>
        </p:xfrm>
        <a:graphic>
          <a:graphicData uri="http://schemas.openxmlformats.org/presentationml/2006/ole">
            <p:oleObj spid="_x0000_s5123" name="Microsoft Equation 3.0" r:id="rId6" imgW="1130040" imgH="228600" progId="Equation.3">
              <p:embed/>
            </p:oleObj>
          </a:graphicData>
        </a:graphic>
      </p:graphicFrame>
      <p:sp>
        <p:nvSpPr>
          <p:cNvPr id="34850" name="Line 34"/>
          <p:cNvSpPr>
            <a:spLocks noChangeShapeType="1"/>
          </p:cNvSpPr>
          <p:nvPr/>
        </p:nvSpPr>
        <p:spPr bwMode="auto">
          <a:xfrm>
            <a:off x="2678400" y="1535202"/>
            <a:ext cx="0" cy="1828992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4851" name="Line 35"/>
          <p:cNvSpPr>
            <a:spLocks noChangeShapeType="1"/>
          </p:cNvSpPr>
          <p:nvPr/>
        </p:nvSpPr>
        <p:spPr bwMode="auto">
          <a:xfrm>
            <a:off x="456480" y="3364193"/>
            <a:ext cx="228672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4855" name="Text Box 39"/>
          <p:cNvSpPr txBox="1">
            <a:spLocks noChangeArrowheads="1"/>
          </p:cNvSpPr>
          <p:nvPr/>
        </p:nvSpPr>
        <p:spPr bwMode="auto">
          <a:xfrm>
            <a:off x="2874240" y="2253837"/>
            <a:ext cx="456480" cy="46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500" b="1" dirty="0">
                <a:solidFill>
                  <a:srgbClr val="CC0000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34856" name="Text Box 40"/>
          <p:cNvSpPr txBox="1">
            <a:spLocks noChangeArrowheads="1"/>
          </p:cNvSpPr>
          <p:nvPr/>
        </p:nvSpPr>
        <p:spPr bwMode="auto">
          <a:xfrm>
            <a:off x="1828800" y="2971032"/>
            <a:ext cx="653760" cy="46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500" b="1" dirty="0">
                <a:solidFill>
                  <a:srgbClr val="CC0000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34857" name="Text Box 41"/>
          <p:cNvSpPr txBox="1">
            <a:spLocks noChangeArrowheads="1"/>
          </p:cNvSpPr>
          <p:nvPr/>
        </p:nvSpPr>
        <p:spPr bwMode="auto">
          <a:xfrm>
            <a:off x="522720" y="620705"/>
            <a:ext cx="2090880" cy="46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500" b="1" dirty="0">
                <a:solidFill>
                  <a:srgbClr val="CC0000"/>
                </a:solidFill>
                <a:latin typeface="Arial Black" pitchFamily="34" charset="0"/>
              </a:rPr>
              <a:t>4 :5 = 0,8</a:t>
            </a:r>
          </a:p>
        </p:txBody>
      </p:sp>
      <p:sp>
        <p:nvSpPr>
          <p:cNvPr id="34858" name="Line 42"/>
          <p:cNvSpPr>
            <a:spLocks noChangeShapeType="1"/>
          </p:cNvSpPr>
          <p:nvPr/>
        </p:nvSpPr>
        <p:spPr bwMode="auto">
          <a:xfrm>
            <a:off x="5094720" y="685512"/>
            <a:ext cx="0" cy="1960046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4859" name="Line 43"/>
          <p:cNvSpPr>
            <a:spLocks noChangeShapeType="1"/>
          </p:cNvSpPr>
          <p:nvPr/>
        </p:nvSpPr>
        <p:spPr bwMode="auto">
          <a:xfrm>
            <a:off x="5094721" y="2645558"/>
            <a:ext cx="241776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4860" name="Text Box 44"/>
          <p:cNvSpPr txBox="1">
            <a:spLocks noChangeArrowheads="1"/>
          </p:cNvSpPr>
          <p:nvPr/>
        </p:nvSpPr>
        <p:spPr bwMode="auto">
          <a:xfrm>
            <a:off x="5617440" y="358598"/>
            <a:ext cx="2678400" cy="53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900" b="1" dirty="0">
                <a:solidFill>
                  <a:srgbClr val="CC0000"/>
                </a:solidFill>
                <a:latin typeface="Arial Black" pitchFamily="34" charset="0"/>
              </a:rPr>
              <a:t>6 : 8 = 0,75</a:t>
            </a:r>
          </a:p>
        </p:txBody>
      </p:sp>
      <p:sp>
        <p:nvSpPr>
          <p:cNvPr id="34861" name="Arc 45"/>
          <p:cNvSpPr>
            <a:spLocks/>
          </p:cNvSpPr>
          <p:nvPr/>
        </p:nvSpPr>
        <p:spPr bwMode="auto">
          <a:xfrm>
            <a:off x="6907680" y="1990289"/>
            <a:ext cx="1284480" cy="587582"/>
          </a:xfrm>
          <a:custGeom>
            <a:avLst/>
            <a:gdLst>
              <a:gd name="G0" fmla="+- 6673 0 0"/>
              <a:gd name="G1" fmla="+- 21600 0 0"/>
              <a:gd name="G2" fmla="+- 21600 0 0"/>
              <a:gd name="T0" fmla="*/ 0 w 28273"/>
              <a:gd name="T1" fmla="*/ 1057 h 21600"/>
              <a:gd name="T2" fmla="*/ 28273 w 28273"/>
              <a:gd name="T3" fmla="*/ 21600 h 21600"/>
              <a:gd name="T4" fmla="*/ 6673 w 2827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273" h="21600" fill="none" extrusionOk="0">
                <a:moveTo>
                  <a:pt x="-1" y="1056"/>
                </a:moveTo>
                <a:cubicBezTo>
                  <a:pt x="2155" y="356"/>
                  <a:pt x="4406" y="-1"/>
                  <a:pt x="6673" y="0"/>
                </a:cubicBezTo>
                <a:cubicBezTo>
                  <a:pt x="18602" y="0"/>
                  <a:pt x="28273" y="9670"/>
                  <a:pt x="28273" y="21600"/>
                </a:cubicBezTo>
              </a:path>
              <a:path w="28273" h="21600" stroke="0" extrusionOk="0">
                <a:moveTo>
                  <a:pt x="-1" y="1056"/>
                </a:moveTo>
                <a:cubicBezTo>
                  <a:pt x="2155" y="356"/>
                  <a:pt x="4406" y="-1"/>
                  <a:pt x="6673" y="0"/>
                </a:cubicBezTo>
                <a:cubicBezTo>
                  <a:pt x="18602" y="0"/>
                  <a:pt x="28273" y="9670"/>
                  <a:pt x="28273" y="21600"/>
                </a:cubicBezTo>
                <a:lnTo>
                  <a:pt x="6673" y="21600"/>
                </a:lnTo>
                <a:close/>
              </a:path>
            </a:pathLst>
          </a:cu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ru-RU"/>
          </a:p>
        </p:txBody>
      </p:sp>
      <p:sp>
        <p:nvSpPr>
          <p:cNvPr id="34862" name="Line 46"/>
          <p:cNvSpPr>
            <a:spLocks noChangeShapeType="1"/>
          </p:cNvSpPr>
          <p:nvPr/>
        </p:nvSpPr>
        <p:spPr bwMode="auto">
          <a:xfrm>
            <a:off x="4376160" y="162738"/>
            <a:ext cx="3201120" cy="2416574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4863" name="Line 47"/>
          <p:cNvSpPr>
            <a:spLocks noChangeShapeType="1"/>
          </p:cNvSpPr>
          <p:nvPr/>
        </p:nvSpPr>
        <p:spPr bwMode="auto">
          <a:xfrm>
            <a:off x="7511040" y="2579311"/>
            <a:ext cx="84816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4864" name="Text Box 48"/>
          <p:cNvSpPr txBox="1">
            <a:spLocks noChangeArrowheads="1"/>
          </p:cNvSpPr>
          <p:nvPr/>
        </p:nvSpPr>
        <p:spPr bwMode="auto">
          <a:xfrm>
            <a:off x="6988321" y="1664815"/>
            <a:ext cx="1632960" cy="36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Угол тупой</a:t>
            </a:r>
          </a:p>
        </p:txBody>
      </p:sp>
      <p:sp>
        <p:nvSpPr>
          <p:cNvPr id="34865" name="Text Box 49"/>
          <p:cNvSpPr txBox="1">
            <a:spLocks noChangeArrowheads="1"/>
          </p:cNvSpPr>
          <p:nvPr/>
        </p:nvSpPr>
        <p:spPr bwMode="auto">
          <a:xfrm>
            <a:off x="6336000" y="881372"/>
            <a:ext cx="2155680" cy="46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500" b="1" i="1" dirty="0"/>
              <a:t>             </a:t>
            </a:r>
            <a:r>
              <a:rPr lang="ru-RU" sz="2500" b="1" i="1">
                <a:solidFill>
                  <a:srgbClr val="FF0000"/>
                </a:solidFill>
              </a:rPr>
              <a:t>- </a:t>
            </a:r>
            <a:r>
              <a:rPr lang="ru-RU" sz="2500" b="1" i="1" smtClean="0">
                <a:solidFill>
                  <a:srgbClr val="FF0000"/>
                </a:solidFill>
              </a:rPr>
              <a:t>- 0,75</a:t>
            </a:r>
            <a:endParaRPr lang="ru-RU" sz="2500" b="1" i="1" dirty="0">
              <a:solidFill>
                <a:srgbClr val="FF0000"/>
              </a:solidFill>
            </a:endParaRPr>
          </a:p>
        </p:txBody>
      </p:sp>
      <p:pic>
        <p:nvPicPr>
          <p:cNvPr id="34866" name="Picture 5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04960" y="816567"/>
            <a:ext cx="1306080" cy="589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4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34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50" grpId="0" animBg="1"/>
      <p:bldP spid="34851" grpId="0" animBg="1"/>
      <p:bldP spid="34855" grpId="0"/>
      <p:bldP spid="34856" grpId="0"/>
      <p:bldP spid="34857" grpId="0"/>
      <p:bldP spid="34858" grpId="0" animBg="1"/>
      <p:bldP spid="34859" grpId="0" animBg="1"/>
      <p:bldP spid="34860" grpId="0"/>
      <p:bldP spid="34861" grpId="0" animBg="1"/>
      <p:bldP spid="34862" grpId="0" animBg="1"/>
      <p:bldP spid="34863" grpId="0" animBg="1"/>
      <p:bldP spid="34864" grpId="0"/>
      <p:bldP spid="348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8596" y="357166"/>
            <a:ext cx="53578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вычисления углового коэффициента касательной, где 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 =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l-GR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достаточно найти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отрезок касательной с концами в вершинах клеток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и, считая его гипотенузой прямоугольного треугольника, найти отношение катетов.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642918"/>
            <a:ext cx="302612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1076</Words>
  <Application>Microsoft Office PowerPoint</Application>
  <PresentationFormat>Экран (4:3)</PresentationFormat>
  <Paragraphs>294</Paragraphs>
  <Slides>28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Тема Office</vt:lpstr>
      <vt:lpstr>Формула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Рефлексия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61</cp:revision>
  <dcterms:created xsi:type="dcterms:W3CDTF">2011-11-21T10:29:20Z</dcterms:created>
  <dcterms:modified xsi:type="dcterms:W3CDTF">2011-11-24T13:21:45Z</dcterms:modified>
</cp:coreProperties>
</file>