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3DC9-4934-489B-BF22-B9D8E641C613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8C8-0A3E-4662-AF28-B71636100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6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F74596-D123-4F19-B150-C7AF84C45F71}" type="slidenum">
              <a:rPr lang="ru-RU"/>
              <a:pPr/>
              <a:t>10</a:t>
            </a:fld>
            <a:endParaRPr 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4688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CE840-178A-4E23-8EB8-48E99E424007}" type="slidenum">
              <a:rPr lang="ru-RU"/>
              <a:pPr/>
              <a:t>11</a:t>
            </a:fld>
            <a:endParaRPr 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4688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F26B22-18B3-4537-B3B0-BC7E9CF6F3FB}" type="slidenum">
              <a:rPr lang="ru-RU"/>
              <a:pPr/>
              <a:t>12</a:t>
            </a:fld>
            <a:endParaRPr lang="ru-RU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4688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CD8AFE-DE99-4FB7-80D1-7384E4B05622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3F11BD-EFCD-4915-B5EA-C96C0BFCC6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pheres.ru/mathematics/about/328/3082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hyperlink" Target="http://www.spheres.ru/mathematics/about/328/3170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pheres.ru/mathematics/about/328/3082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spheres.ru/mathematics/about/328/3275/" TargetMode="External"/><Relationship Id="rId4" Type="http://schemas.openxmlformats.org/officeDocument/2006/relationships/hyperlink" Target="http://www.spheres.ru/mathematics/about/328/3226/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29374"/>
            <a:ext cx="7406640" cy="3659666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Тема: «Использование УМК «Сферы» </a:t>
            </a:r>
            <a:r>
              <a:rPr lang="ru-RU" dirty="0" smtClean="0"/>
              <a:t>(электронное приложение) для </a:t>
            </a:r>
            <a:r>
              <a:rPr lang="ru-RU" dirty="0"/>
              <a:t>формирования регулятивных УУД у обучающихся на уроках математики»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7406640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r>
              <a:rPr lang="ru-RU" dirty="0" smtClean="0"/>
              <a:t>МОБУСОШ № 8 им. А.Я. </a:t>
            </a:r>
            <a:r>
              <a:rPr lang="ru-RU" dirty="0" err="1" smtClean="0"/>
              <a:t>Тимова</a:t>
            </a:r>
            <a:r>
              <a:rPr lang="ru-RU" dirty="0" smtClean="0"/>
              <a:t> п. </a:t>
            </a:r>
            <a:r>
              <a:rPr lang="ru-RU" dirty="0" err="1" smtClean="0"/>
              <a:t>Прикубанского</a:t>
            </a:r>
            <a:r>
              <a:rPr lang="ru-RU" dirty="0" smtClean="0"/>
              <a:t> </a:t>
            </a:r>
            <a:r>
              <a:rPr lang="ru-RU" dirty="0" err="1" smtClean="0"/>
              <a:t>Новокубанского</a:t>
            </a:r>
            <a:r>
              <a:rPr lang="ru-RU" dirty="0" smtClean="0"/>
              <a:t> района,</a:t>
            </a:r>
          </a:p>
          <a:p>
            <a:r>
              <a:rPr lang="ru-RU" dirty="0" smtClean="0"/>
              <a:t> учитель математики Дубенко А.В.</a:t>
            </a:r>
            <a:endParaRPr lang="ru-RU" dirty="0"/>
          </a:p>
        </p:txBody>
      </p:sp>
      <p:pic>
        <p:nvPicPr>
          <p:cNvPr id="4" name="Рисунок 2" descr="703268a84ef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1770409"/>
            <a:ext cx="2995017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917575" y="980728"/>
            <a:ext cx="8226425" cy="50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latin typeface="Verdana" pitchFamily="32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Регулятивные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универсальные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учебные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</a:rPr>
              <a:t>действия</a:t>
            </a:r>
            <a:r>
              <a:rPr lang="en-US" sz="3200" i="1" dirty="0">
                <a:latin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</a:rPr>
              <a:t>направленные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на</a:t>
            </a:r>
            <a:endParaRPr lang="en-US" sz="3200" i="1" dirty="0">
              <a:latin typeface="Times New Roman" pitchFamily="18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latin typeface="Verdana" pitchFamily="32" charset="0"/>
              </a:rPr>
              <a:t>формирование контрольно-оценочной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14180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-161925"/>
            <a:ext cx="82264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3200" i="1">
                <a:latin typeface="Times New Roman" pitchFamily="18" charset="0"/>
              </a:rPr>
              <a:t>-</a:t>
            </a:r>
            <a:r>
              <a:rPr lang="ru-RU" sz="3200" i="1">
                <a:solidFill>
                  <a:srgbClr val="FF6633"/>
                </a:solidFill>
                <a:latin typeface="Times New Roman" pitchFamily="18" charset="0"/>
              </a:rPr>
              <a:t>осуществлять</a:t>
            </a:r>
            <a:r>
              <a:rPr lang="ru-RU" sz="3200" i="1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итоговый контроль деятельности («что сделано») и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2800">
                <a:latin typeface="Verdana" pitchFamily="32" charset="0"/>
              </a:rPr>
              <a:t>пооперационный контроль («как выполнена каждая операция, входящая в состав учебного действия»);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3200">
                <a:latin typeface="Verdana" pitchFamily="32" charset="0"/>
              </a:rPr>
              <a:t>– </a:t>
            </a:r>
            <a:r>
              <a:rPr lang="ru-RU" sz="3200" i="1">
                <a:solidFill>
                  <a:srgbClr val="FF6633"/>
                </a:solidFill>
                <a:latin typeface="Times New Roman" pitchFamily="18" charset="0"/>
              </a:rPr>
              <a:t>оценивать</a:t>
            </a:r>
            <a:r>
              <a:rPr lang="ru-RU" sz="3200" i="1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(сравнивать с эталоном) результаты деятельности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3200">
                <a:latin typeface="Verdana" pitchFamily="32" charset="0"/>
              </a:rPr>
              <a:t>(</a:t>
            </a:r>
            <a:r>
              <a:rPr lang="ru-RU" sz="2800">
                <a:latin typeface="Verdana" pitchFamily="32" charset="0"/>
              </a:rPr>
              <a:t>чужой, своей)</a:t>
            </a:r>
            <a:r>
              <a:rPr lang="ru-RU" sz="3200">
                <a:latin typeface="Verdana" pitchFamily="3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3170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61925"/>
            <a:ext cx="82264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3200" i="1" dirty="0">
                <a:latin typeface="Times New Roman" pitchFamily="18" charset="0"/>
              </a:rPr>
              <a:t>-</a:t>
            </a:r>
            <a:r>
              <a:rPr lang="ru-RU" sz="3200" i="1" dirty="0">
                <a:solidFill>
                  <a:srgbClr val="FF6633"/>
                </a:solidFill>
                <a:latin typeface="Times New Roman" pitchFamily="18" charset="0"/>
              </a:rPr>
              <a:t>анализировать</a:t>
            </a:r>
            <a:r>
              <a:rPr lang="ru-RU" sz="3200" i="1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собственную работу: соотносить план и </a:t>
            </a:r>
            <a:r>
              <a:rPr lang="ru-RU" sz="2800" dirty="0">
                <a:latin typeface="Verdana" pitchFamily="32" charset="0"/>
              </a:rPr>
              <a:t>совершенные операции, выделять этапы и оценивать меру освоения каждого,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2800" dirty="0">
                <a:latin typeface="Verdana" pitchFamily="32" charset="0"/>
              </a:rPr>
              <a:t>находить ошибки, устанавливать их причины;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3200" dirty="0">
                <a:latin typeface="Verdana" pitchFamily="32" charset="0"/>
              </a:rPr>
              <a:t>– </a:t>
            </a:r>
            <a:r>
              <a:rPr lang="ru-RU" sz="3200" i="1" dirty="0">
                <a:solidFill>
                  <a:srgbClr val="FF6633"/>
                </a:solidFill>
                <a:latin typeface="Times New Roman" pitchFamily="18" charset="0"/>
              </a:rPr>
              <a:t>оценивать</a:t>
            </a:r>
            <a:r>
              <a:rPr lang="ru-RU" sz="3200" i="1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уровень владения тем или иным учебным действием</a:t>
            </a:r>
          </a:p>
          <a:p>
            <a:pPr algn="just">
              <a:spcBef>
                <a:spcPts val="800"/>
              </a:spcBef>
              <a:buClrTx/>
              <a:buFontTx/>
              <a:buNone/>
            </a:pPr>
            <a:r>
              <a:rPr lang="ru-RU" sz="2800" dirty="0">
                <a:latin typeface="Verdana" pitchFamily="32" charset="0"/>
              </a:rPr>
              <a:t>(отвечать на вопрос «что я не знаю и не умею?»).</a:t>
            </a:r>
          </a:p>
        </p:txBody>
      </p:sp>
    </p:spTree>
    <p:extLst>
      <p:ext uri="{BB962C8B-B14F-4D97-AF65-F5344CB8AC3E}">
        <p14:creationId xmlns:p14="http://schemas.microsoft.com/office/powerpoint/2010/main" val="38470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замыслу авторов стандарта «в сфере регулятивных универсальных учебных действий выпускники овладеют всеми типами учебных действий, включая способность принимать и сохранять учебную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задачу, планировать ее реализацию (в том числе во внутреннем плане), контролировать и оценивать свои действия, вносить соответствующие коррективы в их выполнение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1180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3/78/249/78249712_thank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457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25144"/>
            <a:ext cx="645795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27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547664" y="305395"/>
            <a:ext cx="69130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«Великая цель образования  – это не знания, а действия».             </a:t>
            </a:r>
          </a:p>
          <a:p>
            <a:pPr algn="r"/>
            <a:r>
              <a:rPr lang="ru-RU" sz="2800" b="1" i="1" dirty="0">
                <a:solidFill>
                  <a:srgbClr val="C00000"/>
                </a:solidFill>
              </a:rPr>
              <a:t>                </a:t>
            </a: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Герберт Спенсер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2" descr="Со Сферами учиться легко и весело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7658"/>
            <a:ext cx="4608512" cy="48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6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3923928" y="188640"/>
            <a:ext cx="5111750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Для повышения уровня качества образования школьников по математике,  наша школа выступила в роли пилотной площадки по внедрению ФГОС ООО на основе УМК  «Сферы» в 2012-2013 учебном году.  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Arial" charset="0"/>
                <a:cs typeface="Arial" charset="0"/>
              </a:rPr>
              <a:t>     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Arial" charset="0"/>
                <a:cs typeface="Arial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Учебник: Математика. Арифметика. Геометрия.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5 </a:t>
            </a:r>
            <a:r>
              <a:rPr lang="ru-RU" sz="24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класс.Е.А.Бунимович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5" name="Рисунок 7" descr="УМК &quot;Математика. Арифметика. Геометрия. 5 класс&quot; Учебни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103562" cy="417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УМК &quot;Математика. Арифметика. Геометрия. 5 класс&quot; Тетрадь-тренажёр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137">
            <a:off x="732560" y="825913"/>
            <a:ext cx="20875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УМК &quot;Математика. Арифметика. Геометрия. 5 класс&quot; Задачник-тренажёр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85" y="770350"/>
            <a:ext cx="21399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235797" y="2570575"/>
            <a:ext cx="442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1200" b="1">
                <a:solidFill>
                  <a:srgbClr val="FF0000"/>
                </a:solidFill>
              </a:rPr>
              <a:t>    Тетрадь-тренажер                        Задачник-трежер </a:t>
            </a:r>
            <a:r>
              <a:rPr lang="ru-RU"/>
              <a:t> </a:t>
            </a:r>
          </a:p>
        </p:txBody>
      </p:sp>
      <p:pic>
        <p:nvPicPr>
          <p:cNvPr id="7" name="Рисунок 7" descr="УМК &quot;Математика. Арифметика. Геометрия. 5 класс&quot; Учебник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068">
            <a:off x="1442172" y="3980275"/>
            <a:ext cx="1676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4271097" y="3034125"/>
            <a:ext cx="1857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 rot="21170786">
            <a:off x="2135910" y="5578888"/>
            <a:ext cx="947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  <a:p>
            <a:endParaRPr lang="ru-RU" sz="1200" b="1">
              <a:solidFill>
                <a:srgbClr val="FF0000"/>
              </a:solidFill>
            </a:endParaRPr>
          </a:p>
          <a:p>
            <a:r>
              <a:rPr lang="ru-RU" sz="1200" b="1">
                <a:solidFill>
                  <a:srgbClr val="FF0000"/>
                </a:solidFill>
              </a:rPr>
              <a:t>Учебник.</a:t>
            </a:r>
          </a:p>
        </p:txBody>
      </p:sp>
      <p:pic>
        <p:nvPicPr>
          <p:cNvPr id="10" name="Рисунок 10" descr="http://im4-tub-ru.yandex.net/i?id=298741077-42-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2" y="3939000"/>
            <a:ext cx="17287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3323360" y="5594763"/>
            <a:ext cx="2600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rgbClr val="FF0000"/>
              </a:solidFill>
            </a:endParaRPr>
          </a:p>
          <a:p>
            <a:pPr algn="ctr"/>
            <a:r>
              <a:rPr lang="ru-RU" sz="1200" b="1">
                <a:solidFill>
                  <a:srgbClr val="FF0000"/>
                </a:solidFill>
              </a:rPr>
              <a:t>Электронное приложение к учебнику.</a:t>
            </a:r>
          </a:p>
        </p:txBody>
      </p:sp>
      <p:pic>
        <p:nvPicPr>
          <p:cNvPr id="12" name="Содержимое 13" descr="УМК &quot;Математика. Арифметика. Геометрия. 5 класс&quot; Тетрадь-экзаменатор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095">
            <a:off x="6650760" y="876713"/>
            <a:ext cx="21669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6060210" y="3578638"/>
            <a:ext cx="2665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</a:rPr>
              <a:t>       Тетрадь-экзаменатор.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5844310" y="58821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200" b="1">
              <a:solidFill>
                <a:srgbClr val="FF0000"/>
              </a:solidFill>
            </a:endParaRPr>
          </a:p>
          <a:p>
            <a:r>
              <a:rPr lang="ru-RU" sz="1200" b="1">
                <a:solidFill>
                  <a:srgbClr val="FF0000"/>
                </a:solidFill>
              </a:rPr>
              <a:t>Поурочное тематическое планирование.</a:t>
            </a:r>
          </a:p>
        </p:txBody>
      </p:sp>
      <p:pic>
        <p:nvPicPr>
          <p:cNvPr id="15" name="Рисунок 17" descr="УМК &quot;Математика. Арифметика. Геометрия. 5 класс&quot; Поурочное тематическое планирование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40">
            <a:off x="6606310" y="4104100"/>
            <a:ext cx="161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35797" y="116632"/>
            <a:ext cx="7728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УМК «Сфера» Математика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9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6632"/>
            <a:ext cx="7406640" cy="17526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Тестирование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в последнее время </a:t>
            </a:r>
            <a:r>
              <a:rPr lang="ru-RU" sz="2000" dirty="0" smtClean="0">
                <a:latin typeface="Times New Roman" pitchFamily="18" charset="0"/>
              </a:rPr>
              <a:t>становится очень </a:t>
            </a:r>
            <a:r>
              <a:rPr lang="ru-RU" sz="2000" dirty="0">
                <a:latin typeface="Times New Roman" pitchFamily="18" charset="0"/>
              </a:rPr>
              <a:t>распространённым методом </a:t>
            </a:r>
            <a:r>
              <a:rPr lang="ru-RU" sz="2000" dirty="0" smtClean="0">
                <a:latin typeface="Times New Roman" pitchFamily="18" charset="0"/>
              </a:rPr>
              <a:t>контроля. Суть </a:t>
            </a:r>
            <a:r>
              <a:rPr lang="ru-RU" sz="2000" dirty="0">
                <a:latin typeface="Times New Roman" pitchFamily="18" charset="0"/>
              </a:rPr>
              <a:t>тестирования заключается в </a:t>
            </a:r>
            <a:r>
              <a:rPr lang="ru-RU" sz="2000" dirty="0" smtClean="0">
                <a:latin typeface="Times New Roman" pitchFamily="18" charset="0"/>
              </a:rPr>
              <a:t>постановке перед </a:t>
            </a:r>
            <a:r>
              <a:rPr lang="ru-RU" sz="2000" dirty="0">
                <a:latin typeface="Times New Roman" pitchFamily="18" charset="0"/>
              </a:rPr>
              <a:t>учащимися некоторой системы </a:t>
            </a:r>
            <a:r>
              <a:rPr lang="ru-RU" sz="2000" dirty="0" smtClean="0">
                <a:latin typeface="Times New Roman" pitchFamily="18" charset="0"/>
              </a:rPr>
              <a:t>вопросов, отвечая </a:t>
            </a:r>
            <a:r>
              <a:rPr lang="ru-RU" sz="2000" dirty="0">
                <a:latin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</a:rPr>
              <a:t>которые у них формируются различные УУД, в частности регулятивные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52630"/>
            <a:ext cx="5899594" cy="471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77768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Важное место в формировании умения учиться занимают регулятивные универсальные учебные действия, обеспечивающие организацию, регуляцию и коррекцию учебной деятельности.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обеспечивают учащимся организацию их учебной деятельности.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ним относятся: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прогнозирование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коррекция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оценка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7624" y="103883"/>
            <a:ext cx="77768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Тесты </a:t>
            </a:r>
            <a:r>
              <a:rPr lang="ru-RU" sz="24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обученности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применяются на всех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этапах дидактического процесса.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С их помощью эффективно обеспечивается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предварительный, текущий, тематический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и итоговый контроль знаний, умений, учет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успеваемости.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2547948"/>
            <a:ext cx="77768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Преимущество тестовой проверки:</a:t>
            </a:r>
          </a:p>
          <a:p>
            <a:pPr>
              <a:buFont typeface="Wingdings" pitchFamily="2" charset="2"/>
              <a:buChar char="Ш"/>
            </a:pPr>
            <a:r>
              <a:rPr lang="ru-RU" sz="2400" dirty="0">
                <a:latin typeface="Times New Roman" pitchFamily="18" charset="0"/>
              </a:rPr>
              <a:t> одновременно занят и продуктивно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работает весь класс;</a:t>
            </a:r>
          </a:p>
          <a:p>
            <a:pPr>
              <a:buFont typeface="Wingdings" pitchFamily="2" charset="2"/>
              <a:buChar char="Ш"/>
            </a:pPr>
            <a:r>
              <a:rPr lang="ru-RU" sz="2400" dirty="0">
                <a:latin typeface="Times New Roman" pitchFamily="18" charset="0"/>
              </a:rPr>
              <a:t> за несколько минут можно получить срез</a:t>
            </a:r>
          </a:p>
          <a:p>
            <a:pPr>
              <a:buFont typeface="Wingdings" pitchFamily="2" charset="2"/>
              <a:buNone/>
            </a:pPr>
            <a:r>
              <a:rPr lang="ru-RU" sz="2400" dirty="0" err="1">
                <a:latin typeface="Times New Roman" pitchFamily="18" charset="0"/>
              </a:rPr>
              <a:t>обученности</a:t>
            </a:r>
            <a:r>
              <a:rPr lang="ru-RU" sz="2400" dirty="0">
                <a:latin typeface="Times New Roman" pitchFamily="18" charset="0"/>
              </a:rPr>
              <a:t> всех учащихся;</a:t>
            </a:r>
          </a:p>
          <a:p>
            <a:pPr>
              <a:buFont typeface="Wingdings" pitchFamily="2" charset="2"/>
              <a:buChar char="Ш"/>
            </a:pPr>
            <a:r>
              <a:rPr lang="ru-RU" sz="2400" dirty="0">
                <a:latin typeface="Times New Roman" pitchFamily="18" charset="0"/>
              </a:rPr>
              <a:t> при проверке определяются пробелы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в знаниях.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7" name="Рисунок 4" descr="Рисунок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17035"/>
            <a:ext cx="1339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7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6508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20_05_2012\SAM_0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416824" cy="5040560"/>
          </a:xfrm>
          <a:prstGeom prst="rect">
            <a:avLst/>
          </a:prstGeom>
          <a:noFill/>
          <a:ln w="9525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752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Фрагменты </a:t>
            </a:r>
          </a:p>
          <a:p>
            <a:pPr algn="ctr"/>
            <a:r>
              <a:rPr lang="ru-RU" sz="2000" b="1" dirty="0" smtClean="0"/>
              <a:t>урока-зачёта </a:t>
            </a:r>
          </a:p>
          <a:p>
            <a:pPr algn="ctr"/>
            <a:r>
              <a:rPr lang="ru-RU" sz="2000" b="1" dirty="0" smtClean="0"/>
              <a:t>по теме «Развёртки»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511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434</Words>
  <Application>Microsoft Office PowerPoint</Application>
  <PresentationFormat>Экран (4:3)</PresentationFormat>
  <Paragraphs>75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Тема: «Использование УМК «Сферы» (электронное приложение) для формирования регулятивных УУД у обучающихся на уроках математики»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УМК «Сферы» (электронное приложение) для формирования регулятивных УУД у обучающихся на уроках математики»</dc:title>
  <dc:creator>Андрей</dc:creator>
  <cp:lastModifiedBy>Андрей</cp:lastModifiedBy>
  <cp:revision>8</cp:revision>
  <dcterms:created xsi:type="dcterms:W3CDTF">2013-03-20T17:51:39Z</dcterms:created>
  <dcterms:modified xsi:type="dcterms:W3CDTF">2013-03-21T06:43:49Z</dcterms:modified>
</cp:coreProperties>
</file>