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7851648" cy="3214710"/>
          </a:xfrm>
        </p:spPr>
        <p:txBody>
          <a:bodyPr>
            <a:noAutofit/>
          </a:bodyPr>
          <a:lstStyle/>
          <a:p>
            <a:pPr algn="ctr"/>
            <a:r>
              <a:rPr lang="ru-RU" sz="4000" i="1" dirty="0" smtClean="0">
                <a:solidFill>
                  <a:schemeClr val="bg1"/>
                </a:solidFill>
              </a:rPr>
              <a:t/>
            </a:r>
            <a:br>
              <a:rPr lang="ru-RU" sz="4000" i="1" dirty="0" smtClean="0">
                <a:solidFill>
                  <a:schemeClr val="bg1"/>
                </a:solidFill>
              </a:rPr>
            </a:br>
            <a:r>
              <a:rPr lang="ru-RU" sz="4000" i="1" dirty="0" smtClean="0">
                <a:solidFill>
                  <a:schemeClr val="bg1"/>
                </a:solidFill>
              </a:rPr>
              <a:t/>
            </a:r>
            <a:br>
              <a:rPr lang="ru-RU" sz="4000" i="1" dirty="0" smtClean="0">
                <a:solidFill>
                  <a:schemeClr val="bg1"/>
                </a:solidFill>
              </a:rPr>
            </a:br>
            <a:r>
              <a:rPr lang="ru-RU" sz="4000" i="1" dirty="0" smtClean="0">
                <a:solidFill>
                  <a:schemeClr val="bg1"/>
                </a:solidFill>
              </a:rPr>
              <a:t/>
            </a:r>
            <a:br>
              <a:rPr lang="ru-RU" sz="4000" i="1" dirty="0" smtClean="0">
                <a:solidFill>
                  <a:schemeClr val="bg1"/>
                </a:solidFill>
              </a:rPr>
            </a:br>
            <a:r>
              <a:rPr lang="ru-RU" sz="4000" i="1" dirty="0" smtClean="0">
                <a:solidFill>
                  <a:schemeClr val="bg1"/>
                </a:solidFill>
              </a:rPr>
              <a:t/>
            </a:r>
            <a:br>
              <a:rPr lang="ru-RU" sz="4000" i="1" dirty="0" smtClean="0">
                <a:solidFill>
                  <a:schemeClr val="bg1"/>
                </a:solidFill>
              </a:rPr>
            </a:br>
            <a:r>
              <a:rPr lang="ru-RU" sz="4000" i="1" dirty="0" smtClean="0">
                <a:solidFill>
                  <a:schemeClr val="bg1"/>
                </a:solidFill>
              </a:rPr>
              <a:t/>
            </a:r>
            <a:br>
              <a:rPr lang="ru-RU" sz="4000" i="1" dirty="0" smtClean="0">
                <a:solidFill>
                  <a:schemeClr val="bg1"/>
                </a:solidFill>
              </a:rPr>
            </a:br>
            <a:r>
              <a:rPr lang="ru-RU" sz="4000" i="1" dirty="0" smtClean="0">
                <a:solidFill>
                  <a:schemeClr val="bg1"/>
                </a:solidFill>
              </a:rPr>
              <a:t>Проектная деятельность</a:t>
            </a:r>
            <a:br>
              <a:rPr lang="ru-RU" sz="4000" i="1" dirty="0" smtClean="0">
                <a:solidFill>
                  <a:schemeClr val="bg1"/>
                </a:solidFill>
              </a:rPr>
            </a:br>
            <a:r>
              <a:rPr lang="ru-RU" sz="4000" i="1" dirty="0" smtClean="0">
                <a:solidFill>
                  <a:schemeClr val="bg1"/>
                </a:solidFill>
              </a:rPr>
              <a:t> </a:t>
            </a:r>
            <a:r>
              <a:rPr lang="ru-RU" sz="4000" i="1" dirty="0" smtClean="0">
                <a:solidFill>
                  <a:schemeClr val="bg1"/>
                </a:solidFill>
              </a:rPr>
              <a:t>как средство </a:t>
            </a:r>
            <a:r>
              <a:rPr lang="ru-RU" sz="4000" i="1" dirty="0" smtClean="0">
                <a:solidFill>
                  <a:schemeClr val="bg1"/>
                </a:solidFill>
              </a:rPr>
              <a:t>формирования</a:t>
            </a:r>
            <a:br>
              <a:rPr lang="ru-RU" sz="4000" i="1" dirty="0" smtClean="0">
                <a:solidFill>
                  <a:schemeClr val="bg1"/>
                </a:solidFill>
              </a:rPr>
            </a:br>
            <a:r>
              <a:rPr lang="ru-RU" sz="4000" i="1" dirty="0" smtClean="0">
                <a:solidFill>
                  <a:schemeClr val="bg1"/>
                </a:solidFill>
              </a:rPr>
              <a:t> </a:t>
            </a:r>
            <a:r>
              <a:rPr lang="ru-RU" sz="4000" i="1" dirty="0" smtClean="0">
                <a:solidFill>
                  <a:schemeClr val="bg1"/>
                </a:solidFill>
              </a:rPr>
              <a:t>безопасного поведения на дороге </a:t>
            </a:r>
            <a:r>
              <a:rPr lang="ru-RU" sz="4000" i="1" dirty="0" smtClean="0">
                <a:solidFill>
                  <a:schemeClr val="bg1"/>
                </a:solidFill>
              </a:rPr>
              <a:t/>
            </a:r>
            <a:br>
              <a:rPr lang="ru-RU" sz="4000" i="1" dirty="0" smtClean="0">
                <a:solidFill>
                  <a:schemeClr val="bg1"/>
                </a:solidFill>
              </a:rPr>
            </a:br>
            <a:r>
              <a:rPr lang="ru-RU" sz="4000" i="1" dirty="0" smtClean="0">
                <a:solidFill>
                  <a:schemeClr val="bg1"/>
                </a:solidFill>
              </a:rPr>
              <a:t>у </a:t>
            </a:r>
            <a:r>
              <a:rPr lang="ru-RU" sz="4000" i="1" dirty="0" smtClean="0">
                <a:solidFill>
                  <a:schemeClr val="bg1"/>
                </a:solidFill>
              </a:rPr>
              <a:t>детей старшего дошкольного возраста.</a:t>
            </a:r>
            <a:r>
              <a:rPr lang="ru-RU" sz="4000" i="1" dirty="0" smtClean="0"/>
              <a:t/>
            </a:r>
            <a:br>
              <a:rPr lang="ru-RU" sz="4000" i="1" dirty="0" smtClean="0"/>
            </a:br>
            <a:endParaRPr lang="ru-RU" sz="4000" i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71472" y="4786322"/>
            <a:ext cx="7854696" cy="1766450"/>
          </a:xfrm>
        </p:spPr>
        <p:txBody>
          <a:bodyPr/>
          <a:lstStyle/>
          <a:p>
            <a:r>
              <a:rPr lang="ru-RU" dirty="0" smtClean="0"/>
              <a:t>Малиновская О.П., </a:t>
            </a:r>
          </a:p>
          <a:p>
            <a:r>
              <a:rPr lang="ru-RU" dirty="0" smtClean="0"/>
              <a:t>воспитатель МДОУ №10</a:t>
            </a:r>
          </a:p>
          <a:p>
            <a:r>
              <a:rPr lang="ru-RU" dirty="0" smtClean="0"/>
              <a:t> с. </a:t>
            </a:r>
            <a:r>
              <a:rPr lang="ru-RU" dirty="0" err="1" smtClean="0"/>
              <a:t>Таврово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714356"/>
          <a:ext cx="6619900" cy="5894706"/>
        </p:xfrm>
        <a:graphic>
          <a:graphicData uri="http://schemas.openxmlformats.org/drawingml/2006/table">
            <a:tbl>
              <a:tblPr/>
              <a:tblGrid>
                <a:gridCol w="253329"/>
                <a:gridCol w="510458"/>
                <a:gridCol w="838095"/>
                <a:gridCol w="1912631"/>
                <a:gridCol w="1077069"/>
                <a:gridCol w="715653"/>
                <a:gridCol w="592367"/>
                <a:gridCol w="720298"/>
              </a:tblGrid>
              <a:tr h="592720"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Месяц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61" marR="4196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Образовательные    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61" marR="4196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НОД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61" marR="41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Игры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61" marR="41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Целевые прогулки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61" marR="41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Беседы. Чтение худ.лит-ры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61" marR="41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Досуг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61" marR="41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Работа с родителями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61" marR="41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3894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Сентябрь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61" marR="4196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«Безопасность», «Познание», «Чтение художественной литературы», «Физическая культура»,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61" marR="4196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«Правила движения транспорта»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Цель: закрепить </a:t>
                      </a:r>
                      <a:r>
                        <a:rPr lang="ru-RU" sz="1000" dirty="0" err="1" smtClean="0">
                          <a:latin typeface="Times New Roman"/>
                          <a:ea typeface="Calibri"/>
                          <a:cs typeface="Times New Roman"/>
                        </a:rPr>
                        <a:t>представле-ние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о различных видах транспорта, понятия об </a:t>
                      </a:r>
                      <a:r>
                        <a:rPr lang="ru-RU" sz="1000" dirty="0" err="1" smtClean="0">
                          <a:latin typeface="Times New Roman"/>
                          <a:ea typeface="Calibri"/>
                          <a:cs typeface="Times New Roman"/>
                        </a:rPr>
                        <a:t>обществен-ном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транспорте, правилах пользования им и поведения в нем.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Конструиро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вание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«Автобус».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61" marR="41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Д,и:«Автомобиль», «Мы - шоферы», «Сложи автомобиль», «Транспорт» (пазлы).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Строительная:  «Улица с автобусными остановками».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П.и: </a:t>
                      </a: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«Разные машины»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«Цветные автомобили».</a:t>
                      </a: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Цель: совершенствовать умения детей ориентироваться в пространстве. Развивать слуховое восприятие.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Игра-фантазия:  «На чем я путешествую».</a:t>
                      </a: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Цель: совершенствовать умения детей различать специальный транспорт по внешнему виду.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Сюжетно-ролевая: «Гараж»</a:t>
                      </a: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Цель: Закрепить  понятие «транспорт», упражнять в классификации средств передвижения (легковой и грузовой транспорт).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61" marR="41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 проезжей части: «Транспорт на нашей улице».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Цель: Обратить внимание детей, что на улице можно увидеть разные автомобили (легковые, грузовые, спец.назначения). Каждый водитель должен внимательно следить за движущимся транспортом, сигналами светофора, дорожными знаками.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61" marR="41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Беседы: «Знаете ли вы машины?», «</a:t>
                      </a:r>
                      <a:r>
                        <a:rPr lang="ru-RU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Автомо-биль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будущего».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М. Ильин, Е. Сигал «Машины на нашей улице».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Пишумов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Машины»И.Серяков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«Машина, которую рисовать научили»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61" marR="41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«В страну загадок», решение </a:t>
                      </a:r>
                      <a:r>
                        <a:rPr lang="ru-RU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крос-сворда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61" marR="41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Папка-передвиж-ка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Дорожно-транспорт-ный</a:t>
                      </a:r>
                      <a:r>
                        <a:rPr lang="ru-RU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травма-тизм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». </a:t>
                      </a:r>
                      <a:r>
                        <a:rPr lang="ru-RU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Анкетиро-вание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«Я и мой ребенок на улицах города».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61" marR="41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642918"/>
            <a:ext cx="7800972" cy="1143008"/>
          </a:xfrm>
        </p:spPr>
        <p:txBody>
          <a:bodyPr/>
          <a:lstStyle/>
          <a:p>
            <a:r>
              <a:rPr lang="ru-RU" b="1" i="1" dirty="0" smtClean="0"/>
              <a:t>Спасибо за внимание!</a:t>
            </a:r>
            <a:endParaRPr lang="ru-RU" b="1" i="1" dirty="0"/>
          </a:p>
        </p:txBody>
      </p:sp>
      <p:pic>
        <p:nvPicPr>
          <p:cNvPr id="4" name="Содержимое 3" descr="CIMG0245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000100" y="1857364"/>
            <a:ext cx="6926819" cy="4389437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</a:t>
            </a:r>
            <a:r>
              <a:rPr lang="ru-RU" b="1" i="1" dirty="0" smtClean="0"/>
              <a:t>роектная </a:t>
            </a:r>
            <a:r>
              <a:rPr lang="ru-RU" b="1" i="1" dirty="0" smtClean="0"/>
              <a:t>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Одной из эффективных форм воспитательно-образовательной работы с дошкольниками является  </a:t>
            </a:r>
            <a:r>
              <a:rPr lang="ru-RU" sz="2000" b="1" i="1" dirty="0" smtClean="0"/>
              <a:t>проектная деятельность</a:t>
            </a:r>
            <a:r>
              <a:rPr lang="ru-RU" sz="2000" dirty="0" smtClean="0"/>
              <a:t>. </a:t>
            </a:r>
            <a:r>
              <a:rPr lang="ru-RU" sz="2000" b="1" i="1" dirty="0" smtClean="0"/>
              <a:t>Проектная деятельность </a:t>
            </a:r>
            <a:r>
              <a:rPr lang="ru-RU" sz="2000" dirty="0" smtClean="0"/>
              <a:t>дошкольников является уникальным средством обеспечения сотрудничества детей и взрослых, способом реализации личностно-ориентированного подхода к образованию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r>
              <a:rPr lang="ru-RU" sz="2000" dirty="0" smtClean="0"/>
              <a:t>Уникальность деятельности при работе по педагогической технологии заключается в свободном выборе форм работы с детьми (в том числе нетрадиционных), в использовании разнообразных методических и педагогических приемов, направленных не столько на развитие навыков работы с различными материалами, сколько на объединение общих усилий для достижения единой цели. </a:t>
            </a:r>
            <a:endParaRPr lang="ru-RU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Проект </a:t>
            </a:r>
            <a:r>
              <a:rPr lang="ru-RU" b="1" i="1" dirty="0" smtClean="0"/>
              <a:t>«Будущий пешеход</a:t>
            </a:r>
            <a:r>
              <a:rPr lang="ru-RU" b="1" i="1" dirty="0" smtClean="0"/>
              <a:t>»</a:t>
            </a:r>
            <a:endParaRPr lang="ru-RU" i="1" dirty="0"/>
          </a:p>
        </p:txBody>
      </p:sp>
      <p:pic>
        <p:nvPicPr>
          <p:cNvPr id="6" name="Содержимое 5" descr="CIMG0298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813792" y="1920875"/>
            <a:ext cx="3829646" cy="4433888"/>
          </a:xfrm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нашем детском саду мы использовали проектную деятельность, как средство формирования у  детей старшего дошкольного возраста навыков безопасного поведения на дороге. Реализуя данное направление работы, мы разработали проект </a:t>
            </a:r>
            <a:r>
              <a:rPr lang="ru-RU" b="1" dirty="0" smtClean="0"/>
              <a:t>«Будущий пешеход».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/>
              <a:t>ПАСПОРТ ПРОЕКТА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Вид проекта:   </a:t>
            </a:r>
            <a:r>
              <a:rPr lang="ru-RU" dirty="0" smtClean="0"/>
              <a:t>познавательно-игровой.</a:t>
            </a:r>
          </a:p>
          <a:p>
            <a:pPr>
              <a:buNone/>
            </a:pPr>
            <a:r>
              <a:rPr lang="ru-RU" b="1" dirty="0" smtClean="0"/>
              <a:t>Образовательная область: </a:t>
            </a:r>
            <a:r>
              <a:rPr lang="ru-RU" dirty="0" smtClean="0"/>
              <a:t>«Безопасность».</a:t>
            </a:r>
          </a:p>
          <a:p>
            <a:pPr>
              <a:buNone/>
            </a:pPr>
            <a:r>
              <a:rPr lang="ru-RU" b="1" dirty="0" smtClean="0"/>
              <a:t>Продолжительность проекта</a:t>
            </a:r>
            <a:r>
              <a:rPr lang="ru-RU" dirty="0" smtClean="0"/>
              <a:t>: в течение года.</a:t>
            </a:r>
          </a:p>
          <a:p>
            <a:pPr>
              <a:buNone/>
            </a:pPr>
            <a:r>
              <a:rPr lang="ru-RU" b="1" dirty="0" smtClean="0"/>
              <a:t>Участники проекта: </a:t>
            </a:r>
            <a:endParaRPr lang="ru-RU" dirty="0" smtClean="0"/>
          </a:p>
          <a:p>
            <a:pPr lvl="0"/>
            <a:r>
              <a:rPr lang="ru-RU" dirty="0" smtClean="0"/>
              <a:t>дети старшего дошкольного </a:t>
            </a:r>
            <a:r>
              <a:rPr lang="ru-RU" dirty="0" smtClean="0"/>
              <a:t>возраста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родители </a:t>
            </a:r>
            <a:r>
              <a:rPr lang="ru-RU" dirty="0" smtClean="0"/>
              <a:t>воспитанников;</a:t>
            </a:r>
            <a:endParaRPr lang="ru-RU" dirty="0" smtClean="0"/>
          </a:p>
          <a:p>
            <a:pPr lvl="0"/>
            <a:r>
              <a:rPr lang="ru-RU" dirty="0" smtClean="0"/>
              <a:t>воспитатели </a:t>
            </a:r>
            <a:r>
              <a:rPr lang="ru-RU" dirty="0" smtClean="0"/>
              <a:t>групп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старший </a:t>
            </a:r>
            <a:r>
              <a:rPr lang="ru-RU" dirty="0" smtClean="0"/>
              <a:t>воспитатель;</a:t>
            </a:r>
            <a:endParaRPr lang="ru-RU" dirty="0" smtClean="0"/>
          </a:p>
          <a:p>
            <a:pPr lvl="0"/>
            <a:r>
              <a:rPr lang="ru-RU" dirty="0" smtClean="0"/>
              <a:t>музыкальный </a:t>
            </a:r>
            <a:r>
              <a:rPr lang="ru-RU" dirty="0" smtClean="0"/>
              <a:t>руководитель;</a:t>
            </a:r>
            <a:endParaRPr lang="ru-RU" dirty="0" smtClean="0"/>
          </a:p>
          <a:p>
            <a:pPr lvl="0"/>
            <a:r>
              <a:rPr lang="ru-RU" dirty="0" smtClean="0"/>
              <a:t>инструктор по физическому </a:t>
            </a:r>
            <a:r>
              <a:rPr lang="ru-RU" dirty="0" smtClean="0"/>
              <a:t>воспитанию;</a:t>
            </a:r>
            <a:endParaRPr lang="ru-RU" dirty="0" smtClean="0"/>
          </a:p>
          <a:p>
            <a:pPr lvl="0"/>
            <a:r>
              <a:rPr lang="ru-RU" dirty="0" smtClean="0"/>
              <a:t>инспектор ГИБДД.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50690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Цель проекта:</a:t>
            </a:r>
            <a:r>
              <a:rPr lang="ru-RU" sz="2000" dirty="0" smtClean="0"/>
              <a:t> </a:t>
            </a:r>
          </a:p>
          <a:p>
            <a:pPr lvl="0"/>
            <a:r>
              <a:rPr lang="ru-RU" sz="2000" dirty="0" smtClean="0"/>
              <a:t>Систематизировать, углубить, обобщить личный опыт ребенка в вопросах безопасного поведения на дороге в качестве пешехода и пассажира транспортного средства.</a:t>
            </a:r>
          </a:p>
          <a:p>
            <a:pPr lvl="0"/>
            <a:r>
              <a:rPr lang="ru-RU" sz="2000" dirty="0" smtClean="0"/>
              <a:t>Создать условия для усвоения и закрепления знаний детей и их родителей навыков безопасного поведения на </a:t>
            </a:r>
            <a:r>
              <a:rPr lang="ru-RU" sz="2000" dirty="0" smtClean="0"/>
              <a:t>дороге.</a:t>
            </a:r>
          </a:p>
        </p:txBody>
      </p:sp>
      <p:pic>
        <p:nvPicPr>
          <p:cNvPr id="9" name="Содержимое 8" descr="CIMG0232.JPG"/>
          <p:cNvPicPr>
            <a:picLocks noGrp="1" noChangeAspect="1"/>
          </p:cNvPicPr>
          <p:nvPr>
            <p:ph sz="half" idx="2"/>
          </p:nvPr>
        </p:nvPicPr>
        <p:blipFill>
          <a:blip r:embed="rId2" cstate="screen"/>
          <a:stretch>
            <a:fillRect/>
          </a:stretch>
        </p:blipFill>
        <p:spPr>
          <a:xfrm>
            <a:off x="4643438" y="1571612"/>
            <a:ext cx="4038600" cy="428628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4038600" cy="492618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Задачи </a:t>
            </a:r>
            <a:r>
              <a:rPr lang="ru-RU" b="1" dirty="0" smtClean="0"/>
              <a:t>проекта: </a:t>
            </a:r>
            <a:endParaRPr lang="ru-RU" dirty="0" smtClean="0"/>
          </a:p>
          <a:p>
            <a:pPr lvl="0"/>
            <a:r>
              <a:rPr lang="ru-RU" dirty="0" smtClean="0"/>
              <a:t>Закрепление знаний у детей о правилах безопасного поведения на дороге  в качестве пешехода и пассажира транспортного средства;</a:t>
            </a:r>
          </a:p>
          <a:p>
            <a:pPr lvl="0"/>
            <a:r>
              <a:rPr lang="ru-RU" dirty="0" smtClean="0"/>
              <a:t>Закрепление знаний о безопасном поведении на дороге,  улице. Расширение знаний о светофоре, который регулирует движение на дороге.</a:t>
            </a:r>
          </a:p>
          <a:p>
            <a:pPr lvl="0"/>
            <a:r>
              <a:rPr lang="ru-RU" dirty="0" smtClean="0"/>
              <a:t> Ознакомление детей с дорожными знаками: «Пешеходный переход», «Въезд запрещен», «Осторожно, дети», «Остановка общественного транспорта», «Подземный пешеходный переход», «Больница».</a:t>
            </a:r>
            <a:endParaRPr lang="ru-RU" dirty="0"/>
          </a:p>
        </p:txBody>
      </p:sp>
      <p:pic>
        <p:nvPicPr>
          <p:cNvPr id="5" name="Содержимое 4" descr="CIMG0251.JPG"/>
          <p:cNvPicPr>
            <a:picLocks noGrp="1" noChangeAspect="1"/>
          </p:cNvPicPr>
          <p:nvPr>
            <p:ph sz="half" idx="2"/>
          </p:nvPr>
        </p:nvPicPr>
        <p:blipFill>
          <a:blip r:embed="rId2" cstate="screen"/>
          <a:stretch>
            <a:fillRect/>
          </a:stretch>
        </p:blipFill>
        <p:spPr>
          <a:xfrm>
            <a:off x="4500562" y="1500174"/>
            <a:ext cx="4038600" cy="428628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/>
              <a:t>Этапы реализации проекта:</a:t>
            </a:r>
            <a:r>
              <a:rPr lang="ru-RU" sz="4000" i="1" dirty="0" smtClean="0"/>
              <a:t/>
            </a:r>
            <a:br>
              <a:rPr lang="ru-RU" sz="4000" i="1" dirty="0" smtClean="0"/>
            </a:br>
            <a:endParaRPr lang="ru-RU" sz="4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257676" cy="506906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300" b="1" i="1" dirty="0" smtClean="0"/>
              <a:t> Подготовительный</a:t>
            </a:r>
            <a:r>
              <a:rPr lang="ru-RU" sz="3300" b="1" i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900" dirty="0" smtClean="0"/>
              <a:t>Анализ семейного воспитания по данному вопросу (индивидуальные беседы и анкетирование родителей).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900" dirty="0" smtClean="0"/>
              <a:t>Уточнение </a:t>
            </a:r>
            <a:r>
              <a:rPr lang="ru-RU" sz="2900" dirty="0" smtClean="0"/>
              <a:t>представлений детей о правилах поведения на дороге, т.е. их личный опыт, на который можно опереться (проведение диагностики).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900" dirty="0" smtClean="0"/>
              <a:t>Изучение методической литературы по вопросам формирования безопасного поведения на дороге у детей старшего дошкольного возраста. 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900" dirty="0" smtClean="0"/>
              <a:t> Постановка целей и задач, определение методов и приемов.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900" dirty="0" smtClean="0"/>
              <a:t>Составление перспективного плана.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900" dirty="0" smtClean="0"/>
              <a:t>Подготовка оборудования и материалов.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900" dirty="0" smtClean="0"/>
              <a:t>Составление конспектов НОД по разделам программы.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900" dirty="0" smtClean="0"/>
              <a:t>Разработка игр по теме.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900" dirty="0" smtClean="0"/>
              <a:t> Рекомендации для родителей.</a:t>
            </a:r>
          </a:p>
          <a:p>
            <a:endParaRPr lang="ru-RU" dirty="0"/>
          </a:p>
        </p:txBody>
      </p:sp>
      <p:pic>
        <p:nvPicPr>
          <p:cNvPr id="5" name="Содержимое 4" descr="CIMG0272.JPG"/>
          <p:cNvPicPr>
            <a:picLocks noGrp="1" noChangeAspect="1"/>
          </p:cNvPicPr>
          <p:nvPr>
            <p:ph sz="half" idx="2"/>
          </p:nvPr>
        </p:nvPicPr>
        <p:blipFill>
          <a:blip r:embed="rId2" cstate="screen"/>
          <a:stretch>
            <a:fillRect/>
          </a:stretch>
        </p:blipFill>
        <p:spPr>
          <a:xfrm>
            <a:off x="4857752" y="1571612"/>
            <a:ext cx="3829048" cy="4572032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31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Содержимое 4" descr="CIMG0247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457200" y="1214422"/>
            <a:ext cx="4038600" cy="443787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00108"/>
            <a:ext cx="4038600" cy="535481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b="1" i="1" dirty="0" smtClean="0"/>
              <a:t>О</a:t>
            </a:r>
            <a:r>
              <a:rPr lang="ru-RU" sz="6400" b="1" i="1" dirty="0" smtClean="0"/>
              <a:t>рганизационный </a:t>
            </a:r>
            <a:endParaRPr lang="ru-RU" sz="6400" b="1" i="1" dirty="0" smtClean="0"/>
          </a:p>
          <a:p>
            <a:r>
              <a:rPr lang="ru-RU" sz="6400" dirty="0" smtClean="0"/>
              <a:t>Обучая детей правилам безопасного поведения на дорогах, необходимо использовать все доступные формы и методы работы</a:t>
            </a:r>
            <a:r>
              <a:rPr lang="ru-RU" sz="6400" dirty="0" smtClean="0"/>
              <a:t>.</a:t>
            </a:r>
          </a:p>
          <a:p>
            <a:r>
              <a:rPr lang="ru-RU" sz="6400" dirty="0" smtClean="0"/>
              <a:t> </a:t>
            </a:r>
            <a:r>
              <a:rPr lang="ru-RU" sz="6400" dirty="0" smtClean="0"/>
              <a:t>В играх, развлечениях, соревнованиях, конкурсах, закрепляются знания детей, дети учатся основным правилам поведения пешехода, знакомятся с дорожными знаками, прививается осмотрительность и внимание на улице, запоминают важные и полезные правила поведения на дороге.</a:t>
            </a:r>
          </a:p>
          <a:p>
            <a:r>
              <a:rPr lang="ru-RU" sz="6400" dirty="0" smtClean="0"/>
              <a:t>Для повышения ответственности за соблюдением детьми правил дорожного движения с родителями также должна проводиться определенная работа: ежедневные беседы, рекомендации, советы, анкетирование, заседания «круглого стола», диспуты, совместные с детьми игры, изготовление атрибутов</a:t>
            </a:r>
            <a:r>
              <a:rPr lang="ru-RU" sz="6400" dirty="0" smtClean="0"/>
              <a:t>.</a:t>
            </a:r>
            <a:r>
              <a:rPr lang="ru-RU" sz="6400" dirty="0" smtClean="0"/>
              <a:t> </a:t>
            </a:r>
          </a:p>
          <a:p>
            <a:endParaRPr lang="ru-RU" sz="6400" dirty="0" smtClean="0"/>
          </a:p>
          <a:p>
            <a:pPr>
              <a:buNone/>
            </a:pPr>
            <a:r>
              <a:rPr lang="ru-RU" sz="64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7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6" name="Содержимое 5" descr="CIMG0271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500034" y="1571612"/>
            <a:ext cx="3614738" cy="427892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4810" y="1000108"/>
            <a:ext cx="4471990" cy="535481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800" b="1" i="1" dirty="0" smtClean="0"/>
              <a:t> Завершающий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Систематизация </a:t>
            </a:r>
            <a:r>
              <a:rPr lang="ru-RU" dirty="0" smtClean="0"/>
              <a:t>практического материала (конспекты НОД,  макет «Проезжая часть»,   игротека «Зеленый огонек» (настольные,  подвижные и  дидактические игры),  мастерская «Умелые руки Светофора»,  детская библиотека «В гостях у светофора»,  сюжетные картинки дорожных ситуаций, плакаты, фотографии НОД). </a:t>
            </a:r>
          </a:p>
          <a:p>
            <a:r>
              <a:rPr lang="ru-RU" dirty="0" smtClean="0"/>
              <a:t>Педагогический </a:t>
            </a:r>
            <a:r>
              <a:rPr lang="ru-RU" dirty="0" smtClean="0"/>
              <a:t>анализ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навыков безопасного поведения на дороге у  старших дошкольников.</a:t>
            </a:r>
          </a:p>
          <a:p>
            <a:r>
              <a:rPr lang="ru-RU" dirty="0" smtClean="0"/>
              <a:t>Отзывы </a:t>
            </a:r>
            <a:r>
              <a:rPr lang="ru-RU" dirty="0" smtClean="0"/>
              <a:t>родителей. </a:t>
            </a:r>
          </a:p>
          <a:p>
            <a:r>
              <a:rPr lang="ru-RU" dirty="0" smtClean="0"/>
              <a:t>Участие </a:t>
            </a:r>
            <a:r>
              <a:rPr lang="ru-RU" dirty="0" smtClean="0"/>
              <a:t>родителей в совместном изготовлении атрибутов для сюжетно-ролевых игр «Водители и пешеходы», «Перекресток», альбомов «Опасное поведение на дороге», в котором изображены минусы в поведении и может произойти беда,  и «Безопасное поведение на дороге», где изображены плюсы безопасного поведения на дороге.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</TotalTime>
  <Words>639</Words>
  <Application>Microsoft Office PowerPoint</Application>
  <PresentationFormat>Экран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    Проектная деятельность  как средство формирования  безопасного поведения на дороге  у детей старшего дошкольного возраста. </vt:lpstr>
      <vt:lpstr>Проектная деятельность</vt:lpstr>
      <vt:lpstr>Проект «Будущий пешеход»</vt:lpstr>
      <vt:lpstr>ПАСПОРТ ПРОЕКТА</vt:lpstr>
      <vt:lpstr>Слайд 5</vt:lpstr>
      <vt:lpstr>Слайд 6</vt:lpstr>
      <vt:lpstr>Этапы реализации проекта: </vt:lpstr>
      <vt:lpstr>Слайд 8</vt:lpstr>
      <vt:lpstr>Слайд 9</vt:lpstr>
      <vt:lpstr>Слайд 10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деятельность как средство формирования безопасного поведения на дороге у детей старшего дошкольного возраста. </dc:title>
  <cp:lastModifiedBy>Admin</cp:lastModifiedBy>
  <cp:revision>14</cp:revision>
  <dcterms:modified xsi:type="dcterms:W3CDTF">2013-04-10T15:44:29Z</dcterms:modified>
</cp:coreProperties>
</file>