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D111-53D3-41DA-8162-8A7C1DF5A3FE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C482-56D9-4960-A1C9-61C7CF5F4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533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D111-53D3-41DA-8162-8A7C1DF5A3FE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C482-56D9-4960-A1C9-61C7CF5F4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073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D111-53D3-41DA-8162-8A7C1DF5A3FE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C482-56D9-4960-A1C9-61C7CF5F442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589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D111-53D3-41DA-8162-8A7C1DF5A3FE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C482-56D9-4960-A1C9-61C7CF5F4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32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D111-53D3-41DA-8162-8A7C1DF5A3FE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C482-56D9-4960-A1C9-61C7CF5F442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6694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D111-53D3-41DA-8162-8A7C1DF5A3FE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C482-56D9-4960-A1C9-61C7CF5F4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82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D111-53D3-41DA-8162-8A7C1DF5A3FE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C482-56D9-4960-A1C9-61C7CF5F4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391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D111-53D3-41DA-8162-8A7C1DF5A3FE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C482-56D9-4960-A1C9-61C7CF5F4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435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D111-53D3-41DA-8162-8A7C1DF5A3FE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C482-56D9-4960-A1C9-61C7CF5F4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993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D111-53D3-41DA-8162-8A7C1DF5A3FE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C482-56D9-4960-A1C9-61C7CF5F4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404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D111-53D3-41DA-8162-8A7C1DF5A3FE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C482-56D9-4960-A1C9-61C7CF5F4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65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D111-53D3-41DA-8162-8A7C1DF5A3FE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C482-56D9-4960-A1C9-61C7CF5F4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65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D111-53D3-41DA-8162-8A7C1DF5A3FE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C482-56D9-4960-A1C9-61C7CF5F4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848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D111-53D3-41DA-8162-8A7C1DF5A3FE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C482-56D9-4960-A1C9-61C7CF5F4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28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D111-53D3-41DA-8162-8A7C1DF5A3FE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C482-56D9-4960-A1C9-61C7CF5F4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725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D111-53D3-41DA-8162-8A7C1DF5A3FE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C482-56D9-4960-A1C9-61C7CF5F4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58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6D111-53D3-41DA-8162-8A7C1DF5A3FE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DE6C482-56D9-4960-A1C9-61C7CF5F44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367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Правописание приставок ПРЕ- и ПРИ-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933180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Цели урока: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Знать:</a:t>
            </a:r>
            <a:r>
              <a:rPr lang="ru-RU" dirty="0"/>
              <a:t> о зависимости написания гласных в приставках ПРЕ- и ПРИ- от их лексического значения, о правописании слов с неясным значением приставок ПРЕ- и ПРИ-.</a:t>
            </a:r>
          </a:p>
          <a:p>
            <a:r>
              <a:rPr lang="ru-RU" b="1" dirty="0"/>
              <a:t>Уметь:</a:t>
            </a:r>
            <a:r>
              <a:rPr lang="ru-RU" dirty="0"/>
              <a:t> определять лексическое значение приставки ПРИ-: «приближения, прибавления», «присоединения», «неполноты действия», «территориальной близости» и значение приставки ПРЕ-, близком к  слову «очень» и приставке «пере-»; различать на письме приставки ПРЕ- и ПРИ-; находить в тексте, подбирать слова по смыслу, употреблять в речевой ситуации.</a:t>
            </a:r>
          </a:p>
        </p:txBody>
      </p:sp>
    </p:spTree>
    <p:extLst>
      <p:ext uri="{BB962C8B-B14F-4D97-AF65-F5344CB8AC3E}">
        <p14:creationId xmlns:p14="http://schemas.microsoft.com/office/powerpoint/2010/main" val="299334081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/>
              <a:t>Значения приставки ПРИ-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1) Значение «приближения»</a:t>
            </a:r>
            <a:br>
              <a:rPr lang="ru-RU" sz="2400" dirty="0"/>
            </a:br>
            <a:r>
              <a:rPr lang="ru-RU" sz="2400" dirty="0" smtClean="0"/>
              <a:t>Прилетел, пришел, приползла, приехали. </a:t>
            </a:r>
          </a:p>
          <a:p>
            <a:r>
              <a:rPr lang="ru-RU" sz="2400" dirty="0" smtClean="0"/>
              <a:t>2</a:t>
            </a:r>
            <a:r>
              <a:rPr lang="ru-RU" sz="2400" dirty="0"/>
              <a:t>) Значение «присоединения</a:t>
            </a:r>
            <a:r>
              <a:rPr lang="ru-RU" sz="2400" dirty="0" smtClean="0"/>
              <a:t>»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Привязать, прибить, пришить.</a:t>
            </a:r>
          </a:p>
          <a:p>
            <a:r>
              <a:rPr lang="ru-RU" sz="2400" dirty="0" smtClean="0"/>
              <a:t>3</a:t>
            </a:r>
            <a:r>
              <a:rPr lang="ru-RU" sz="2400" dirty="0"/>
              <a:t>) Значение «территориальной близости»</a:t>
            </a:r>
            <a:br>
              <a:rPr lang="ru-RU" sz="2400" dirty="0"/>
            </a:br>
            <a:r>
              <a:rPr lang="ru-RU" sz="2400" dirty="0" smtClean="0"/>
              <a:t>Приморский, придорожная, приусадебный, пришкольный.</a:t>
            </a:r>
          </a:p>
          <a:p>
            <a:r>
              <a:rPr lang="ru-RU" sz="2400" dirty="0" smtClean="0"/>
              <a:t>4</a:t>
            </a:r>
            <a:r>
              <a:rPr lang="ru-RU" sz="2400" dirty="0"/>
              <a:t>) Значение неполноты действия</a:t>
            </a:r>
            <a:br>
              <a:rPr lang="ru-RU" sz="2400" dirty="0"/>
            </a:br>
            <a:r>
              <a:rPr lang="ru-RU" sz="2400" dirty="0" smtClean="0"/>
              <a:t>Приподнять, прихрамывает, приостановимся, притронься, прилечь.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1967381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u="sng" dirty="0" smtClean="0"/>
              <a:t>Значения приставки ПРЕ-</a:t>
            </a:r>
            <a:br>
              <a:rPr lang="ru-RU" sz="4400" b="1" u="sng" dirty="0" smtClean="0"/>
            </a:br>
            <a:r>
              <a:rPr lang="ru-RU" sz="4400" b="1" dirty="0" smtClean="0"/>
              <a:t>=</a:t>
            </a:r>
            <a:br>
              <a:rPr lang="ru-RU" sz="4400" b="1" dirty="0" smtClean="0"/>
            </a:br>
            <a:r>
              <a:rPr lang="ru-RU" sz="4400" b="1" u="sng" dirty="0" smtClean="0">
                <a:solidFill>
                  <a:schemeClr val="accent4"/>
                </a:solidFill>
              </a:rPr>
              <a:t>ОЧЕНЬ</a:t>
            </a:r>
            <a:br>
              <a:rPr lang="ru-RU" sz="4400" b="1" u="sng" dirty="0" smtClean="0">
                <a:solidFill>
                  <a:schemeClr val="accent4"/>
                </a:solidFill>
              </a:rPr>
            </a:br>
            <a:r>
              <a:rPr lang="ru-RU" sz="4400" b="1" u="sng" dirty="0" smtClean="0">
                <a:solidFill>
                  <a:schemeClr val="accent4"/>
                </a:solidFill>
              </a:rPr>
              <a:t>ПЕРЕ</a:t>
            </a:r>
            <a:endParaRPr lang="ru-RU" sz="4400" b="1" u="sng" dirty="0">
              <a:solidFill>
                <a:schemeClr val="accent4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541690"/>
            <a:ext cx="8596668" cy="249967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B0F0"/>
                </a:solidFill>
              </a:rPr>
              <a:t>ПРЕВОСХОДНЫЙ</a:t>
            </a:r>
          </a:p>
          <a:p>
            <a:pPr algn="ctr"/>
            <a:r>
              <a:rPr lang="ru-RU" b="1" dirty="0" smtClean="0">
                <a:solidFill>
                  <a:srgbClr val="00B0F0"/>
                </a:solidFill>
              </a:rPr>
              <a:t>ПРЕКРАСНЫЙ</a:t>
            </a:r>
          </a:p>
          <a:p>
            <a:pPr algn="ctr"/>
            <a:r>
              <a:rPr lang="ru-RU" b="1" dirty="0" smtClean="0">
                <a:solidFill>
                  <a:srgbClr val="00B0F0"/>
                </a:solidFill>
              </a:rPr>
              <a:t>ПРЕСКУЧНАЯ</a:t>
            </a:r>
          </a:p>
          <a:p>
            <a:pPr algn="ctr"/>
            <a:r>
              <a:rPr lang="ru-RU" b="1" dirty="0" smtClean="0">
                <a:solidFill>
                  <a:srgbClr val="00B0F0"/>
                </a:solidFill>
              </a:rPr>
              <a:t>ПРЕОДОЛЕТЬ</a:t>
            </a:r>
          </a:p>
          <a:p>
            <a:pPr algn="ctr"/>
            <a:r>
              <a:rPr lang="ru-RU" b="1" dirty="0" smtClean="0">
                <a:solidFill>
                  <a:srgbClr val="00B0F0"/>
                </a:solidFill>
              </a:rPr>
              <a:t>ПРЕСТУПИТЬ</a:t>
            </a:r>
            <a:endParaRPr lang="ru-RU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50259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/>
              <a:t>КЛАСТЕР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73559" y="4324956"/>
            <a:ext cx="8596668" cy="388077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2148625" y="231676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489396" y="1468192"/>
            <a:ext cx="9427335" cy="5125791"/>
            <a:chOff x="2279" y="4586"/>
            <a:chExt cx="7200" cy="4320"/>
          </a:xfrm>
        </p:grpSpPr>
        <p:sp>
          <p:nvSpPr>
            <p:cNvPr id="6" name="AutoShape 25"/>
            <p:cNvSpPr>
              <a:spLocks noChangeAspect="1" noChangeArrowheads="1" noTextEdit="1"/>
            </p:cNvSpPr>
            <p:nvPr/>
          </p:nvSpPr>
          <p:spPr bwMode="auto">
            <a:xfrm>
              <a:off x="2279" y="4586"/>
              <a:ext cx="7200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7" name="Group 2"/>
            <p:cNvGrpSpPr>
              <a:grpSpLocks/>
            </p:cNvGrpSpPr>
            <p:nvPr/>
          </p:nvGrpSpPr>
          <p:grpSpPr bwMode="auto">
            <a:xfrm>
              <a:off x="2420" y="5004"/>
              <a:ext cx="7059" cy="3623"/>
              <a:chOff x="2420" y="5004"/>
              <a:chExt cx="7059" cy="3623"/>
            </a:xfrm>
          </p:grpSpPr>
          <p:sp>
            <p:nvSpPr>
              <p:cNvPr id="8" name="Line 24"/>
              <p:cNvSpPr>
                <a:spLocks noChangeShapeType="1"/>
              </p:cNvSpPr>
              <p:nvPr/>
            </p:nvSpPr>
            <p:spPr bwMode="auto">
              <a:xfrm flipV="1">
                <a:off x="8208" y="5701"/>
                <a:ext cx="424" cy="55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" name="Line 23"/>
              <p:cNvSpPr>
                <a:spLocks noChangeShapeType="1"/>
              </p:cNvSpPr>
              <p:nvPr/>
            </p:nvSpPr>
            <p:spPr bwMode="auto">
              <a:xfrm>
                <a:off x="8208" y="7094"/>
                <a:ext cx="565" cy="55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" name="Line 22"/>
              <p:cNvSpPr>
                <a:spLocks noChangeShapeType="1"/>
              </p:cNvSpPr>
              <p:nvPr/>
            </p:nvSpPr>
            <p:spPr bwMode="auto">
              <a:xfrm flipH="1">
                <a:off x="6938" y="7094"/>
                <a:ext cx="707" cy="41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" name="Line 21"/>
              <p:cNvSpPr>
                <a:spLocks noChangeShapeType="1"/>
              </p:cNvSpPr>
              <p:nvPr/>
            </p:nvSpPr>
            <p:spPr bwMode="auto">
              <a:xfrm flipH="1" flipV="1">
                <a:off x="7220" y="5701"/>
                <a:ext cx="565" cy="69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" name="Oval 20"/>
              <p:cNvSpPr>
                <a:spLocks noChangeArrowheads="1"/>
              </p:cNvSpPr>
              <p:nvPr/>
            </p:nvSpPr>
            <p:spPr bwMode="auto">
              <a:xfrm>
                <a:off x="3408" y="6119"/>
                <a:ext cx="1136" cy="112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ПРЕ -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" name="Oval 19"/>
              <p:cNvSpPr>
                <a:spLocks noChangeArrowheads="1"/>
              </p:cNvSpPr>
              <p:nvPr/>
            </p:nvSpPr>
            <p:spPr bwMode="auto">
              <a:xfrm>
                <a:off x="7361" y="6119"/>
                <a:ext cx="1131" cy="111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ПРИ -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" name="Line 18"/>
              <p:cNvSpPr>
                <a:spLocks noChangeShapeType="1"/>
              </p:cNvSpPr>
              <p:nvPr/>
            </p:nvSpPr>
            <p:spPr bwMode="auto">
              <a:xfrm>
                <a:off x="8491" y="6676"/>
                <a:ext cx="70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5" name="Line 17"/>
              <p:cNvSpPr>
                <a:spLocks noChangeShapeType="1"/>
              </p:cNvSpPr>
              <p:nvPr/>
            </p:nvSpPr>
            <p:spPr bwMode="auto">
              <a:xfrm flipH="1">
                <a:off x="6514" y="6676"/>
                <a:ext cx="847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" name="Line 16"/>
              <p:cNvSpPr>
                <a:spLocks noChangeShapeType="1"/>
              </p:cNvSpPr>
              <p:nvPr/>
            </p:nvSpPr>
            <p:spPr bwMode="auto">
              <a:xfrm flipV="1">
                <a:off x="3973" y="5422"/>
                <a:ext cx="0" cy="69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>
                <a:off x="3973" y="7234"/>
                <a:ext cx="0" cy="69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" name="Line 14"/>
              <p:cNvSpPr>
                <a:spLocks noChangeShapeType="1"/>
              </p:cNvSpPr>
              <p:nvPr/>
            </p:nvSpPr>
            <p:spPr bwMode="auto">
              <a:xfrm>
                <a:off x="4538" y="6676"/>
                <a:ext cx="70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9" name="Line 13"/>
              <p:cNvSpPr>
                <a:spLocks noChangeShapeType="1"/>
              </p:cNvSpPr>
              <p:nvPr/>
            </p:nvSpPr>
            <p:spPr bwMode="auto">
              <a:xfrm flipH="1">
                <a:off x="2703" y="6676"/>
                <a:ext cx="70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" name="Text Box 12"/>
              <p:cNvSpPr txBox="1">
                <a:spLocks noChangeArrowheads="1"/>
              </p:cNvSpPr>
              <p:nvPr/>
            </p:nvSpPr>
            <p:spPr bwMode="auto">
              <a:xfrm>
                <a:off x="6373" y="5283"/>
                <a:ext cx="1413" cy="41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приближение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" name="Text Box 11"/>
              <p:cNvSpPr txBox="1">
                <a:spLocks noChangeArrowheads="1"/>
              </p:cNvSpPr>
              <p:nvPr/>
            </p:nvSpPr>
            <p:spPr bwMode="auto">
              <a:xfrm>
                <a:off x="5808" y="6258"/>
                <a:ext cx="1553" cy="27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присоединение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" name="Text Box 10"/>
              <p:cNvSpPr txBox="1">
                <a:spLocks noChangeArrowheads="1"/>
              </p:cNvSpPr>
              <p:nvPr/>
            </p:nvSpPr>
            <p:spPr bwMode="auto">
              <a:xfrm>
                <a:off x="8208" y="5283"/>
                <a:ext cx="1271" cy="41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близость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" name="Text Box 9"/>
              <p:cNvSpPr txBox="1">
                <a:spLocks noChangeArrowheads="1"/>
              </p:cNvSpPr>
              <p:nvPr/>
            </p:nvSpPr>
            <p:spPr bwMode="auto">
              <a:xfrm>
                <a:off x="6091" y="7652"/>
                <a:ext cx="1129" cy="55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неполнота</a:t>
                </a:r>
                <a:endPara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действия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" name="Text Box 8"/>
              <p:cNvSpPr txBox="1">
                <a:spLocks noChangeArrowheads="1"/>
              </p:cNvSpPr>
              <p:nvPr/>
            </p:nvSpPr>
            <p:spPr bwMode="auto">
              <a:xfrm>
                <a:off x="8491" y="5980"/>
                <a:ext cx="988" cy="55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неясное значение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" name="Text Box 7"/>
              <p:cNvSpPr txBox="1">
                <a:spLocks noChangeArrowheads="1"/>
              </p:cNvSpPr>
              <p:nvPr/>
            </p:nvSpPr>
            <p:spPr bwMode="auto">
              <a:xfrm>
                <a:off x="2420" y="6955"/>
                <a:ext cx="988" cy="55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входит в корень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" name="Text Box 6"/>
              <p:cNvSpPr txBox="1">
                <a:spLocks noChangeArrowheads="1"/>
              </p:cNvSpPr>
              <p:nvPr/>
            </p:nvSpPr>
            <p:spPr bwMode="auto">
              <a:xfrm>
                <a:off x="3408" y="7931"/>
                <a:ext cx="1130" cy="69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неясное значение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8208" y="7652"/>
                <a:ext cx="1131" cy="55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Входит в корень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" name="Text Box 4"/>
              <p:cNvSpPr txBox="1">
                <a:spLocks noChangeArrowheads="1"/>
              </p:cNvSpPr>
              <p:nvPr/>
            </p:nvSpPr>
            <p:spPr bwMode="auto">
              <a:xfrm>
                <a:off x="3408" y="5004"/>
                <a:ext cx="989" cy="41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= ПЕРЕ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" name="Text Box 3"/>
              <p:cNvSpPr txBox="1">
                <a:spLocks noChangeArrowheads="1"/>
              </p:cNvSpPr>
              <p:nvPr/>
            </p:nvSpPr>
            <p:spPr bwMode="auto">
              <a:xfrm>
                <a:off x="4961" y="6955"/>
                <a:ext cx="1130" cy="41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= ОЧЕНЬ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875203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6842724"/>
              </p:ext>
            </p:extLst>
          </p:nvPr>
        </p:nvGraphicFramePr>
        <p:xfrm>
          <a:off x="677863" y="1725768"/>
          <a:ext cx="8596312" cy="4095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078"/>
                <a:gridCol w="2149078"/>
                <a:gridCol w="2149078"/>
                <a:gridCol w="2149078"/>
              </a:tblGrid>
              <a:tr h="203361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Значение</a:t>
                      </a:r>
                      <a:r>
                        <a:rPr lang="ru-RU" sz="1800" baseline="0" dirty="0" smtClean="0">
                          <a:solidFill>
                            <a:srgbClr val="FF0000"/>
                          </a:solidFill>
                        </a:rPr>
                        <a:t> близости к чему-либо и присоединения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Значение приближения и доведения действия до конца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Неполнота действия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Приставка ПРЕ-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1546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Привязать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Прикончить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Приседание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Премилый</a:t>
                      </a:r>
                      <a:endParaRPr lang="ru-RU" sz="1800" dirty="0"/>
                    </a:p>
                  </a:txBody>
                  <a:tcPr/>
                </a:tc>
              </a:tr>
              <a:tr h="51546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Пристегнуть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Придумать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Приоткрыть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Преградить</a:t>
                      </a:r>
                      <a:endParaRPr lang="ru-RU" sz="1800" dirty="0"/>
                    </a:p>
                  </a:txBody>
                  <a:tcPr/>
                </a:tc>
              </a:tr>
              <a:tr h="51546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Пригнать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Прирезать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Прилечь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Преувеличивать</a:t>
                      </a:r>
                      <a:endParaRPr lang="ru-RU" sz="1800" dirty="0"/>
                    </a:p>
                  </a:txBody>
                  <a:tcPr/>
                </a:tc>
              </a:tr>
              <a:tr h="51546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Пришкольный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Придумать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Приутихнуть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Преградить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9066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55319"/>
            <a:ext cx="8596668" cy="5386043"/>
          </a:xfrm>
        </p:spPr>
        <p:txBody>
          <a:bodyPr/>
          <a:lstStyle/>
          <a:p>
            <a:r>
              <a:rPr lang="ru-RU" sz="2000" dirty="0">
                <a:solidFill>
                  <a:srgbClr val="0070C0"/>
                </a:solidFill>
              </a:rPr>
              <a:t>1) Час обеда </a:t>
            </a:r>
            <a:r>
              <a:rPr lang="ru-RU" sz="2000" dirty="0" smtClean="0">
                <a:solidFill>
                  <a:srgbClr val="0070C0"/>
                </a:solidFill>
              </a:rPr>
              <a:t>приближался</a:t>
            </a:r>
            <a:r>
              <a:rPr lang="ru-RU" sz="2000" dirty="0">
                <a:solidFill>
                  <a:srgbClr val="0070C0"/>
                </a:solidFill>
              </a:rPr>
              <a:t>, топот по двору раздался.</a:t>
            </a:r>
          </a:p>
          <a:p>
            <a:r>
              <a:rPr lang="ru-RU" sz="2000" dirty="0">
                <a:solidFill>
                  <a:srgbClr val="0070C0"/>
                </a:solidFill>
              </a:rPr>
              <a:t>2) Там о заре </a:t>
            </a:r>
            <a:r>
              <a:rPr lang="ru-RU" sz="2000" dirty="0" smtClean="0">
                <a:solidFill>
                  <a:srgbClr val="0070C0"/>
                </a:solidFill>
              </a:rPr>
              <a:t>пр</a:t>
            </a:r>
            <a:r>
              <a:rPr lang="ru-RU" sz="2000" dirty="0">
                <a:solidFill>
                  <a:srgbClr val="0070C0"/>
                </a:solidFill>
              </a:rPr>
              <a:t>и</a:t>
            </a:r>
            <a:r>
              <a:rPr lang="ru-RU" sz="2000" dirty="0" smtClean="0">
                <a:solidFill>
                  <a:srgbClr val="0070C0"/>
                </a:solidFill>
              </a:rPr>
              <a:t>хлынут </a:t>
            </a:r>
            <a:r>
              <a:rPr lang="ru-RU" sz="2000" dirty="0">
                <a:solidFill>
                  <a:srgbClr val="0070C0"/>
                </a:solidFill>
              </a:rPr>
              <a:t>волны на брег песчаный и пустой…</a:t>
            </a:r>
          </a:p>
          <a:p>
            <a:r>
              <a:rPr lang="ru-RU" sz="2000" dirty="0">
                <a:solidFill>
                  <a:srgbClr val="0070C0"/>
                </a:solidFill>
              </a:rPr>
              <a:t>3) Кто-то терем </a:t>
            </a:r>
            <a:r>
              <a:rPr lang="ru-RU" sz="2000" dirty="0" smtClean="0">
                <a:solidFill>
                  <a:srgbClr val="0070C0"/>
                </a:solidFill>
              </a:rPr>
              <a:t>пр</a:t>
            </a:r>
            <a:r>
              <a:rPr lang="ru-RU" sz="2000" dirty="0">
                <a:solidFill>
                  <a:srgbClr val="0070C0"/>
                </a:solidFill>
              </a:rPr>
              <a:t>и</a:t>
            </a:r>
            <a:r>
              <a:rPr lang="ru-RU" sz="2000" dirty="0" smtClean="0">
                <a:solidFill>
                  <a:srgbClr val="0070C0"/>
                </a:solidFill>
              </a:rPr>
              <a:t>бирал </a:t>
            </a:r>
            <a:r>
              <a:rPr lang="ru-RU" sz="2000" dirty="0">
                <a:solidFill>
                  <a:srgbClr val="0070C0"/>
                </a:solidFill>
              </a:rPr>
              <a:t>да хозяев поджидал.</a:t>
            </a:r>
          </a:p>
          <a:p>
            <a:r>
              <a:rPr lang="ru-RU" sz="2000" dirty="0">
                <a:solidFill>
                  <a:srgbClr val="0070C0"/>
                </a:solidFill>
              </a:rPr>
              <a:t>4) Пирожок лишь разломила да кусочек </a:t>
            </a:r>
            <a:r>
              <a:rPr lang="ru-RU" sz="2000" dirty="0" smtClean="0">
                <a:solidFill>
                  <a:srgbClr val="0070C0"/>
                </a:solidFill>
              </a:rPr>
              <a:t>пр</a:t>
            </a:r>
            <a:r>
              <a:rPr lang="ru-RU" sz="2000" dirty="0">
                <a:solidFill>
                  <a:srgbClr val="0070C0"/>
                </a:solidFill>
              </a:rPr>
              <a:t>и</a:t>
            </a:r>
            <a:r>
              <a:rPr lang="ru-RU" sz="2000" dirty="0" smtClean="0">
                <a:solidFill>
                  <a:srgbClr val="0070C0"/>
                </a:solidFill>
              </a:rPr>
              <a:t>кусила</a:t>
            </a:r>
            <a:r>
              <a:rPr lang="ru-RU" sz="2000" dirty="0">
                <a:solidFill>
                  <a:srgbClr val="0070C0"/>
                </a:solidFill>
              </a:rPr>
              <a:t>.</a:t>
            </a:r>
          </a:p>
          <a:p>
            <a:r>
              <a:rPr lang="ru-RU" sz="2000" dirty="0">
                <a:solidFill>
                  <a:srgbClr val="0070C0"/>
                </a:solidFill>
              </a:rPr>
              <a:t>5) Вмиг тогда мой петушок </a:t>
            </a:r>
            <a:br>
              <a:rPr lang="ru-RU" sz="2000" dirty="0">
                <a:solidFill>
                  <a:srgbClr val="0070C0"/>
                </a:solidFill>
              </a:rPr>
            </a:br>
            <a:r>
              <a:rPr lang="ru-RU" sz="2000" dirty="0" err="1" smtClean="0">
                <a:solidFill>
                  <a:srgbClr val="0070C0"/>
                </a:solidFill>
              </a:rPr>
              <a:t>Пр</a:t>
            </a:r>
            <a:r>
              <a:rPr lang="ru-RU" sz="2000" dirty="0" err="1">
                <a:solidFill>
                  <a:srgbClr val="0070C0"/>
                </a:solidFill>
              </a:rPr>
              <a:t>и</a:t>
            </a:r>
            <a:r>
              <a:rPr lang="ru-RU" sz="2000" dirty="0" err="1" smtClean="0">
                <a:solidFill>
                  <a:srgbClr val="0070C0"/>
                </a:solidFill>
              </a:rPr>
              <a:t>подымет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>
                <a:solidFill>
                  <a:srgbClr val="0070C0"/>
                </a:solidFill>
              </a:rPr>
              <a:t>гребешок…</a:t>
            </a:r>
          </a:p>
          <a:p>
            <a:r>
              <a:rPr lang="ru-RU" sz="2000" dirty="0">
                <a:solidFill>
                  <a:srgbClr val="0070C0"/>
                </a:solidFill>
              </a:rPr>
              <a:t>6) Все бегут за колесницей,</a:t>
            </a:r>
            <a:br>
              <a:rPr lang="ru-RU" sz="2000" dirty="0">
                <a:solidFill>
                  <a:srgbClr val="0070C0"/>
                </a:solidFill>
              </a:rPr>
            </a:br>
            <a:r>
              <a:rPr lang="ru-RU" sz="2000" dirty="0">
                <a:solidFill>
                  <a:srgbClr val="0070C0"/>
                </a:solidFill>
              </a:rPr>
              <a:t>За </a:t>
            </a:r>
            <a:r>
              <a:rPr lang="ru-RU" sz="2000" dirty="0" err="1">
                <a:solidFill>
                  <a:srgbClr val="0070C0"/>
                </a:solidFill>
              </a:rPr>
              <a:t>Дадоном</a:t>
            </a:r>
            <a:r>
              <a:rPr lang="ru-RU" sz="2000" dirty="0">
                <a:solidFill>
                  <a:srgbClr val="0070C0"/>
                </a:solidFill>
              </a:rPr>
              <a:t> и царицей;</a:t>
            </a:r>
            <a:br>
              <a:rPr lang="ru-RU" sz="2000" dirty="0">
                <a:solidFill>
                  <a:srgbClr val="0070C0"/>
                </a:solidFill>
              </a:rPr>
            </a:br>
            <a:r>
              <a:rPr lang="ru-RU" sz="2000" dirty="0">
                <a:solidFill>
                  <a:srgbClr val="0070C0"/>
                </a:solidFill>
              </a:rPr>
              <a:t>Всех </a:t>
            </a:r>
            <a:r>
              <a:rPr lang="ru-RU" sz="2000" dirty="0" smtClean="0">
                <a:solidFill>
                  <a:srgbClr val="0070C0"/>
                </a:solidFill>
              </a:rPr>
              <a:t>пр</a:t>
            </a:r>
            <a:r>
              <a:rPr lang="ru-RU" sz="2000" dirty="0">
                <a:solidFill>
                  <a:srgbClr val="0070C0"/>
                </a:solidFill>
              </a:rPr>
              <a:t>и</a:t>
            </a:r>
            <a:r>
              <a:rPr lang="ru-RU" sz="2000" dirty="0" smtClean="0">
                <a:solidFill>
                  <a:srgbClr val="0070C0"/>
                </a:solidFill>
              </a:rPr>
              <a:t>ветствует </a:t>
            </a:r>
            <a:r>
              <a:rPr lang="ru-RU" sz="2000" dirty="0" err="1">
                <a:solidFill>
                  <a:srgbClr val="0070C0"/>
                </a:solidFill>
              </a:rPr>
              <a:t>Дадон</a:t>
            </a:r>
            <a:r>
              <a:rPr lang="ru-RU" sz="2000" dirty="0">
                <a:solidFill>
                  <a:srgbClr val="0070C0"/>
                </a:solidFill>
              </a:rPr>
              <a:t>…</a:t>
            </a:r>
          </a:p>
          <a:p>
            <a:r>
              <a:rPr lang="ru-RU" sz="2000" dirty="0">
                <a:solidFill>
                  <a:srgbClr val="0070C0"/>
                </a:solidFill>
              </a:rPr>
              <a:t>7) «Здравствуй, князь ты мой </a:t>
            </a:r>
            <a:r>
              <a:rPr lang="ru-RU" sz="2000" dirty="0" smtClean="0">
                <a:solidFill>
                  <a:srgbClr val="0070C0"/>
                </a:solidFill>
              </a:rPr>
              <a:t>пр</a:t>
            </a:r>
            <a:r>
              <a:rPr lang="ru-RU" sz="2000" dirty="0">
                <a:solidFill>
                  <a:srgbClr val="0070C0"/>
                </a:solidFill>
              </a:rPr>
              <a:t>е</a:t>
            </a:r>
            <a:r>
              <a:rPr lang="ru-RU" sz="2000" dirty="0" smtClean="0">
                <a:solidFill>
                  <a:srgbClr val="0070C0"/>
                </a:solidFill>
              </a:rPr>
              <a:t>красный</a:t>
            </a:r>
            <a:r>
              <a:rPr lang="ru-RU" sz="2000" dirty="0">
                <a:solidFill>
                  <a:srgbClr val="0070C0"/>
                </a:solidFill>
              </a:rPr>
              <a:t>!</a:t>
            </a:r>
            <a:br>
              <a:rPr lang="ru-RU" sz="2000" dirty="0">
                <a:solidFill>
                  <a:srgbClr val="0070C0"/>
                </a:solidFill>
              </a:rPr>
            </a:br>
            <a:r>
              <a:rPr lang="ru-RU" sz="2000" dirty="0">
                <a:solidFill>
                  <a:srgbClr val="0070C0"/>
                </a:solidFill>
              </a:rPr>
              <a:t>Что ты тих, как день ненастный?»</a:t>
            </a:r>
          </a:p>
          <a:p>
            <a:r>
              <a:rPr lang="ru-RU" sz="2000" dirty="0">
                <a:solidFill>
                  <a:srgbClr val="0070C0"/>
                </a:solidFill>
              </a:rPr>
              <a:t>8) …А князь в окошко,</a:t>
            </a:r>
            <a:br>
              <a:rPr lang="ru-RU" sz="2000" dirty="0">
                <a:solidFill>
                  <a:srgbClr val="0070C0"/>
                </a:solidFill>
              </a:rPr>
            </a:br>
            <a:r>
              <a:rPr lang="ru-RU" sz="2000" dirty="0">
                <a:solidFill>
                  <a:srgbClr val="0070C0"/>
                </a:solidFill>
              </a:rPr>
              <a:t>Да спокойно в свой удел</a:t>
            </a:r>
            <a:br>
              <a:rPr lang="ru-RU" sz="2000" dirty="0">
                <a:solidFill>
                  <a:srgbClr val="0070C0"/>
                </a:solidFill>
              </a:rPr>
            </a:br>
            <a:r>
              <a:rPr lang="ru-RU" sz="2000" dirty="0">
                <a:solidFill>
                  <a:srgbClr val="0070C0"/>
                </a:solidFill>
              </a:rPr>
              <a:t>Через море </a:t>
            </a:r>
            <a:r>
              <a:rPr lang="ru-RU" sz="2000" dirty="0" smtClean="0">
                <a:solidFill>
                  <a:srgbClr val="0070C0"/>
                </a:solidFill>
              </a:rPr>
              <a:t>пр</a:t>
            </a:r>
            <a:r>
              <a:rPr lang="ru-RU" sz="2000" dirty="0">
                <a:solidFill>
                  <a:srgbClr val="0070C0"/>
                </a:solidFill>
              </a:rPr>
              <a:t>и</a:t>
            </a:r>
            <a:r>
              <a:rPr lang="ru-RU" sz="2000" dirty="0" smtClean="0">
                <a:solidFill>
                  <a:srgbClr val="0070C0"/>
                </a:solidFill>
              </a:rPr>
              <a:t>летел</a:t>
            </a:r>
            <a:r>
              <a:rPr lang="ru-RU" sz="2000" dirty="0">
                <a:solidFill>
                  <a:srgbClr val="0070C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216651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389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Оценки за урок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12135"/>
            <a:ext cx="8596668" cy="4327302"/>
          </a:xfrm>
        </p:spPr>
        <p:txBody>
          <a:bodyPr/>
          <a:lstStyle/>
          <a:p>
            <a:r>
              <a:rPr lang="ru-RU" dirty="0"/>
              <a:t>·         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Распределение слов на группы – </a:t>
            </a:r>
            <a:r>
              <a:rPr lang="ru-RU" sz="2400" dirty="0">
                <a:solidFill>
                  <a:srgbClr val="FF0000"/>
                </a:solidFill>
              </a:rPr>
              <a:t>максимум 2 балла.</a:t>
            </a:r>
          </a:p>
          <a:p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·         Составление кластера - </a:t>
            </a:r>
            <a:r>
              <a:rPr lang="ru-RU" sz="2400" dirty="0">
                <a:solidFill>
                  <a:srgbClr val="FF0000"/>
                </a:solidFill>
              </a:rPr>
              <a:t>максимум 3 балла.</a:t>
            </a:r>
          </a:p>
          <a:p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·         Выполнение упр. 36 - </a:t>
            </a:r>
            <a:r>
              <a:rPr lang="ru-RU" sz="2400" dirty="0">
                <a:solidFill>
                  <a:srgbClr val="FF0000"/>
                </a:solidFill>
              </a:rPr>
              <a:t>максимум 3 балла.</a:t>
            </a:r>
          </a:p>
          <a:p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·         Самостоятельная работа - </a:t>
            </a:r>
            <a:r>
              <a:rPr lang="ru-RU" sz="2400" dirty="0">
                <a:solidFill>
                  <a:srgbClr val="FF0000"/>
                </a:solidFill>
              </a:rPr>
              <a:t>максимум 3 балла.</a:t>
            </a:r>
          </a:p>
          <a:p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·         Выполнение упр.39 - </a:t>
            </a:r>
            <a:r>
              <a:rPr lang="ru-RU" sz="2400" dirty="0">
                <a:solidFill>
                  <a:srgbClr val="FF0000"/>
                </a:solidFill>
              </a:rPr>
              <a:t>максимум 3 балла. </a:t>
            </a:r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         Итого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: максимум - </a:t>
            </a:r>
            <a:r>
              <a:rPr lang="ru-RU" sz="2400" dirty="0" smtClean="0">
                <a:solidFill>
                  <a:srgbClr val="FF0000"/>
                </a:solidFill>
              </a:rPr>
              <a:t>14 </a:t>
            </a:r>
            <a:r>
              <a:rPr lang="ru-RU" sz="2400" dirty="0">
                <a:solidFill>
                  <a:srgbClr val="FF0000"/>
                </a:solidFill>
              </a:rPr>
              <a:t>баллов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1832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85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32586"/>
            <a:ext cx="8596668" cy="450877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B0F0"/>
                </a:solidFill>
              </a:rPr>
              <a:t>Ключ к оценке:</a:t>
            </a:r>
          </a:p>
          <a:p>
            <a:pPr algn="ctr"/>
            <a:r>
              <a:rPr lang="ru-RU" sz="4000" b="1" dirty="0">
                <a:solidFill>
                  <a:srgbClr val="00B0F0"/>
                </a:solidFill>
              </a:rPr>
              <a:t>•   14-13  баллов - оценка "5";</a:t>
            </a:r>
          </a:p>
          <a:p>
            <a:pPr algn="ctr"/>
            <a:r>
              <a:rPr lang="ru-RU" sz="4000" b="1" dirty="0">
                <a:solidFill>
                  <a:srgbClr val="00B0F0"/>
                </a:solidFill>
              </a:rPr>
              <a:t>•   12-10 баллов - оценка "4";</a:t>
            </a:r>
          </a:p>
          <a:p>
            <a:pPr algn="ctr"/>
            <a:r>
              <a:rPr lang="ru-RU" sz="4000" b="1" dirty="0">
                <a:solidFill>
                  <a:srgbClr val="00B0F0"/>
                </a:solidFill>
              </a:rPr>
              <a:t>•   9-7 баллов - оценка "3".</a:t>
            </a:r>
          </a:p>
        </p:txBody>
      </p:sp>
    </p:spTree>
    <p:extLst>
      <p:ext uri="{BB962C8B-B14F-4D97-AF65-F5344CB8AC3E}">
        <p14:creationId xmlns:p14="http://schemas.microsoft.com/office/powerpoint/2010/main" val="190676059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91</TotalTime>
  <Words>141</Words>
  <Application>Microsoft Office PowerPoint</Application>
  <PresentationFormat>Широкоэкранный</PresentationFormat>
  <Paragraphs>68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Грань</vt:lpstr>
      <vt:lpstr>Правописание приставок ПРЕ- и ПРИ-</vt:lpstr>
      <vt:lpstr>Цели урока: </vt:lpstr>
      <vt:lpstr>Значения приставки ПРИ-</vt:lpstr>
      <vt:lpstr>Значения приставки ПРЕ- = ОЧЕНЬ ПЕРЕ</vt:lpstr>
      <vt:lpstr>КЛАСТЕР</vt:lpstr>
      <vt:lpstr>Презентация PowerPoint</vt:lpstr>
      <vt:lpstr>Презентация PowerPoint</vt:lpstr>
      <vt:lpstr>Оценки за урок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приставок ПРЕ- и ПРИ-</dc:title>
  <dc:creator>admin</dc:creator>
  <cp:lastModifiedBy>admin</cp:lastModifiedBy>
  <cp:revision>6</cp:revision>
  <dcterms:created xsi:type="dcterms:W3CDTF">2014-01-29T10:20:14Z</dcterms:created>
  <dcterms:modified xsi:type="dcterms:W3CDTF">2014-01-29T15:19:43Z</dcterms:modified>
</cp:coreProperties>
</file>