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0066"/>
    <a:srgbClr val="00FF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82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111ED3-890E-48EE-9505-FE69164B8F90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E2F486-8466-4469-A3AA-5FF410D234D8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3200" b="1" dirty="0" smtClean="0"/>
            <a:t>Фразеологизмы</a:t>
          </a:r>
          <a:endParaRPr lang="ru-RU" sz="3200" dirty="0"/>
        </a:p>
      </dgm:t>
    </dgm:pt>
    <dgm:pt modelId="{36629AE6-ABCE-4E40-8FDF-4498EE293B20}" type="parTrans" cxnId="{1FA5E547-AA7B-4DB0-93FF-C3A06CB9B791}">
      <dgm:prSet/>
      <dgm:spPr/>
      <dgm:t>
        <a:bodyPr/>
        <a:lstStyle/>
        <a:p>
          <a:endParaRPr lang="ru-RU"/>
        </a:p>
      </dgm:t>
    </dgm:pt>
    <dgm:pt modelId="{EA90F70D-C32D-4C3F-A013-8BFAB408626A}" type="sibTrans" cxnId="{1FA5E547-AA7B-4DB0-93FF-C3A06CB9B791}">
      <dgm:prSet/>
      <dgm:spPr/>
      <dgm:t>
        <a:bodyPr/>
        <a:lstStyle/>
        <a:p>
          <a:endParaRPr lang="ru-RU"/>
        </a:p>
      </dgm:t>
    </dgm:pt>
    <dgm:pt modelId="{018C4301-583E-40A2-A9EC-73FF8C0F998F}">
      <dgm:prSet phldrT="[Текст]" custT="1"/>
      <dgm:spPr>
        <a:solidFill>
          <a:srgbClr val="0000FF"/>
        </a:solidFill>
      </dgm:spPr>
      <dgm:t>
        <a:bodyPr/>
        <a:lstStyle/>
        <a:p>
          <a:r>
            <a:rPr lang="ru-RU" sz="2400" b="1" dirty="0" smtClean="0"/>
            <a:t>устойчивые сочетания слов</a:t>
          </a:r>
          <a:endParaRPr lang="ru-RU" sz="2400" dirty="0"/>
        </a:p>
      </dgm:t>
    </dgm:pt>
    <dgm:pt modelId="{8B9DEA03-1674-46C8-8552-87CDAEFDFF23}" type="parTrans" cxnId="{B319A52B-12BC-4267-8787-0EDC6736A0DC}">
      <dgm:prSet/>
      <dgm:spPr/>
      <dgm:t>
        <a:bodyPr/>
        <a:lstStyle/>
        <a:p>
          <a:endParaRPr lang="ru-RU"/>
        </a:p>
      </dgm:t>
    </dgm:pt>
    <dgm:pt modelId="{67C44D8B-2C46-4486-ABC6-3F9CD6CC3F68}" type="sibTrans" cxnId="{B319A52B-12BC-4267-8787-0EDC6736A0DC}">
      <dgm:prSet/>
      <dgm:spPr/>
      <dgm:t>
        <a:bodyPr/>
        <a:lstStyle/>
        <a:p>
          <a:endParaRPr lang="ru-RU"/>
        </a:p>
      </dgm:t>
    </dgm:pt>
    <dgm:pt modelId="{C09BAA09-3D62-4593-BBEE-777C0250CA66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400" b="1" dirty="0" smtClean="0"/>
            <a:t>имеют единое лексическое значение</a:t>
          </a:r>
          <a:endParaRPr lang="ru-RU" sz="2400" dirty="0"/>
        </a:p>
      </dgm:t>
    </dgm:pt>
    <dgm:pt modelId="{80D2222B-760D-4DCF-8121-6BC058FC1A5B}" type="parTrans" cxnId="{2B321620-6C90-4F50-AAA4-112DFE6D9E2D}">
      <dgm:prSet/>
      <dgm:spPr/>
      <dgm:t>
        <a:bodyPr/>
        <a:lstStyle/>
        <a:p>
          <a:endParaRPr lang="ru-RU"/>
        </a:p>
      </dgm:t>
    </dgm:pt>
    <dgm:pt modelId="{AEE6D752-54E0-4839-8587-9E2E55E16855}" type="sibTrans" cxnId="{2B321620-6C90-4F50-AAA4-112DFE6D9E2D}">
      <dgm:prSet/>
      <dgm:spPr/>
      <dgm:t>
        <a:bodyPr/>
        <a:lstStyle/>
        <a:p>
          <a:endParaRPr lang="ru-RU"/>
        </a:p>
      </dgm:t>
    </dgm:pt>
    <dgm:pt modelId="{1C04E6DD-5087-49F7-9454-28C689DACFF1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2400" b="1" dirty="0" smtClean="0"/>
            <a:t>понимаются в переносном значении</a:t>
          </a:r>
          <a:endParaRPr lang="ru-RU" sz="2400" dirty="0"/>
        </a:p>
      </dgm:t>
    </dgm:pt>
    <dgm:pt modelId="{7D5B009E-5E0F-45F3-8EB1-E894F8E53B1B}" type="parTrans" cxnId="{48A0C8D9-288D-497A-A20C-3B849B630483}">
      <dgm:prSet/>
      <dgm:spPr/>
      <dgm:t>
        <a:bodyPr/>
        <a:lstStyle/>
        <a:p>
          <a:endParaRPr lang="ru-RU"/>
        </a:p>
      </dgm:t>
    </dgm:pt>
    <dgm:pt modelId="{97F140DF-F2E8-4506-949D-C89BA2247080}" type="sibTrans" cxnId="{48A0C8D9-288D-497A-A20C-3B849B630483}">
      <dgm:prSet/>
      <dgm:spPr/>
      <dgm:t>
        <a:bodyPr/>
        <a:lstStyle/>
        <a:p>
          <a:endParaRPr lang="ru-RU"/>
        </a:p>
      </dgm:t>
    </dgm:pt>
    <dgm:pt modelId="{36828236-63A3-4816-BE6A-FBCFED1C6F4F}">
      <dgm:prSet phldrT="[Текст]"/>
      <dgm:spPr>
        <a:solidFill>
          <a:srgbClr val="00FF00"/>
        </a:solidFill>
      </dgm:spPr>
      <dgm:t>
        <a:bodyPr/>
        <a:lstStyle/>
        <a:p>
          <a:r>
            <a:rPr lang="ru-RU" b="1" dirty="0" smtClean="0"/>
            <a:t>можно заменить одним словом – синонимом</a:t>
          </a:r>
          <a:endParaRPr lang="ru-RU" dirty="0"/>
        </a:p>
      </dgm:t>
    </dgm:pt>
    <dgm:pt modelId="{9FB3A7A8-49C1-4E30-B5A1-8BDA9E204FD2}" type="parTrans" cxnId="{3394308A-7A60-43FF-AA03-912D2C39D861}">
      <dgm:prSet/>
      <dgm:spPr/>
      <dgm:t>
        <a:bodyPr/>
        <a:lstStyle/>
        <a:p>
          <a:endParaRPr lang="ru-RU"/>
        </a:p>
      </dgm:t>
    </dgm:pt>
    <dgm:pt modelId="{32501AE5-977C-43BF-BB28-1BE1EE96EB98}" type="sibTrans" cxnId="{3394308A-7A60-43FF-AA03-912D2C39D861}">
      <dgm:prSet/>
      <dgm:spPr/>
      <dgm:t>
        <a:bodyPr/>
        <a:lstStyle/>
        <a:p>
          <a:endParaRPr lang="ru-RU"/>
        </a:p>
      </dgm:t>
    </dgm:pt>
    <dgm:pt modelId="{100DC01B-5877-497C-BA07-BC10919CAE04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400" b="1" dirty="0" smtClean="0"/>
            <a:t>делают нашу речь богатой, образной</a:t>
          </a:r>
          <a:endParaRPr lang="ru-RU" sz="2400" dirty="0"/>
        </a:p>
      </dgm:t>
    </dgm:pt>
    <dgm:pt modelId="{92037F73-198D-4092-ADB7-7DCD558ACB9D}" type="parTrans" cxnId="{CE93ED19-311A-4C6A-BA47-9F3131CB6106}">
      <dgm:prSet/>
      <dgm:spPr/>
      <dgm:t>
        <a:bodyPr/>
        <a:lstStyle/>
        <a:p>
          <a:endParaRPr lang="ru-RU"/>
        </a:p>
      </dgm:t>
    </dgm:pt>
    <dgm:pt modelId="{31A195CF-5C4F-48AF-8909-4BBF980F9470}" type="sibTrans" cxnId="{CE93ED19-311A-4C6A-BA47-9F3131CB6106}">
      <dgm:prSet/>
      <dgm:spPr/>
      <dgm:t>
        <a:bodyPr/>
        <a:lstStyle/>
        <a:p>
          <a:endParaRPr lang="ru-RU"/>
        </a:p>
      </dgm:t>
    </dgm:pt>
    <dgm:pt modelId="{2360D36A-6460-4033-BEA9-118C98B979D9}" type="pres">
      <dgm:prSet presAssocID="{72111ED3-890E-48EE-9505-FE69164B8F9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78ED84-02AC-4AF5-9724-A6D467B68B1C}" type="pres">
      <dgm:prSet presAssocID="{68E2F486-8466-4469-A3AA-5FF410D234D8}" presName="centerShape" presStyleLbl="node0" presStyleIdx="0" presStyleCnt="1" custScaleX="138172"/>
      <dgm:spPr/>
      <dgm:t>
        <a:bodyPr/>
        <a:lstStyle/>
        <a:p>
          <a:endParaRPr lang="ru-RU"/>
        </a:p>
      </dgm:t>
    </dgm:pt>
    <dgm:pt modelId="{8BE937B4-C9EC-43A8-B93C-F2F95DFA0EBA}" type="pres">
      <dgm:prSet presAssocID="{8B9DEA03-1674-46C8-8552-87CDAEFDFF23}" presName="Name9" presStyleLbl="parChTrans1D2" presStyleIdx="0" presStyleCnt="5"/>
      <dgm:spPr/>
      <dgm:t>
        <a:bodyPr/>
        <a:lstStyle/>
        <a:p>
          <a:endParaRPr lang="ru-RU"/>
        </a:p>
      </dgm:t>
    </dgm:pt>
    <dgm:pt modelId="{DA182E4D-4108-4477-B31F-06A3FC7FC79C}" type="pres">
      <dgm:prSet presAssocID="{8B9DEA03-1674-46C8-8552-87CDAEFDFF23}" presName="connTx" presStyleLbl="parChTrans1D2" presStyleIdx="0" presStyleCnt="5"/>
      <dgm:spPr/>
      <dgm:t>
        <a:bodyPr/>
        <a:lstStyle/>
        <a:p>
          <a:endParaRPr lang="ru-RU"/>
        </a:p>
      </dgm:t>
    </dgm:pt>
    <dgm:pt modelId="{EB62A603-B3E9-4CEA-9845-319A3A4F07F4}" type="pres">
      <dgm:prSet presAssocID="{018C4301-583E-40A2-A9EC-73FF8C0F998F}" presName="node" presStyleLbl="node1" presStyleIdx="0" presStyleCnt="5" custScaleX="149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B67FF8-BEBB-4823-94B5-9C093EFE0F80}" type="pres">
      <dgm:prSet presAssocID="{80D2222B-760D-4DCF-8121-6BC058FC1A5B}" presName="Name9" presStyleLbl="parChTrans1D2" presStyleIdx="1" presStyleCnt="5"/>
      <dgm:spPr/>
      <dgm:t>
        <a:bodyPr/>
        <a:lstStyle/>
        <a:p>
          <a:endParaRPr lang="ru-RU"/>
        </a:p>
      </dgm:t>
    </dgm:pt>
    <dgm:pt modelId="{BE36B7D5-CA73-4617-B9B1-0C12AB94D808}" type="pres">
      <dgm:prSet presAssocID="{80D2222B-760D-4DCF-8121-6BC058FC1A5B}" presName="connTx" presStyleLbl="parChTrans1D2" presStyleIdx="1" presStyleCnt="5"/>
      <dgm:spPr/>
      <dgm:t>
        <a:bodyPr/>
        <a:lstStyle/>
        <a:p>
          <a:endParaRPr lang="ru-RU"/>
        </a:p>
      </dgm:t>
    </dgm:pt>
    <dgm:pt modelId="{C6FA4CC7-36AB-4892-BF40-3AF34FDF53C1}" type="pres">
      <dgm:prSet presAssocID="{C09BAA09-3D62-4593-BBEE-777C0250CA66}" presName="node" presStyleLbl="node1" presStyleIdx="1" presStyleCnt="5" custScaleX="152301" custRadScaleRad="119585" custRadScaleInc="-11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81C4C3-CE3F-4F43-8CCB-D622CA7376E9}" type="pres">
      <dgm:prSet presAssocID="{7D5B009E-5E0F-45F3-8EB1-E894F8E53B1B}" presName="Name9" presStyleLbl="parChTrans1D2" presStyleIdx="2" presStyleCnt="5"/>
      <dgm:spPr/>
      <dgm:t>
        <a:bodyPr/>
        <a:lstStyle/>
        <a:p>
          <a:endParaRPr lang="ru-RU"/>
        </a:p>
      </dgm:t>
    </dgm:pt>
    <dgm:pt modelId="{B3ADC03E-9BAC-4C31-AE24-49685E8515B4}" type="pres">
      <dgm:prSet presAssocID="{7D5B009E-5E0F-45F3-8EB1-E894F8E53B1B}" presName="connTx" presStyleLbl="parChTrans1D2" presStyleIdx="2" presStyleCnt="5"/>
      <dgm:spPr/>
      <dgm:t>
        <a:bodyPr/>
        <a:lstStyle/>
        <a:p>
          <a:endParaRPr lang="ru-RU"/>
        </a:p>
      </dgm:t>
    </dgm:pt>
    <dgm:pt modelId="{0339C2D8-9929-4877-A006-2DDD08A6F64F}" type="pres">
      <dgm:prSet presAssocID="{1C04E6DD-5087-49F7-9454-28C689DACFF1}" presName="node" presStyleLbl="node1" presStyleIdx="2" presStyleCnt="5" custScaleX="165449" custRadScaleRad="134657" custRadScaleInc="-47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B4AD3F-1D01-40D9-A912-A120A2239952}" type="pres">
      <dgm:prSet presAssocID="{9FB3A7A8-49C1-4E30-B5A1-8BDA9E204FD2}" presName="Name9" presStyleLbl="parChTrans1D2" presStyleIdx="3" presStyleCnt="5"/>
      <dgm:spPr/>
      <dgm:t>
        <a:bodyPr/>
        <a:lstStyle/>
        <a:p>
          <a:endParaRPr lang="ru-RU"/>
        </a:p>
      </dgm:t>
    </dgm:pt>
    <dgm:pt modelId="{1430321A-6931-4107-9FCB-85BEFD62BEA8}" type="pres">
      <dgm:prSet presAssocID="{9FB3A7A8-49C1-4E30-B5A1-8BDA9E204FD2}" presName="connTx" presStyleLbl="parChTrans1D2" presStyleIdx="3" presStyleCnt="5"/>
      <dgm:spPr/>
      <dgm:t>
        <a:bodyPr/>
        <a:lstStyle/>
        <a:p>
          <a:endParaRPr lang="ru-RU"/>
        </a:p>
      </dgm:t>
    </dgm:pt>
    <dgm:pt modelId="{A9E9E022-2C48-41E7-AA3D-BCDC358E849E}" type="pres">
      <dgm:prSet presAssocID="{36828236-63A3-4816-BE6A-FBCFED1C6F4F}" presName="node" presStyleLbl="node1" presStyleIdx="3" presStyleCnt="5" custScaleX="201103" custRadScaleRad="116559" custRadScaleInc="27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526EC-2FB7-466D-B957-6A897AF04DD0}" type="pres">
      <dgm:prSet presAssocID="{92037F73-198D-4092-ADB7-7DCD558ACB9D}" presName="Name9" presStyleLbl="parChTrans1D2" presStyleIdx="4" presStyleCnt="5"/>
      <dgm:spPr/>
      <dgm:t>
        <a:bodyPr/>
        <a:lstStyle/>
        <a:p>
          <a:endParaRPr lang="ru-RU"/>
        </a:p>
      </dgm:t>
    </dgm:pt>
    <dgm:pt modelId="{75823CEF-D0F9-4EAD-B7C5-393C8E6E746F}" type="pres">
      <dgm:prSet presAssocID="{92037F73-198D-4092-ADB7-7DCD558ACB9D}" presName="connTx" presStyleLbl="parChTrans1D2" presStyleIdx="4" presStyleCnt="5"/>
      <dgm:spPr/>
      <dgm:t>
        <a:bodyPr/>
        <a:lstStyle/>
        <a:p>
          <a:endParaRPr lang="ru-RU"/>
        </a:p>
      </dgm:t>
    </dgm:pt>
    <dgm:pt modelId="{1E7E10DF-73F1-41F7-80B1-71E634615849}" type="pres">
      <dgm:prSet presAssocID="{100DC01B-5877-497C-BA07-BC10919CAE04}" presName="node" presStyleLbl="node1" presStyleIdx="4" presStyleCnt="5" custScaleX="133423" custRadScaleRad="127626" custRadScaleInc="11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E57A36-5AAC-4206-BEC9-6962A02B226E}" type="presOf" srcId="{100DC01B-5877-497C-BA07-BC10919CAE04}" destId="{1E7E10DF-73F1-41F7-80B1-71E634615849}" srcOrd="0" destOrd="0" presId="urn:microsoft.com/office/officeart/2005/8/layout/radial1"/>
    <dgm:cxn modelId="{B319A52B-12BC-4267-8787-0EDC6736A0DC}" srcId="{68E2F486-8466-4469-A3AA-5FF410D234D8}" destId="{018C4301-583E-40A2-A9EC-73FF8C0F998F}" srcOrd="0" destOrd="0" parTransId="{8B9DEA03-1674-46C8-8552-87CDAEFDFF23}" sibTransId="{67C44D8B-2C46-4486-ABC6-3F9CD6CC3F68}"/>
    <dgm:cxn modelId="{1FA5E547-AA7B-4DB0-93FF-C3A06CB9B791}" srcId="{72111ED3-890E-48EE-9505-FE69164B8F90}" destId="{68E2F486-8466-4469-A3AA-5FF410D234D8}" srcOrd="0" destOrd="0" parTransId="{36629AE6-ABCE-4E40-8FDF-4498EE293B20}" sibTransId="{EA90F70D-C32D-4C3F-A013-8BFAB408626A}"/>
    <dgm:cxn modelId="{55825229-FC45-40FF-86B9-2D2703BA530A}" type="presOf" srcId="{92037F73-198D-4092-ADB7-7DCD558ACB9D}" destId="{994526EC-2FB7-466D-B957-6A897AF04DD0}" srcOrd="0" destOrd="0" presId="urn:microsoft.com/office/officeart/2005/8/layout/radial1"/>
    <dgm:cxn modelId="{CE93ED19-311A-4C6A-BA47-9F3131CB6106}" srcId="{68E2F486-8466-4469-A3AA-5FF410D234D8}" destId="{100DC01B-5877-497C-BA07-BC10919CAE04}" srcOrd="4" destOrd="0" parTransId="{92037F73-198D-4092-ADB7-7DCD558ACB9D}" sibTransId="{31A195CF-5C4F-48AF-8909-4BBF980F9470}"/>
    <dgm:cxn modelId="{AA60B9C2-FFA1-4348-9560-856D49C5B574}" type="presOf" srcId="{1C04E6DD-5087-49F7-9454-28C689DACFF1}" destId="{0339C2D8-9929-4877-A006-2DDD08A6F64F}" srcOrd="0" destOrd="0" presId="urn:microsoft.com/office/officeart/2005/8/layout/radial1"/>
    <dgm:cxn modelId="{A97766B0-70CA-4D8C-A3C9-49091AE6F298}" type="presOf" srcId="{80D2222B-760D-4DCF-8121-6BC058FC1A5B}" destId="{76B67FF8-BEBB-4823-94B5-9C093EFE0F80}" srcOrd="0" destOrd="0" presId="urn:microsoft.com/office/officeart/2005/8/layout/radial1"/>
    <dgm:cxn modelId="{09E88B58-9E98-44A1-A73C-D53C6BAEEB07}" type="presOf" srcId="{72111ED3-890E-48EE-9505-FE69164B8F90}" destId="{2360D36A-6460-4033-BEA9-118C98B979D9}" srcOrd="0" destOrd="0" presId="urn:microsoft.com/office/officeart/2005/8/layout/radial1"/>
    <dgm:cxn modelId="{48A0C8D9-288D-497A-A20C-3B849B630483}" srcId="{68E2F486-8466-4469-A3AA-5FF410D234D8}" destId="{1C04E6DD-5087-49F7-9454-28C689DACFF1}" srcOrd="2" destOrd="0" parTransId="{7D5B009E-5E0F-45F3-8EB1-E894F8E53B1B}" sibTransId="{97F140DF-F2E8-4506-949D-C89BA2247080}"/>
    <dgm:cxn modelId="{8D13D83A-B358-4AB9-85E2-0A0C88CF4795}" type="presOf" srcId="{8B9DEA03-1674-46C8-8552-87CDAEFDFF23}" destId="{8BE937B4-C9EC-43A8-B93C-F2F95DFA0EBA}" srcOrd="0" destOrd="0" presId="urn:microsoft.com/office/officeart/2005/8/layout/radial1"/>
    <dgm:cxn modelId="{8DD0D747-1328-4AC6-BBFB-EBA9D77D2F03}" type="presOf" srcId="{8B9DEA03-1674-46C8-8552-87CDAEFDFF23}" destId="{DA182E4D-4108-4477-B31F-06A3FC7FC79C}" srcOrd="1" destOrd="0" presId="urn:microsoft.com/office/officeart/2005/8/layout/radial1"/>
    <dgm:cxn modelId="{4AA0C1B5-7DB1-4C24-9FE4-716BBDC31956}" type="presOf" srcId="{7D5B009E-5E0F-45F3-8EB1-E894F8E53B1B}" destId="{0481C4C3-CE3F-4F43-8CCB-D622CA7376E9}" srcOrd="0" destOrd="0" presId="urn:microsoft.com/office/officeart/2005/8/layout/radial1"/>
    <dgm:cxn modelId="{297064FD-7FFB-47F4-8092-A18321685042}" type="presOf" srcId="{018C4301-583E-40A2-A9EC-73FF8C0F998F}" destId="{EB62A603-B3E9-4CEA-9845-319A3A4F07F4}" srcOrd="0" destOrd="0" presId="urn:microsoft.com/office/officeart/2005/8/layout/radial1"/>
    <dgm:cxn modelId="{170E7A9E-1BD7-4471-83CC-D3469BBC5CAA}" type="presOf" srcId="{7D5B009E-5E0F-45F3-8EB1-E894F8E53B1B}" destId="{B3ADC03E-9BAC-4C31-AE24-49685E8515B4}" srcOrd="1" destOrd="0" presId="urn:microsoft.com/office/officeart/2005/8/layout/radial1"/>
    <dgm:cxn modelId="{E35A54AC-00DC-4CEF-9699-15C64268B55A}" type="presOf" srcId="{36828236-63A3-4816-BE6A-FBCFED1C6F4F}" destId="{A9E9E022-2C48-41E7-AA3D-BCDC358E849E}" srcOrd="0" destOrd="0" presId="urn:microsoft.com/office/officeart/2005/8/layout/radial1"/>
    <dgm:cxn modelId="{23FC8D56-C147-476F-A77B-3DA41B1240C2}" type="presOf" srcId="{C09BAA09-3D62-4593-BBEE-777C0250CA66}" destId="{C6FA4CC7-36AB-4892-BF40-3AF34FDF53C1}" srcOrd="0" destOrd="0" presId="urn:microsoft.com/office/officeart/2005/8/layout/radial1"/>
    <dgm:cxn modelId="{953A3B20-41A5-4AE2-A3C6-A215F06F02AE}" type="presOf" srcId="{80D2222B-760D-4DCF-8121-6BC058FC1A5B}" destId="{BE36B7D5-CA73-4617-B9B1-0C12AB94D808}" srcOrd="1" destOrd="0" presId="urn:microsoft.com/office/officeart/2005/8/layout/radial1"/>
    <dgm:cxn modelId="{DF8D314F-DF2B-4E59-85AD-4E999E0C0B21}" type="presOf" srcId="{9FB3A7A8-49C1-4E30-B5A1-8BDA9E204FD2}" destId="{1430321A-6931-4107-9FCB-85BEFD62BEA8}" srcOrd="1" destOrd="0" presId="urn:microsoft.com/office/officeart/2005/8/layout/radial1"/>
    <dgm:cxn modelId="{CACD2409-A648-47C8-A84B-89DF549C2B25}" type="presOf" srcId="{9FB3A7A8-49C1-4E30-B5A1-8BDA9E204FD2}" destId="{33B4AD3F-1D01-40D9-A912-A120A2239952}" srcOrd="0" destOrd="0" presId="urn:microsoft.com/office/officeart/2005/8/layout/radial1"/>
    <dgm:cxn modelId="{ABD36E97-E562-4392-BBE4-3F8AAE36EB03}" type="presOf" srcId="{68E2F486-8466-4469-A3AA-5FF410D234D8}" destId="{C378ED84-02AC-4AF5-9724-A6D467B68B1C}" srcOrd="0" destOrd="0" presId="urn:microsoft.com/office/officeart/2005/8/layout/radial1"/>
    <dgm:cxn modelId="{5028F62D-3DAF-4689-9372-C33F96C34ADC}" type="presOf" srcId="{92037F73-198D-4092-ADB7-7DCD558ACB9D}" destId="{75823CEF-D0F9-4EAD-B7C5-393C8E6E746F}" srcOrd="1" destOrd="0" presId="urn:microsoft.com/office/officeart/2005/8/layout/radial1"/>
    <dgm:cxn modelId="{2B321620-6C90-4F50-AAA4-112DFE6D9E2D}" srcId="{68E2F486-8466-4469-A3AA-5FF410D234D8}" destId="{C09BAA09-3D62-4593-BBEE-777C0250CA66}" srcOrd="1" destOrd="0" parTransId="{80D2222B-760D-4DCF-8121-6BC058FC1A5B}" sibTransId="{AEE6D752-54E0-4839-8587-9E2E55E16855}"/>
    <dgm:cxn modelId="{3394308A-7A60-43FF-AA03-912D2C39D861}" srcId="{68E2F486-8466-4469-A3AA-5FF410D234D8}" destId="{36828236-63A3-4816-BE6A-FBCFED1C6F4F}" srcOrd="3" destOrd="0" parTransId="{9FB3A7A8-49C1-4E30-B5A1-8BDA9E204FD2}" sibTransId="{32501AE5-977C-43BF-BB28-1BE1EE96EB98}"/>
    <dgm:cxn modelId="{CA51D94D-2B10-4EB5-9A58-144601A47D76}" type="presParOf" srcId="{2360D36A-6460-4033-BEA9-118C98B979D9}" destId="{C378ED84-02AC-4AF5-9724-A6D467B68B1C}" srcOrd="0" destOrd="0" presId="urn:microsoft.com/office/officeart/2005/8/layout/radial1"/>
    <dgm:cxn modelId="{733C67EA-0093-4327-B74E-8BC1A9B98A10}" type="presParOf" srcId="{2360D36A-6460-4033-BEA9-118C98B979D9}" destId="{8BE937B4-C9EC-43A8-B93C-F2F95DFA0EBA}" srcOrd="1" destOrd="0" presId="urn:microsoft.com/office/officeart/2005/8/layout/radial1"/>
    <dgm:cxn modelId="{1A612877-C5BB-4BB6-BF61-4EB1AD5CD354}" type="presParOf" srcId="{8BE937B4-C9EC-43A8-B93C-F2F95DFA0EBA}" destId="{DA182E4D-4108-4477-B31F-06A3FC7FC79C}" srcOrd="0" destOrd="0" presId="urn:microsoft.com/office/officeart/2005/8/layout/radial1"/>
    <dgm:cxn modelId="{032491E4-B629-4FCB-B2DE-6C1B179200FE}" type="presParOf" srcId="{2360D36A-6460-4033-BEA9-118C98B979D9}" destId="{EB62A603-B3E9-4CEA-9845-319A3A4F07F4}" srcOrd="2" destOrd="0" presId="urn:microsoft.com/office/officeart/2005/8/layout/radial1"/>
    <dgm:cxn modelId="{1C54ECB4-3876-4EEB-AEBB-8A845519C94F}" type="presParOf" srcId="{2360D36A-6460-4033-BEA9-118C98B979D9}" destId="{76B67FF8-BEBB-4823-94B5-9C093EFE0F80}" srcOrd="3" destOrd="0" presId="urn:microsoft.com/office/officeart/2005/8/layout/radial1"/>
    <dgm:cxn modelId="{930D5D13-2518-48C3-9AA2-84B8C6F4C5F8}" type="presParOf" srcId="{76B67FF8-BEBB-4823-94B5-9C093EFE0F80}" destId="{BE36B7D5-CA73-4617-B9B1-0C12AB94D808}" srcOrd="0" destOrd="0" presId="urn:microsoft.com/office/officeart/2005/8/layout/radial1"/>
    <dgm:cxn modelId="{410CE7BB-E461-4E7A-8027-C16B15E40190}" type="presParOf" srcId="{2360D36A-6460-4033-BEA9-118C98B979D9}" destId="{C6FA4CC7-36AB-4892-BF40-3AF34FDF53C1}" srcOrd="4" destOrd="0" presId="urn:microsoft.com/office/officeart/2005/8/layout/radial1"/>
    <dgm:cxn modelId="{3F6A2BFD-F525-486F-8D2A-9C68B359F650}" type="presParOf" srcId="{2360D36A-6460-4033-BEA9-118C98B979D9}" destId="{0481C4C3-CE3F-4F43-8CCB-D622CA7376E9}" srcOrd="5" destOrd="0" presId="urn:microsoft.com/office/officeart/2005/8/layout/radial1"/>
    <dgm:cxn modelId="{509F4A45-3DB3-4C3F-9CD7-0B50F65E38D9}" type="presParOf" srcId="{0481C4C3-CE3F-4F43-8CCB-D622CA7376E9}" destId="{B3ADC03E-9BAC-4C31-AE24-49685E8515B4}" srcOrd="0" destOrd="0" presId="urn:microsoft.com/office/officeart/2005/8/layout/radial1"/>
    <dgm:cxn modelId="{A5E1B6EF-6641-4BC4-9120-3F0F24A3820A}" type="presParOf" srcId="{2360D36A-6460-4033-BEA9-118C98B979D9}" destId="{0339C2D8-9929-4877-A006-2DDD08A6F64F}" srcOrd="6" destOrd="0" presId="urn:microsoft.com/office/officeart/2005/8/layout/radial1"/>
    <dgm:cxn modelId="{9250FD86-40B3-4AED-A464-2EE883F15F47}" type="presParOf" srcId="{2360D36A-6460-4033-BEA9-118C98B979D9}" destId="{33B4AD3F-1D01-40D9-A912-A120A2239952}" srcOrd="7" destOrd="0" presId="urn:microsoft.com/office/officeart/2005/8/layout/radial1"/>
    <dgm:cxn modelId="{0BCB683F-D6A3-4BC1-AE51-69931453970D}" type="presParOf" srcId="{33B4AD3F-1D01-40D9-A912-A120A2239952}" destId="{1430321A-6931-4107-9FCB-85BEFD62BEA8}" srcOrd="0" destOrd="0" presId="urn:microsoft.com/office/officeart/2005/8/layout/radial1"/>
    <dgm:cxn modelId="{800EA3AF-B2C4-475B-97DE-08B6E9BBAF7C}" type="presParOf" srcId="{2360D36A-6460-4033-BEA9-118C98B979D9}" destId="{A9E9E022-2C48-41E7-AA3D-BCDC358E849E}" srcOrd="8" destOrd="0" presId="urn:microsoft.com/office/officeart/2005/8/layout/radial1"/>
    <dgm:cxn modelId="{F497BBE3-62D1-4492-B87B-531D96E6F295}" type="presParOf" srcId="{2360D36A-6460-4033-BEA9-118C98B979D9}" destId="{994526EC-2FB7-466D-B957-6A897AF04DD0}" srcOrd="9" destOrd="0" presId="urn:microsoft.com/office/officeart/2005/8/layout/radial1"/>
    <dgm:cxn modelId="{5DE9775F-3C24-4A47-87C9-87F8C344009E}" type="presParOf" srcId="{994526EC-2FB7-466D-B957-6A897AF04DD0}" destId="{75823CEF-D0F9-4EAD-B7C5-393C8E6E746F}" srcOrd="0" destOrd="0" presId="urn:microsoft.com/office/officeart/2005/8/layout/radial1"/>
    <dgm:cxn modelId="{F2E742BE-CBC1-4CC9-9915-8783F5BD62E9}" type="presParOf" srcId="{2360D36A-6460-4033-BEA9-118C98B979D9}" destId="{1E7E10DF-73F1-41F7-80B1-71E634615849}" srcOrd="10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5;&#1083;&#1077;&#1085;&#1072;\Downloads\&#1050;&#1088;&#1099;&#1083;&#1072;&#1090;&#1099;&#1077;%20&#1092;&#1088;&#1072;&#1079;&#1099;%20&#1080;&#1079;%20&#1084;&#1091;&#1083;&#1100;&#1090;&#1092;&#1080;&#1083;&#1100;&#1084;&#1086;&#1074;..mp4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/>
            <a:r>
              <a:rPr lang="ru-RU" b="1" i="1" dirty="0" smtClean="0"/>
              <a:t>фразеологизмы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Орфографический тренинг</a:t>
            </a:r>
            <a:br>
              <a:rPr lang="ru-RU" dirty="0" smtClean="0"/>
            </a:br>
            <a:r>
              <a:rPr lang="ru-RU" dirty="0" smtClean="0"/>
              <a:t>стр. 116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fishki.net/picsw/052013/28/frazyi/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ages.myshared.ru/278676/slide_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http://wiki.tgl.net.ru/images/0/02/IDz217_izumru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6493" y="2143116"/>
            <a:ext cx="6753225" cy="44958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24580" name="Picture 4" descr="https://lh6.ggpht.com/vALe67JOsf-pDkgETN8Zd666rLvIQKCNboDgu_9cjY-AgLkcIps1xlWMXWpstN4Kh6Y=w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714772"/>
            <a:ext cx="2857500" cy="2857500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24578" name="Picture 2" descr="http://festival.1september.ru/articles/103578/img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314"/>
            <a:ext cx="4500594" cy="3429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rpp.nashaucheba.ru/pars_docs/refs/103/102443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142852"/>
            <a:ext cx="8774143" cy="6500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b="1" dirty="0" smtClean="0"/>
              <a:t>Домашнее задание: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1) упр. 259 стр. 117;</a:t>
            </a:r>
          </a:p>
          <a:p>
            <a:r>
              <a:rPr lang="ru-RU" sz="3600" b="1" dirty="0" smtClean="0"/>
              <a:t>2) записать 5-6 фразеологизмов с одним из слов (руки, нос, язык, дом и др.), дать </a:t>
            </a:r>
            <a:r>
              <a:rPr lang="ru-RU" sz="3600" b="1" smtClean="0"/>
              <a:t>им толкование;</a:t>
            </a:r>
            <a:endParaRPr lang="ru-RU" sz="3600" b="1" dirty="0" smtClean="0"/>
          </a:p>
          <a:p>
            <a:r>
              <a:rPr lang="ru-RU" sz="3600" b="1" dirty="0" smtClean="0"/>
              <a:t>3) нарисуйте фразеологизм</a:t>
            </a:r>
            <a:endParaRPr lang="ru-RU" sz="36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b="1" dirty="0" smtClean="0"/>
              <a:t>Кластер «Фразеологизм»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Я\5 класс\Планы уроков\Лексикология\Фразеология\A фразеологизмы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6"/>
            <a:ext cx="8786874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Я\5 класс\Планы уроков\Лексикология\Фразеология\Б считать вор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Я\5 класс\Планы уроков\Лексикология\Фразеология\водить за но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280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РЯ\5 класс\Планы уроков\Лексикология\Фразеология\Клевать носом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ru-RU" b="1" i="1" dirty="0" smtClean="0"/>
              <a:t>Фразеологизмы – это что?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401080" cy="521497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800" dirty="0" smtClean="0"/>
              <a:t>1) </a:t>
            </a:r>
            <a:r>
              <a:rPr lang="ru-RU" sz="3800" b="1" dirty="0" smtClean="0">
                <a:cs typeface="Times New Roman" pitchFamily="18" charset="0"/>
              </a:rPr>
              <a:t>– это устойчивые сочетания слов, то есть в них нельзя заменить одно слово другим?</a:t>
            </a:r>
          </a:p>
          <a:p>
            <a:pPr marL="514350" lvl="0" indent="-514350" algn="just">
              <a:buNone/>
            </a:pPr>
            <a:r>
              <a:rPr lang="ru-RU" sz="3800" b="1" dirty="0" smtClean="0">
                <a:cs typeface="Times New Roman" pitchFamily="18" charset="0"/>
              </a:rPr>
              <a:t>2) Фразеологизмы нужно понимать в переносном значении?</a:t>
            </a:r>
          </a:p>
          <a:p>
            <a:pPr marL="514350" lvl="0" indent="-514350" algn="just">
              <a:buNone/>
            </a:pPr>
            <a:r>
              <a:rPr lang="ru-RU" sz="3800" b="1" dirty="0" smtClean="0">
                <a:cs typeface="Times New Roman" pitchFamily="18" charset="0"/>
              </a:rPr>
              <a:t>3) Фразеологизмы часто можно заменить одним словом - синонимом?</a:t>
            </a:r>
          </a:p>
          <a:p>
            <a:pPr marL="514350" lvl="0" indent="-514350" algn="just">
              <a:buNone/>
            </a:pPr>
            <a:r>
              <a:rPr lang="ru-RU" sz="3800" b="1" dirty="0" smtClean="0"/>
              <a:t>4) Фразеологизмы засоряют нашу речь, делают ее непонятной, бедной?</a:t>
            </a:r>
          </a:p>
          <a:p>
            <a:endParaRPr lang="ru-RU" sz="36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РЯ\5 класс\Планы уроков\Лексикология\Фразеология\Лезть в бутылк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8"/>
            <a:ext cx="8786874" cy="671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РЯ\5 класс\Планы уроков\Лексикология\Фразеология\М хвост пистолето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6842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РЯ\5 класс\Планы уроков\Лексикология\Фразеология\крокодиловы слёз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42876"/>
            <a:ext cx="9001156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b="1" dirty="0" smtClean="0"/>
              <a:t>Домашнее задание: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500174"/>
            <a:ext cx="8401080" cy="5143536"/>
          </a:xfrm>
        </p:spPr>
        <p:txBody>
          <a:bodyPr>
            <a:normAutofit/>
          </a:bodyPr>
          <a:lstStyle/>
          <a:p>
            <a:pPr lvl="0" algn="just"/>
            <a:r>
              <a:rPr lang="ru-RU" b="1" dirty="0" smtClean="0"/>
              <a:t>Фразеологизмы, связанные с историей русского народа</a:t>
            </a:r>
          </a:p>
          <a:p>
            <a:pPr lvl="0" algn="just"/>
            <a:r>
              <a:rPr lang="ru-RU" b="1" dirty="0" smtClean="0"/>
              <a:t>Фразеологизмы, пришедшие из различных профессий</a:t>
            </a:r>
          </a:p>
          <a:p>
            <a:pPr lvl="0" algn="just"/>
            <a:r>
              <a:rPr lang="ru-RU" b="1" dirty="0" smtClean="0"/>
              <a:t>Фразеологизмы, пришедшие из Библии</a:t>
            </a:r>
          </a:p>
          <a:p>
            <a:pPr lvl="0" algn="just"/>
            <a:r>
              <a:rPr lang="ru-RU" b="1" dirty="0" smtClean="0"/>
              <a:t>Фразеологизмы, пришедшие из Древней Греции – подготовить сообщение об одной группе (на выбор)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Пятнадцатое декабря. </a:t>
            </a:r>
            <a:br>
              <a:rPr lang="ru-RU" b="1" i="1" dirty="0" smtClean="0"/>
            </a:br>
            <a:r>
              <a:rPr lang="ru-RU" b="1" i="1" dirty="0" smtClean="0"/>
              <a:t>Классная работа.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6237"/>
            <a:ext cx="8929718" cy="452628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В фразеологизмах  преуспел, </a:t>
            </a:r>
            <a:br>
              <a:rPr lang="ru-RU" sz="3600" b="1" dirty="0" smtClean="0"/>
            </a:br>
            <a:r>
              <a:rPr lang="ru-RU" sz="3600" b="1" dirty="0" smtClean="0"/>
              <a:t>Я  (мышку, кошку, собаку, внучку) на них съел …</a:t>
            </a:r>
            <a:endParaRPr lang="ru-RU" sz="36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РЯ\5 класс\Планы уроков\Лексикология\Фразеология\АВ фразеологизм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142876"/>
            <a:ext cx="8929718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71462"/>
            <a:ext cx="8786842" cy="1214446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Спишите, подберите противоположный по </a:t>
            </a:r>
            <a:r>
              <a:rPr lang="ru-RU" sz="3600" dirty="0" err="1" smtClean="0"/>
              <a:t>смылу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357298"/>
            <a:ext cx="8666456" cy="5500702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1) (делать что-то) через пень – колоду;</a:t>
            </a:r>
          </a:p>
          <a:p>
            <a:r>
              <a:rPr lang="ru-RU" sz="3600" b="1" i="1" dirty="0" smtClean="0"/>
              <a:t>2) (от чего-то) сердце кровью обливается;</a:t>
            </a:r>
          </a:p>
          <a:p>
            <a:r>
              <a:rPr lang="ru-RU" sz="3600" b="1" i="1" dirty="0" smtClean="0"/>
              <a:t>3) птица высокого полёта;</a:t>
            </a:r>
          </a:p>
          <a:p>
            <a:r>
              <a:rPr lang="ru-RU" sz="3600" b="1" i="1" dirty="0" smtClean="0"/>
              <a:t>4) выйти из себя;</a:t>
            </a:r>
          </a:p>
          <a:p>
            <a:r>
              <a:rPr lang="ru-RU" sz="3600" b="1" i="1" dirty="0" smtClean="0"/>
              <a:t>5) вешать лапшу на уши;</a:t>
            </a:r>
          </a:p>
          <a:p>
            <a:r>
              <a:rPr lang="ru-RU" sz="3600" b="1" i="1" dirty="0" smtClean="0"/>
              <a:t>6) как кошка с собакой;</a:t>
            </a:r>
          </a:p>
          <a:p>
            <a:r>
              <a:rPr lang="ru-RU" sz="3600" b="1" i="1" dirty="0" smtClean="0"/>
              <a:t>7) (грызть) гранит науки</a:t>
            </a:r>
          </a:p>
          <a:p>
            <a:endParaRPr lang="ru-RU" sz="3600" b="1" i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395022" cy="148112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Что такое </a:t>
            </a:r>
            <a:br>
              <a:rPr lang="ru-RU" sz="3600" dirty="0" smtClean="0"/>
            </a:br>
            <a:r>
              <a:rPr lang="ru-RU" sz="3600" dirty="0" smtClean="0"/>
              <a:t>«Крылатые слова»?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b="1" dirty="0" smtClean="0"/>
              <a:t>Крылатые слова и выражения - это всем известные и широко распространенные обороты речи. Их называют крылатыми, потому что они быстро перелетают из уст в уста. </a:t>
            </a:r>
            <a:endParaRPr lang="ru-RU" sz="3600" b="1" dirty="0"/>
          </a:p>
        </p:txBody>
      </p:sp>
      <p:pic>
        <p:nvPicPr>
          <p:cNvPr id="1026" name="Picture 2" descr="Крылатые слова и выражения, афоризмы и цита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32" y="90479"/>
            <a:ext cx="1905000" cy="2124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290"/>
            <a:ext cx="642942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Иллюстрация 5 из 39 для Крылатые слова: фразеологический словарь - Андрей Усачев | Лабиринт - книги. Источник: Red cat ;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wiki.tgl.net.ru/images/8/8c/IDz4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8096250" cy="5862637"/>
          </a:xfrm>
          <a:prstGeom prst="rect">
            <a:avLst/>
          </a:prstGeom>
          <a:noFill/>
        </p:spPr>
      </p:pic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857224" y="5348288"/>
            <a:ext cx="7772400" cy="1509712"/>
          </a:xfrm>
        </p:spPr>
        <p:txBody>
          <a:bodyPr anchor="b">
            <a:normAutofit/>
          </a:bodyPr>
          <a:lstStyle/>
          <a:p>
            <a:r>
              <a:rPr lang="ru-RU" sz="5400" b="1" dirty="0" smtClean="0"/>
              <a:t>Заруби себе на носу</a:t>
            </a:r>
            <a:endParaRPr lang="ru-RU" sz="54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Иллюстрация 1 из 39 для Крылатые слова: фразеологический словарь - Андрей Усачев | Лабиринт - книги. Источник: Лабирин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5436" cy="650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Иллюстрация 8 из 39 для Крылатые слова: фразеологический словарь - Андрей Усачев | Лабиринт - книги. Источник: Red cat ;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Иллюстрация 7 из 39 для Крылатые слова: фразеологический словарь - Андрей Усачев | Лабиринт - книги. Источник: Red cat ;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42876"/>
            <a:ext cx="8929718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90" name="Picture 10" descr="http://savebest.ru/wp-content/uploads/2014/06/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8"/>
            <a:ext cx="8715436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ru-RU" b="1" dirty="0" smtClean="0"/>
              <a:t>Шеф, шеф, сверим часы…</a:t>
            </a:r>
            <a:endParaRPr lang="ru-RU" b="1" dirty="0"/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8130" name="Picture 2" descr="http://cs317728.vk.me/v317728578/1ad8/Pqa0FXTa7w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1"/>
            <a:ext cx="8286808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рылатые фразы из мультфильмов..mp4">
            <a:hlinkClick r:id="" action="ppaction://media"/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876" y="142876"/>
            <a:ext cx="8929718" cy="6643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304800"/>
            <a:ext cx="8609336" cy="762000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/>
              <a:t>Домашнее задание:</a:t>
            </a:r>
            <a:endParaRPr lang="ru-RU" sz="4400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b="1" dirty="0" smtClean="0"/>
              <a:t>1) Записать крылатые фразы, которые употребляются в вашей семье (обязательно указать значение и источник - 10).</a:t>
            </a:r>
          </a:p>
          <a:p>
            <a:pPr algn="just"/>
            <a:r>
              <a:rPr lang="ru-RU" sz="3600" b="1" dirty="0" smtClean="0"/>
              <a:t>2) упр. 263 (2, 3) стр. 120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5143512"/>
            <a:ext cx="7772400" cy="1509712"/>
          </a:xfrm>
        </p:spPr>
        <p:txBody>
          <a:bodyPr anchor="ctr">
            <a:normAutofit/>
          </a:bodyPr>
          <a:lstStyle/>
          <a:p>
            <a:pPr algn="ctr"/>
            <a:r>
              <a:rPr lang="ru-RU" sz="5400" b="1" dirty="0" smtClean="0"/>
              <a:t>За двумя зайцами</a:t>
            </a:r>
            <a:endParaRPr lang="ru-RU" sz="5400" b="1" dirty="0"/>
          </a:p>
        </p:txBody>
      </p:sp>
      <p:pic>
        <p:nvPicPr>
          <p:cNvPr id="16386" name="Picture 2" descr="http://4.bp.blogspot.com/-9CCcNuuhPtk/Ut6conMY1aI/AAAAAAAAAYc/dI-BfDScFTg/s1600/%D1%84%D1%80%D0%BE%D0%B7%D0%B8%D0%BE%D0%BB%D0%BE%D0%B3%D0%B8%D0%B7%D0%BC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85728"/>
            <a:ext cx="5300666" cy="4953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5143512"/>
            <a:ext cx="7772400" cy="1509712"/>
          </a:xfrm>
        </p:spPr>
        <p:txBody>
          <a:bodyPr anchor="b">
            <a:normAutofit/>
          </a:bodyPr>
          <a:lstStyle/>
          <a:p>
            <a:pPr algn="ctr"/>
            <a:r>
              <a:rPr lang="ru-RU" sz="5400" b="1" dirty="0" smtClean="0"/>
              <a:t>Крутые горы</a:t>
            </a:r>
            <a:endParaRPr lang="ru-RU" sz="5400" b="1" dirty="0"/>
          </a:p>
        </p:txBody>
      </p:sp>
      <p:pic>
        <p:nvPicPr>
          <p:cNvPr id="17410" name="Picture 2" descr="https://encrypted-tbn3.gstatic.com/images?q=tbn:ANd9GcRdH70Avcmugi6XWdQgHg3bun2pd1tYRTJZRtU6YJO4CWS1Zhw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7858180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5072074"/>
            <a:ext cx="7772400" cy="1509712"/>
          </a:xfrm>
        </p:spPr>
        <p:txBody>
          <a:bodyPr anchor="ctr">
            <a:normAutofit/>
          </a:bodyPr>
          <a:lstStyle/>
          <a:p>
            <a:pPr algn="ctr"/>
            <a:r>
              <a:rPr lang="ru-RU" sz="5400" b="1" dirty="0" smtClean="0"/>
              <a:t>Гулял сам по себе</a:t>
            </a:r>
            <a:endParaRPr lang="ru-RU" sz="5400" b="1" dirty="0"/>
          </a:p>
        </p:txBody>
      </p:sp>
      <p:pic>
        <p:nvPicPr>
          <p:cNvPr id="18434" name="Picture 2" descr="http://fishki.net/picsw/102010/22/post/igra/t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28604"/>
            <a:ext cx="6667500" cy="50006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86116" y="812053"/>
            <a:ext cx="285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,</a:t>
            </a:r>
            <a:endParaRPr lang="ru-RU" sz="4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ru-RU" sz="5400" b="1" dirty="0" smtClean="0"/>
              <a:t>Солнечный удар</a:t>
            </a:r>
            <a:endParaRPr lang="ru-RU" sz="5400" b="1" dirty="0"/>
          </a:p>
        </p:txBody>
      </p:sp>
      <p:pic>
        <p:nvPicPr>
          <p:cNvPr id="19458" name="Picture 2" descr="http://4tololo.ru/files/images/201314091300463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59"/>
            <a:ext cx="8096250" cy="5429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/>
              <a:t>Вынос мозга</a:t>
            </a:r>
            <a:endParaRPr lang="ru-RU" sz="6000" b="1" dirty="0"/>
          </a:p>
        </p:txBody>
      </p:sp>
      <p:pic>
        <p:nvPicPr>
          <p:cNvPr id="20482" name="Picture 2" descr="http://tn.new.fishki.net/26/upload/post/201309/13/1206703/gallery/XB68o-bd_R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7810500" cy="5019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b="1" dirty="0" smtClean="0"/>
              <a:t>Лёд тронулся</a:t>
            </a:r>
            <a:endParaRPr lang="ru-RU" b="1" dirty="0"/>
          </a:p>
        </p:txBody>
      </p:sp>
      <p:pic>
        <p:nvPicPr>
          <p:cNvPr id="21506" name="Picture 2" descr="http://kolyan.net/uploads/posts/2013-09/1379310709_1379289659_vinos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8429684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533</TotalTime>
  <Words>324</Words>
  <PresentationFormat>Экран (4:3)</PresentationFormat>
  <Paragraphs>47</Paragraphs>
  <Slides>36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Литейная</vt:lpstr>
      <vt:lpstr>фразеологизмы</vt:lpstr>
      <vt:lpstr>Фразеологизмы – это что?</vt:lpstr>
      <vt:lpstr>Слайд 3</vt:lpstr>
      <vt:lpstr>Слайд 4</vt:lpstr>
      <vt:lpstr>Слайд 5</vt:lpstr>
      <vt:lpstr>Слайд 6</vt:lpstr>
      <vt:lpstr>Солнечный удар</vt:lpstr>
      <vt:lpstr>Вынос мозга</vt:lpstr>
      <vt:lpstr>Лёд тронулся</vt:lpstr>
      <vt:lpstr>Слайд 10</vt:lpstr>
      <vt:lpstr>Слайд 11</vt:lpstr>
      <vt:lpstr>Слайд 12</vt:lpstr>
      <vt:lpstr>Слайд 13</vt:lpstr>
      <vt:lpstr>Домашнее задание:</vt:lpstr>
      <vt:lpstr>Кластер «Фразеологизм»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Домашнее задание:</vt:lpstr>
      <vt:lpstr>Пятнадцатое декабря.  Классная работа.</vt:lpstr>
      <vt:lpstr>Слайд 25</vt:lpstr>
      <vt:lpstr>Спишите, подберите противоположный по смылу</vt:lpstr>
      <vt:lpstr>Что такое  «Крылатые слова»?</vt:lpstr>
      <vt:lpstr>Слайд 28</vt:lpstr>
      <vt:lpstr>Слайд 29</vt:lpstr>
      <vt:lpstr>Слайд 30</vt:lpstr>
      <vt:lpstr>Слайд 31</vt:lpstr>
      <vt:lpstr>Слайд 32</vt:lpstr>
      <vt:lpstr>Слайд 33</vt:lpstr>
      <vt:lpstr>Шеф, шеф, сверим часы…</vt:lpstr>
      <vt:lpstr>Слайд 35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фразеологизмы</dc:title>
  <dc:creator>Елена</dc:creator>
  <cp:lastModifiedBy>Елена</cp:lastModifiedBy>
  <cp:revision>52</cp:revision>
  <dcterms:created xsi:type="dcterms:W3CDTF">2014-12-09T18:16:48Z</dcterms:created>
  <dcterms:modified xsi:type="dcterms:W3CDTF">2014-12-13T17:18:03Z</dcterms:modified>
</cp:coreProperties>
</file>