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6"/>
  </p:notesMasterIdLst>
  <p:sldIdLst>
    <p:sldId id="256" r:id="rId2"/>
    <p:sldId id="257" r:id="rId3"/>
    <p:sldId id="258" r:id="rId4"/>
    <p:sldId id="269" r:id="rId5"/>
    <p:sldId id="274" r:id="rId6"/>
    <p:sldId id="267" r:id="rId7"/>
    <p:sldId id="268" r:id="rId8"/>
    <p:sldId id="270" r:id="rId9"/>
    <p:sldId id="272" r:id="rId10"/>
    <p:sldId id="271" r:id="rId11"/>
    <p:sldId id="264" r:id="rId12"/>
    <p:sldId id="261" r:id="rId13"/>
    <p:sldId id="262" r:id="rId14"/>
    <p:sldId id="277" r:id="rId15"/>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showPr>
  <p:clrMru>
    <a:srgbClr val="0000FF"/>
    <a:srgbClr val="0000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5631" autoAdjust="0"/>
  </p:normalViewPr>
  <p:slideViewPr>
    <p:cSldViewPr>
      <p:cViewPr varScale="1">
        <p:scale>
          <a:sx n="68" d="100"/>
          <a:sy n="68" d="100"/>
        </p:scale>
        <p:origin x="-114" y="-59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0BB59-F9CE-4227-A3B9-8F00F452DEEE}" type="doc">
      <dgm:prSet loTypeId="urn:microsoft.com/office/officeart/2005/8/layout/process1" loCatId="process" qsTypeId="urn:microsoft.com/office/officeart/2005/8/quickstyle/simple1" qsCatId="simple" csTypeId="urn:microsoft.com/office/officeart/2005/8/colors/accent1_2" csCatId="accent1" phldr="1"/>
      <dgm:spPr/>
    </dgm:pt>
    <dgm:pt modelId="{D38E4CD6-8523-4709-A18A-15EAC44006EF}">
      <dgm:prSet phldrT="[Текст]" custT="1"/>
      <dgm:spPr>
        <a:solidFill>
          <a:schemeClr val="tx2">
            <a:lumMod val="20000"/>
            <a:lumOff val="80000"/>
          </a:schemeClr>
        </a:solidFill>
        <a:ln>
          <a:solidFill>
            <a:schemeClr val="tx2">
              <a:lumMod val="20000"/>
              <a:lumOff val="80000"/>
            </a:schemeClr>
          </a:solidFill>
        </a:ln>
      </dgm:spPr>
      <dgm:t>
        <a:bodyPr/>
        <a:lstStyle/>
        <a:p>
          <a:r>
            <a:rPr lang="ru-RU" sz="1400" dirty="0" smtClean="0">
              <a:solidFill>
                <a:schemeClr val="tx1"/>
              </a:solidFill>
            </a:rPr>
            <a:t>Обобщение представления о результатах труда, получаемых  в разнообразных трудовых процессах, о их значении</a:t>
          </a:r>
          <a:endParaRPr lang="ru-RU" sz="1400" dirty="0">
            <a:solidFill>
              <a:schemeClr val="tx1"/>
            </a:solidFill>
          </a:endParaRPr>
        </a:p>
      </dgm:t>
    </dgm:pt>
    <dgm:pt modelId="{847D2876-9D47-4A10-8B86-7AD0E5C1DAA0}" type="parTrans" cxnId="{35850FD9-B74F-4D6F-A10D-969FF659FED7}">
      <dgm:prSet/>
      <dgm:spPr/>
      <dgm:t>
        <a:bodyPr/>
        <a:lstStyle/>
        <a:p>
          <a:endParaRPr lang="ru-RU"/>
        </a:p>
      </dgm:t>
    </dgm:pt>
    <dgm:pt modelId="{7E626359-0E1C-4C21-BF70-F71CB00CD72C}" type="sibTrans" cxnId="{35850FD9-B74F-4D6F-A10D-969FF659FED7}">
      <dgm:prSet/>
      <dgm:spPr>
        <a:solidFill>
          <a:schemeClr val="tx2">
            <a:lumMod val="60000"/>
            <a:lumOff val="40000"/>
          </a:schemeClr>
        </a:solidFill>
      </dgm:spPr>
      <dgm:t>
        <a:bodyPr/>
        <a:lstStyle/>
        <a:p>
          <a:endParaRPr lang="ru-RU"/>
        </a:p>
      </dgm:t>
    </dgm:pt>
    <dgm:pt modelId="{630C31FB-373F-48D0-B305-AF7161AC4C7E}">
      <dgm:prSet phldrT="[Текст]" custT="1"/>
      <dgm:spPr>
        <a:solidFill>
          <a:schemeClr val="tx2">
            <a:lumMod val="20000"/>
            <a:lumOff val="80000"/>
          </a:schemeClr>
        </a:solidFill>
      </dgm:spPr>
      <dgm:t>
        <a:bodyPr/>
        <a:lstStyle/>
        <a:p>
          <a:r>
            <a:rPr lang="ru-RU" sz="1400" dirty="0" smtClean="0">
              <a:solidFill>
                <a:schemeClr val="tx1"/>
              </a:solidFill>
            </a:rPr>
            <a:t>На основе полученных обобщений формировать способность к более широкому суждению и  высказыванию о значимости отдельных видов труда, их необходимости и своем отношении к ним</a:t>
          </a:r>
          <a:endParaRPr lang="ru-RU" sz="1100" dirty="0">
            <a:solidFill>
              <a:schemeClr val="tx1"/>
            </a:solidFill>
          </a:endParaRPr>
        </a:p>
      </dgm:t>
    </dgm:pt>
    <dgm:pt modelId="{AEC097A6-C426-48BE-89A4-9FEF4B1E3152}" type="parTrans" cxnId="{9D0474DF-DF21-460E-9E68-74727825DD98}">
      <dgm:prSet/>
      <dgm:spPr/>
      <dgm:t>
        <a:bodyPr/>
        <a:lstStyle/>
        <a:p>
          <a:endParaRPr lang="ru-RU"/>
        </a:p>
      </dgm:t>
    </dgm:pt>
    <dgm:pt modelId="{F0460F5B-0455-4070-B067-3F73DE31B7C5}" type="sibTrans" cxnId="{9D0474DF-DF21-460E-9E68-74727825DD98}">
      <dgm:prSet/>
      <dgm:spPr/>
      <dgm:t>
        <a:bodyPr/>
        <a:lstStyle/>
        <a:p>
          <a:endParaRPr lang="ru-RU"/>
        </a:p>
      </dgm:t>
    </dgm:pt>
    <dgm:pt modelId="{D8B49627-C255-4A1A-8E69-6A2305E2A8BF}">
      <dgm:prSet custT="1"/>
      <dgm:spPr>
        <a:solidFill>
          <a:schemeClr val="tx2">
            <a:lumMod val="20000"/>
            <a:lumOff val="80000"/>
          </a:schemeClr>
        </a:solidFill>
      </dgm:spPr>
      <dgm:t>
        <a:bodyPr/>
        <a:lstStyle/>
        <a:p>
          <a:r>
            <a:rPr lang="ru-RU" sz="1400" dirty="0" smtClean="0">
              <a:solidFill>
                <a:schemeClr val="tx1"/>
              </a:solidFill>
            </a:rPr>
            <a:t>Обобщение трудового процесса в определенный вид труда который  выполняет человек одной профессии </a:t>
          </a:r>
          <a:endParaRPr lang="ru-RU" sz="1400" dirty="0"/>
        </a:p>
      </dgm:t>
    </dgm:pt>
    <dgm:pt modelId="{B1D26938-A95B-4B71-818A-C52FFBFFEFF4}" type="parTrans" cxnId="{384C4A67-9C6C-4C0D-8E14-701DEB44E704}">
      <dgm:prSet/>
      <dgm:spPr/>
      <dgm:t>
        <a:bodyPr/>
        <a:lstStyle/>
        <a:p>
          <a:endParaRPr lang="ru-RU"/>
        </a:p>
      </dgm:t>
    </dgm:pt>
    <dgm:pt modelId="{6CDD6452-9DC1-443A-9782-B6BC2B9B74F8}" type="sibTrans" cxnId="{384C4A67-9C6C-4C0D-8E14-701DEB44E704}">
      <dgm:prSet/>
      <dgm:spPr>
        <a:solidFill>
          <a:schemeClr val="tx2">
            <a:lumMod val="60000"/>
            <a:lumOff val="40000"/>
          </a:schemeClr>
        </a:solidFill>
        <a:ln>
          <a:solidFill>
            <a:schemeClr val="tx2">
              <a:lumMod val="20000"/>
              <a:lumOff val="80000"/>
            </a:schemeClr>
          </a:solidFill>
        </a:ln>
      </dgm:spPr>
      <dgm:t>
        <a:bodyPr/>
        <a:lstStyle/>
        <a:p>
          <a:endParaRPr lang="ru-RU"/>
        </a:p>
      </dgm:t>
    </dgm:pt>
    <dgm:pt modelId="{CD1D6691-8514-4B6E-A3D5-314E49BFFDEF}" type="pres">
      <dgm:prSet presAssocID="{B150BB59-F9CE-4227-A3B9-8F00F452DEEE}" presName="Name0" presStyleCnt="0">
        <dgm:presLayoutVars>
          <dgm:dir/>
          <dgm:resizeHandles val="exact"/>
        </dgm:presLayoutVars>
      </dgm:prSet>
      <dgm:spPr/>
    </dgm:pt>
    <dgm:pt modelId="{15114294-6F1E-497A-9EE3-5880F9B70626}" type="pres">
      <dgm:prSet presAssocID="{D8B49627-C255-4A1A-8E69-6A2305E2A8BF}" presName="node" presStyleLbl="node1" presStyleIdx="0" presStyleCnt="3" custScaleX="104656" custLinFactNeighborX="8533" custLinFactNeighborY="-4762">
        <dgm:presLayoutVars>
          <dgm:bulletEnabled val="1"/>
        </dgm:presLayoutVars>
      </dgm:prSet>
      <dgm:spPr/>
      <dgm:t>
        <a:bodyPr/>
        <a:lstStyle/>
        <a:p>
          <a:endParaRPr lang="ru-RU"/>
        </a:p>
      </dgm:t>
    </dgm:pt>
    <dgm:pt modelId="{78AF4395-E131-43D0-8C32-007AB63CA96E}" type="pres">
      <dgm:prSet presAssocID="{6CDD6452-9DC1-443A-9782-B6BC2B9B74F8}" presName="sibTrans" presStyleLbl="sibTrans2D1" presStyleIdx="0" presStyleCnt="2"/>
      <dgm:spPr/>
      <dgm:t>
        <a:bodyPr/>
        <a:lstStyle/>
        <a:p>
          <a:endParaRPr lang="ru-RU"/>
        </a:p>
      </dgm:t>
    </dgm:pt>
    <dgm:pt modelId="{FB1C4CFF-40F0-49BD-AAC5-2C5869011434}" type="pres">
      <dgm:prSet presAssocID="{6CDD6452-9DC1-443A-9782-B6BC2B9B74F8}" presName="connectorText" presStyleLbl="sibTrans2D1" presStyleIdx="0" presStyleCnt="2"/>
      <dgm:spPr/>
      <dgm:t>
        <a:bodyPr/>
        <a:lstStyle/>
        <a:p>
          <a:endParaRPr lang="ru-RU"/>
        </a:p>
      </dgm:t>
    </dgm:pt>
    <dgm:pt modelId="{08AE7EB9-695A-40DD-B4C6-37FE1F46285C}" type="pres">
      <dgm:prSet presAssocID="{D38E4CD6-8523-4709-A18A-15EAC44006EF}" presName="node" presStyleLbl="node1" presStyleIdx="1" presStyleCnt="3" custScaleX="104585" custLinFactNeighborX="-23663" custLinFactNeighborY="4762">
        <dgm:presLayoutVars>
          <dgm:bulletEnabled val="1"/>
        </dgm:presLayoutVars>
      </dgm:prSet>
      <dgm:spPr/>
      <dgm:t>
        <a:bodyPr/>
        <a:lstStyle/>
        <a:p>
          <a:endParaRPr lang="ru-RU"/>
        </a:p>
      </dgm:t>
    </dgm:pt>
    <dgm:pt modelId="{7B0E309A-0F62-4EBA-9288-48B129D89F89}" type="pres">
      <dgm:prSet presAssocID="{7E626359-0E1C-4C21-BF70-F71CB00CD72C}" presName="sibTrans" presStyleLbl="sibTrans2D1" presStyleIdx="1" presStyleCnt="2"/>
      <dgm:spPr/>
      <dgm:t>
        <a:bodyPr/>
        <a:lstStyle/>
        <a:p>
          <a:endParaRPr lang="ru-RU"/>
        </a:p>
      </dgm:t>
    </dgm:pt>
    <dgm:pt modelId="{558B0471-1A1B-48A1-8F0C-1C0FE94C4F42}" type="pres">
      <dgm:prSet presAssocID="{7E626359-0E1C-4C21-BF70-F71CB00CD72C}" presName="connectorText" presStyleLbl="sibTrans2D1" presStyleIdx="1" presStyleCnt="2"/>
      <dgm:spPr/>
      <dgm:t>
        <a:bodyPr/>
        <a:lstStyle/>
        <a:p>
          <a:endParaRPr lang="ru-RU"/>
        </a:p>
      </dgm:t>
    </dgm:pt>
    <dgm:pt modelId="{A63325A3-83B7-4CCA-A5FC-8B6F380EE142}" type="pres">
      <dgm:prSet presAssocID="{630C31FB-373F-48D0-B305-AF7161AC4C7E}" presName="node" presStyleLbl="node1" presStyleIdx="2" presStyleCnt="3" custScaleX="122843" custLinFactNeighborX="-42822" custLinFactNeighborY="-4762">
        <dgm:presLayoutVars>
          <dgm:bulletEnabled val="1"/>
        </dgm:presLayoutVars>
      </dgm:prSet>
      <dgm:spPr/>
      <dgm:t>
        <a:bodyPr/>
        <a:lstStyle/>
        <a:p>
          <a:endParaRPr lang="ru-RU"/>
        </a:p>
      </dgm:t>
    </dgm:pt>
  </dgm:ptLst>
  <dgm:cxnLst>
    <dgm:cxn modelId="{4E6F38F7-52B4-4952-A455-D2FCCD01EFAF}" type="presOf" srcId="{7E626359-0E1C-4C21-BF70-F71CB00CD72C}" destId="{7B0E309A-0F62-4EBA-9288-48B129D89F89}" srcOrd="0" destOrd="0" presId="urn:microsoft.com/office/officeart/2005/8/layout/process1"/>
    <dgm:cxn modelId="{1823E8B7-775F-4E6E-9C59-FDF32255BFB3}" type="presOf" srcId="{7E626359-0E1C-4C21-BF70-F71CB00CD72C}" destId="{558B0471-1A1B-48A1-8F0C-1C0FE94C4F42}" srcOrd="1" destOrd="0" presId="urn:microsoft.com/office/officeart/2005/8/layout/process1"/>
    <dgm:cxn modelId="{C94C85FE-30C5-4A5D-BF74-6ECD7A9F71A7}" type="presOf" srcId="{D38E4CD6-8523-4709-A18A-15EAC44006EF}" destId="{08AE7EB9-695A-40DD-B4C6-37FE1F46285C}" srcOrd="0" destOrd="0" presId="urn:microsoft.com/office/officeart/2005/8/layout/process1"/>
    <dgm:cxn modelId="{04261B65-F8ED-4861-A41E-9D29DD50ED60}" type="presOf" srcId="{B150BB59-F9CE-4227-A3B9-8F00F452DEEE}" destId="{CD1D6691-8514-4B6E-A3D5-314E49BFFDEF}" srcOrd="0" destOrd="0" presId="urn:microsoft.com/office/officeart/2005/8/layout/process1"/>
    <dgm:cxn modelId="{384C4A67-9C6C-4C0D-8E14-701DEB44E704}" srcId="{B150BB59-F9CE-4227-A3B9-8F00F452DEEE}" destId="{D8B49627-C255-4A1A-8E69-6A2305E2A8BF}" srcOrd="0" destOrd="0" parTransId="{B1D26938-A95B-4B71-818A-C52FFBFFEFF4}" sibTransId="{6CDD6452-9DC1-443A-9782-B6BC2B9B74F8}"/>
    <dgm:cxn modelId="{CB7CA157-85C6-42D9-9BF6-29D6FA24247F}" type="presOf" srcId="{630C31FB-373F-48D0-B305-AF7161AC4C7E}" destId="{A63325A3-83B7-4CCA-A5FC-8B6F380EE142}" srcOrd="0" destOrd="0" presId="urn:microsoft.com/office/officeart/2005/8/layout/process1"/>
    <dgm:cxn modelId="{35850FD9-B74F-4D6F-A10D-969FF659FED7}" srcId="{B150BB59-F9CE-4227-A3B9-8F00F452DEEE}" destId="{D38E4CD6-8523-4709-A18A-15EAC44006EF}" srcOrd="1" destOrd="0" parTransId="{847D2876-9D47-4A10-8B86-7AD0E5C1DAA0}" sibTransId="{7E626359-0E1C-4C21-BF70-F71CB00CD72C}"/>
    <dgm:cxn modelId="{6E0A6030-97AA-460B-B753-1C665750588E}" type="presOf" srcId="{6CDD6452-9DC1-443A-9782-B6BC2B9B74F8}" destId="{FB1C4CFF-40F0-49BD-AAC5-2C5869011434}" srcOrd="1" destOrd="0" presId="urn:microsoft.com/office/officeart/2005/8/layout/process1"/>
    <dgm:cxn modelId="{9D0474DF-DF21-460E-9E68-74727825DD98}" srcId="{B150BB59-F9CE-4227-A3B9-8F00F452DEEE}" destId="{630C31FB-373F-48D0-B305-AF7161AC4C7E}" srcOrd="2" destOrd="0" parTransId="{AEC097A6-C426-48BE-89A4-9FEF4B1E3152}" sibTransId="{F0460F5B-0455-4070-B067-3F73DE31B7C5}"/>
    <dgm:cxn modelId="{C53086D5-FD59-49C7-9523-442439A14E28}" type="presOf" srcId="{D8B49627-C255-4A1A-8E69-6A2305E2A8BF}" destId="{15114294-6F1E-497A-9EE3-5880F9B70626}" srcOrd="0" destOrd="0" presId="urn:microsoft.com/office/officeart/2005/8/layout/process1"/>
    <dgm:cxn modelId="{B1F2CFC3-DAC4-4738-A885-BCCC9218C76A}" type="presOf" srcId="{6CDD6452-9DC1-443A-9782-B6BC2B9B74F8}" destId="{78AF4395-E131-43D0-8C32-007AB63CA96E}" srcOrd="0" destOrd="0" presId="urn:microsoft.com/office/officeart/2005/8/layout/process1"/>
    <dgm:cxn modelId="{794C4027-81ED-4DF5-ACA9-036A75ECC662}" type="presParOf" srcId="{CD1D6691-8514-4B6E-A3D5-314E49BFFDEF}" destId="{15114294-6F1E-497A-9EE3-5880F9B70626}" srcOrd="0" destOrd="0" presId="urn:microsoft.com/office/officeart/2005/8/layout/process1"/>
    <dgm:cxn modelId="{6BBCACC8-8627-4BCD-8479-AAA71C04E0D8}" type="presParOf" srcId="{CD1D6691-8514-4B6E-A3D5-314E49BFFDEF}" destId="{78AF4395-E131-43D0-8C32-007AB63CA96E}" srcOrd="1" destOrd="0" presId="urn:microsoft.com/office/officeart/2005/8/layout/process1"/>
    <dgm:cxn modelId="{6998989B-7263-4D24-BBA2-DFCD53128C85}" type="presParOf" srcId="{78AF4395-E131-43D0-8C32-007AB63CA96E}" destId="{FB1C4CFF-40F0-49BD-AAC5-2C5869011434}" srcOrd="0" destOrd="0" presId="urn:microsoft.com/office/officeart/2005/8/layout/process1"/>
    <dgm:cxn modelId="{7DF17C51-B372-41C3-82BE-E4EE1B2E4D3F}" type="presParOf" srcId="{CD1D6691-8514-4B6E-A3D5-314E49BFFDEF}" destId="{08AE7EB9-695A-40DD-B4C6-37FE1F46285C}" srcOrd="2" destOrd="0" presId="urn:microsoft.com/office/officeart/2005/8/layout/process1"/>
    <dgm:cxn modelId="{190CBA84-753B-4AD6-AB13-1729E6455519}" type="presParOf" srcId="{CD1D6691-8514-4B6E-A3D5-314E49BFFDEF}" destId="{7B0E309A-0F62-4EBA-9288-48B129D89F89}" srcOrd="3" destOrd="0" presId="urn:microsoft.com/office/officeart/2005/8/layout/process1"/>
    <dgm:cxn modelId="{46917E07-63F7-4073-B3F7-D8AFC0CE94C7}" type="presParOf" srcId="{7B0E309A-0F62-4EBA-9288-48B129D89F89}" destId="{558B0471-1A1B-48A1-8F0C-1C0FE94C4F42}" srcOrd="0" destOrd="0" presId="urn:microsoft.com/office/officeart/2005/8/layout/process1"/>
    <dgm:cxn modelId="{9B5909CC-CF99-42ED-B792-9D1FD06C2EE9}" type="presParOf" srcId="{CD1D6691-8514-4B6E-A3D5-314E49BFFDEF}" destId="{A63325A3-83B7-4CCA-A5FC-8B6F380EE142}"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477FE5-85D7-4926-98E5-D6F1DA10592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72E254A5-3D6B-495E-ADD0-C9284C693F32}">
      <dgm:prSet phldrT="[Текст]" custT="1"/>
      <dgm:spPr>
        <a:solidFill>
          <a:schemeClr val="tx2">
            <a:lumMod val="20000"/>
            <a:lumOff val="80000"/>
          </a:schemeClr>
        </a:solidFill>
      </dgm:spPr>
      <dgm:t>
        <a:bodyPr/>
        <a:lstStyle/>
        <a:p>
          <a:r>
            <a:rPr lang="ru-RU" sz="1400" dirty="0" smtClean="0">
              <a:solidFill>
                <a:schemeClr val="tx1"/>
              </a:solidFill>
            </a:rPr>
            <a:t>Формирование обобщенных представлений  о значении труда на основе знаний большого количества его видов, разнообразии и ценности его результатов  для людей</a:t>
          </a:r>
          <a:endParaRPr lang="ru-RU" sz="1400" dirty="0">
            <a:solidFill>
              <a:schemeClr val="tx1"/>
            </a:solidFill>
          </a:endParaRPr>
        </a:p>
      </dgm:t>
    </dgm:pt>
    <dgm:pt modelId="{52710E14-841B-46A0-98DD-BD20BC0D2AC7}" type="parTrans" cxnId="{0344C054-7F46-4029-B642-0F6697FB52A7}">
      <dgm:prSet/>
      <dgm:spPr/>
      <dgm:t>
        <a:bodyPr/>
        <a:lstStyle/>
        <a:p>
          <a:endParaRPr lang="ru-RU"/>
        </a:p>
      </dgm:t>
    </dgm:pt>
    <dgm:pt modelId="{0E4A16CA-6283-4D74-A3E2-F99C67ACFE2F}" type="sibTrans" cxnId="{0344C054-7F46-4029-B642-0F6697FB52A7}">
      <dgm:prSet/>
      <dgm:spPr>
        <a:solidFill>
          <a:schemeClr val="tx2">
            <a:lumMod val="60000"/>
            <a:lumOff val="40000"/>
          </a:schemeClr>
        </a:solidFill>
      </dgm:spPr>
      <dgm:t>
        <a:bodyPr/>
        <a:lstStyle/>
        <a:p>
          <a:endParaRPr lang="ru-RU"/>
        </a:p>
      </dgm:t>
    </dgm:pt>
    <dgm:pt modelId="{64F74744-1423-468A-BAD6-1E439158B51C}">
      <dgm:prSet custT="1"/>
      <dgm:spPr>
        <a:solidFill>
          <a:schemeClr val="tx2">
            <a:lumMod val="20000"/>
            <a:lumOff val="80000"/>
          </a:schemeClr>
        </a:solidFill>
      </dgm:spPr>
      <dgm:t>
        <a:bodyPr/>
        <a:lstStyle/>
        <a:p>
          <a:r>
            <a:rPr lang="ru-RU" sz="1400" dirty="0" smtClean="0">
              <a:solidFill>
                <a:schemeClr val="tx1"/>
              </a:solidFill>
            </a:rPr>
            <a:t>Ознакомление с общественным разделением труда с указанием роли разных его видов в удовлетворении потребностей человека, осознание общественной значимости труда</a:t>
          </a:r>
          <a:endParaRPr lang="ru-RU" sz="1400" dirty="0">
            <a:solidFill>
              <a:schemeClr val="tx1"/>
            </a:solidFill>
          </a:endParaRPr>
        </a:p>
      </dgm:t>
    </dgm:pt>
    <dgm:pt modelId="{7039E48A-1134-4FEE-8D57-D70332A90AC5}" type="parTrans" cxnId="{DCBA96F1-D78D-401E-9A72-E27FBF724BE6}">
      <dgm:prSet/>
      <dgm:spPr/>
      <dgm:t>
        <a:bodyPr/>
        <a:lstStyle/>
        <a:p>
          <a:endParaRPr lang="ru-RU"/>
        </a:p>
      </dgm:t>
    </dgm:pt>
    <dgm:pt modelId="{CA6CA794-EE39-4373-B51F-CED40DA8F25A}" type="sibTrans" cxnId="{DCBA96F1-D78D-401E-9A72-E27FBF724BE6}">
      <dgm:prSet/>
      <dgm:spPr/>
      <dgm:t>
        <a:bodyPr/>
        <a:lstStyle/>
        <a:p>
          <a:endParaRPr lang="ru-RU"/>
        </a:p>
      </dgm:t>
    </dgm:pt>
    <dgm:pt modelId="{76AF6589-84E9-45BC-8B27-2AF4831D0295}" type="pres">
      <dgm:prSet presAssocID="{0A477FE5-85D7-4926-98E5-D6F1DA105928}" presName="Name0" presStyleCnt="0">
        <dgm:presLayoutVars>
          <dgm:dir/>
          <dgm:resizeHandles val="exact"/>
        </dgm:presLayoutVars>
      </dgm:prSet>
      <dgm:spPr/>
      <dgm:t>
        <a:bodyPr/>
        <a:lstStyle/>
        <a:p>
          <a:endParaRPr lang="ru-RU"/>
        </a:p>
      </dgm:t>
    </dgm:pt>
    <dgm:pt modelId="{F6A9BFFC-E89C-4795-9B9C-FEEC3C433E3C}" type="pres">
      <dgm:prSet presAssocID="{72E254A5-3D6B-495E-ADD0-C9284C693F32}" presName="node" presStyleLbl="node1" presStyleIdx="0" presStyleCnt="2" custLinFactNeighborX="29636">
        <dgm:presLayoutVars>
          <dgm:bulletEnabled val="1"/>
        </dgm:presLayoutVars>
      </dgm:prSet>
      <dgm:spPr/>
      <dgm:t>
        <a:bodyPr/>
        <a:lstStyle/>
        <a:p>
          <a:endParaRPr lang="ru-RU"/>
        </a:p>
      </dgm:t>
    </dgm:pt>
    <dgm:pt modelId="{CD25E502-7D93-48C3-87CA-72EB3722E6EA}" type="pres">
      <dgm:prSet presAssocID="{0E4A16CA-6283-4D74-A3E2-F99C67ACFE2F}" presName="sibTrans" presStyleLbl="sibTrans2D1" presStyleIdx="0" presStyleCnt="1" custScaleX="97998"/>
      <dgm:spPr/>
      <dgm:t>
        <a:bodyPr/>
        <a:lstStyle/>
        <a:p>
          <a:endParaRPr lang="ru-RU"/>
        </a:p>
      </dgm:t>
    </dgm:pt>
    <dgm:pt modelId="{6F3281ED-80B8-4918-BCE9-5240F485F870}" type="pres">
      <dgm:prSet presAssocID="{0E4A16CA-6283-4D74-A3E2-F99C67ACFE2F}" presName="connectorText" presStyleLbl="sibTrans2D1" presStyleIdx="0" presStyleCnt="1"/>
      <dgm:spPr/>
      <dgm:t>
        <a:bodyPr/>
        <a:lstStyle/>
        <a:p>
          <a:endParaRPr lang="ru-RU"/>
        </a:p>
      </dgm:t>
    </dgm:pt>
    <dgm:pt modelId="{BE009D36-D4DA-479C-95B8-8E715C3A950D}" type="pres">
      <dgm:prSet presAssocID="{64F74744-1423-468A-BAD6-1E439158B51C}" presName="node" presStyleLbl="node1" presStyleIdx="1" presStyleCnt="2" custLinFactNeighborX="2007">
        <dgm:presLayoutVars>
          <dgm:bulletEnabled val="1"/>
        </dgm:presLayoutVars>
      </dgm:prSet>
      <dgm:spPr/>
      <dgm:t>
        <a:bodyPr/>
        <a:lstStyle/>
        <a:p>
          <a:endParaRPr lang="ru-RU"/>
        </a:p>
      </dgm:t>
    </dgm:pt>
  </dgm:ptLst>
  <dgm:cxnLst>
    <dgm:cxn modelId="{DCBA96F1-D78D-401E-9A72-E27FBF724BE6}" srcId="{0A477FE5-85D7-4926-98E5-D6F1DA105928}" destId="{64F74744-1423-468A-BAD6-1E439158B51C}" srcOrd="1" destOrd="0" parTransId="{7039E48A-1134-4FEE-8D57-D70332A90AC5}" sibTransId="{CA6CA794-EE39-4373-B51F-CED40DA8F25A}"/>
    <dgm:cxn modelId="{28827F45-5E58-4EF4-92E5-DC61CA38EAC3}" type="presOf" srcId="{72E254A5-3D6B-495E-ADD0-C9284C693F32}" destId="{F6A9BFFC-E89C-4795-9B9C-FEEC3C433E3C}" srcOrd="0" destOrd="0" presId="urn:microsoft.com/office/officeart/2005/8/layout/process1"/>
    <dgm:cxn modelId="{B877FBEF-AEA9-49B4-91BA-C7DBD76FAC1D}" type="presOf" srcId="{64F74744-1423-468A-BAD6-1E439158B51C}" destId="{BE009D36-D4DA-479C-95B8-8E715C3A950D}" srcOrd="0" destOrd="0" presId="urn:microsoft.com/office/officeart/2005/8/layout/process1"/>
    <dgm:cxn modelId="{9197CBB6-C54B-46AB-AEEE-B44F1FC30221}" type="presOf" srcId="{0A477FE5-85D7-4926-98E5-D6F1DA105928}" destId="{76AF6589-84E9-45BC-8B27-2AF4831D0295}" srcOrd="0" destOrd="0" presId="urn:microsoft.com/office/officeart/2005/8/layout/process1"/>
    <dgm:cxn modelId="{70DB6116-30CF-46ED-BEE1-B4BAD1F402F4}" type="presOf" srcId="{0E4A16CA-6283-4D74-A3E2-F99C67ACFE2F}" destId="{6F3281ED-80B8-4918-BCE9-5240F485F870}" srcOrd="1" destOrd="0" presId="urn:microsoft.com/office/officeart/2005/8/layout/process1"/>
    <dgm:cxn modelId="{0344C054-7F46-4029-B642-0F6697FB52A7}" srcId="{0A477FE5-85D7-4926-98E5-D6F1DA105928}" destId="{72E254A5-3D6B-495E-ADD0-C9284C693F32}" srcOrd="0" destOrd="0" parTransId="{52710E14-841B-46A0-98DD-BD20BC0D2AC7}" sibTransId="{0E4A16CA-6283-4D74-A3E2-F99C67ACFE2F}"/>
    <dgm:cxn modelId="{B837B769-D6A7-408C-84D6-0C5B5ECD0D8D}" type="presOf" srcId="{0E4A16CA-6283-4D74-A3E2-F99C67ACFE2F}" destId="{CD25E502-7D93-48C3-87CA-72EB3722E6EA}" srcOrd="0" destOrd="0" presId="urn:microsoft.com/office/officeart/2005/8/layout/process1"/>
    <dgm:cxn modelId="{B5D340AF-236D-4304-963D-B8C12E8702BC}" type="presParOf" srcId="{76AF6589-84E9-45BC-8B27-2AF4831D0295}" destId="{F6A9BFFC-E89C-4795-9B9C-FEEC3C433E3C}" srcOrd="0" destOrd="0" presId="urn:microsoft.com/office/officeart/2005/8/layout/process1"/>
    <dgm:cxn modelId="{8D598A28-4672-4279-96A5-A99D8931356B}" type="presParOf" srcId="{76AF6589-84E9-45BC-8B27-2AF4831D0295}" destId="{CD25E502-7D93-48C3-87CA-72EB3722E6EA}" srcOrd="1" destOrd="0" presId="urn:microsoft.com/office/officeart/2005/8/layout/process1"/>
    <dgm:cxn modelId="{E8A44192-78E7-4D87-95C9-932F5746D980}" type="presParOf" srcId="{CD25E502-7D93-48C3-87CA-72EB3722E6EA}" destId="{6F3281ED-80B8-4918-BCE9-5240F485F870}" srcOrd="0" destOrd="0" presId="urn:microsoft.com/office/officeart/2005/8/layout/process1"/>
    <dgm:cxn modelId="{4F7B1D73-3D43-424E-ACA9-11DDF8337F8B}" type="presParOf" srcId="{76AF6589-84E9-45BC-8B27-2AF4831D0295}" destId="{BE009D36-D4DA-479C-95B8-8E715C3A950D}" srcOrd="2" destOrd="0" presId="urn:microsoft.com/office/officeart/2005/8/layout/process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114294-6F1E-497A-9EE3-5880F9B70626}">
      <dsp:nvSpPr>
        <dsp:cNvPr id="0" name=""/>
        <dsp:cNvSpPr/>
      </dsp:nvSpPr>
      <dsp:spPr>
        <a:xfrm>
          <a:off x="92518" y="0"/>
          <a:ext cx="2537024" cy="151216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Обобщение трудового процесса в определенный вид труда который  выполняет человек одной профессии </a:t>
          </a:r>
          <a:endParaRPr lang="ru-RU" sz="1400" kern="1200" dirty="0"/>
        </a:p>
      </dsp:txBody>
      <dsp:txXfrm>
        <a:off x="92518" y="0"/>
        <a:ext cx="2537024" cy="1512168"/>
      </dsp:txXfrm>
    </dsp:sp>
    <dsp:sp modelId="{78AF4395-E131-43D0-8C32-007AB63CA96E}">
      <dsp:nvSpPr>
        <dsp:cNvPr id="0" name=""/>
        <dsp:cNvSpPr/>
      </dsp:nvSpPr>
      <dsp:spPr>
        <a:xfrm>
          <a:off x="2793910" y="455488"/>
          <a:ext cx="348459" cy="601190"/>
        </a:xfrm>
        <a:prstGeom prst="rightArrow">
          <a:avLst>
            <a:gd name="adj1" fmla="val 60000"/>
            <a:gd name="adj2" fmla="val 50000"/>
          </a:avLst>
        </a:prstGeom>
        <a:solidFill>
          <a:schemeClr val="tx2">
            <a:lumMod val="60000"/>
            <a:lumOff val="40000"/>
          </a:schemeClr>
        </a:solidFill>
        <a:ln>
          <a:solidFill>
            <a:schemeClr val="tx2">
              <a:lumMod val="20000"/>
              <a:lumOff val="8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a:off x="2793910" y="455488"/>
        <a:ext cx="348459" cy="601190"/>
      </dsp:txXfrm>
    </dsp:sp>
    <dsp:sp modelId="{08AE7EB9-695A-40DD-B4C6-37FE1F46285C}">
      <dsp:nvSpPr>
        <dsp:cNvPr id="0" name=""/>
        <dsp:cNvSpPr/>
      </dsp:nvSpPr>
      <dsp:spPr>
        <a:xfrm>
          <a:off x="3287012" y="0"/>
          <a:ext cx="2535303" cy="1512168"/>
        </a:xfrm>
        <a:prstGeom prst="roundRect">
          <a:avLst>
            <a:gd name="adj" fmla="val 10000"/>
          </a:avLst>
        </a:prstGeom>
        <a:solidFill>
          <a:schemeClr val="tx2">
            <a:lumMod val="20000"/>
            <a:lumOff val="8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Обобщение представления о результатах труда, получаемых  в разнообразных трудовых процессах, о их значении</a:t>
          </a:r>
          <a:endParaRPr lang="ru-RU" sz="1400" kern="1200" dirty="0">
            <a:solidFill>
              <a:schemeClr val="tx1"/>
            </a:solidFill>
          </a:endParaRPr>
        </a:p>
      </dsp:txBody>
      <dsp:txXfrm>
        <a:off x="3287012" y="0"/>
        <a:ext cx="2535303" cy="1512168"/>
      </dsp:txXfrm>
    </dsp:sp>
    <dsp:sp modelId="{7B0E309A-0F62-4EBA-9288-48B129D89F89}">
      <dsp:nvSpPr>
        <dsp:cNvPr id="0" name=""/>
        <dsp:cNvSpPr/>
      </dsp:nvSpPr>
      <dsp:spPr>
        <a:xfrm>
          <a:off x="6018287" y="455488"/>
          <a:ext cx="415458" cy="601190"/>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a:off x="6018287" y="455488"/>
        <a:ext cx="415458" cy="601190"/>
      </dsp:txXfrm>
    </dsp:sp>
    <dsp:sp modelId="{A63325A3-83B7-4CCA-A5FC-8B6F380EE142}">
      <dsp:nvSpPr>
        <dsp:cNvPr id="0" name=""/>
        <dsp:cNvSpPr/>
      </dsp:nvSpPr>
      <dsp:spPr>
        <a:xfrm>
          <a:off x="6606200" y="0"/>
          <a:ext cx="2977905" cy="1512168"/>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На основе полученных обобщений формировать способность к более широкому суждению и  высказыванию о значимости отдельных видов труда, их необходимости и своем отношении к ним</a:t>
          </a:r>
          <a:endParaRPr lang="ru-RU" sz="1100" kern="1200" dirty="0">
            <a:solidFill>
              <a:schemeClr val="tx1"/>
            </a:solidFill>
          </a:endParaRPr>
        </a:p>
      </dsp:txBody>
      <dsp:txXfrm>
        <a:off x="6606200" y="0"/>
        <a:ext cx="2977905" cy="15121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A9BFFC-E89C-4795-9B9C-FEEC3C433E3C}">
      <dsp:nvSpPr>
        <dsp:cNvPr id="0" name=""/>
        <dsp:cNvSpPr/>
      </dsp:nvSpPr>
      <dsp:spPr>
        <a:xfrm>
          <a:off x="360035" y="0"/>
          <a:ext cx="2964851" cy="1440160"/>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Формирование обобщенных представлений  о значении труда на основе знаний большого количества его видов, разнообразии и ценности его результатов  для людей</a:t>
          </a:r>
          <a:endParaRPr lang="ru-RU" sz="1400" kern="1200" dirty="0">
            <a:solidFill>
              <a:schemeClr val="tx1"/>
            </a:solidFill>
          </a:endParaRPr>
        </a:p>
      </dsp:txBody>
      <dsp:txXfrm>
        <a:off x="360035" y="0"/>
        <a:ext cx="2964851" cy="1440160"/>
      </dsp:txXfrm>
    </dsp:sp>
    <dsp:sp modelId="{CD25E502-7D93-48C3-87CA-72EB3722E6EA}">
      <dsp:nvSpPr>
        <dsp:cNvPr id="0" name=""/>
        <dsp:cNvSpPr/>
      </dsp:nvSpPr>
      <dsp:spPr>
        <a:xfrm>
          <a:off x="3536454" y="352438"/>
          <a:ext cx="430410" cy="735283"/>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ru-RU" sz="3100" kern="1200"/>
        </a:p>
      </dsp:txBody>
      <dsp:txXfrm>
        <a:off x="3536454" y="352438"/>
        <a:ext cx="430410" cy="735283"/>
      </dsp:txXfrm>
    </dsp:sp>
    <dsp:sp modelId="{BE009D36-D4DA-479C-95B8-8E715C3A950D}">
      <dsp:nvSpPr>
        <dsp:cNvPr id="0" name=""/>
        <dsp:cNvSpPr/>
      </dsp:nvSpPr>
      <dsp:spPr>
        <a:xfrm>
          <a:off x="4153572" y="0"/>
          <a:ext cx="2964851" cy="1440160"/>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Ознакомление с общественным разделением труда с указанием роли разных его видов в удовлетворении потребностей человека, осознание общественной значимости труда</a:t>
          </a:r>
          <a:endParaRPr lang="ru-RU" sz="1400" kern="1200" dirty="0">
            <a:solidFill>
              <a:schemeClr val="tx1"/>
            </a:solidFill>
          </a:endParaRPr>
        </a:p>
      </dsp:txBody>
      <dsp:txXfrm>
        <a:off x="4153572" y="0"/>
        <a:ext cx="2964851" cy="14401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634E5-B7AA-42AF-A0C1-3C29B2DAED47}" type="datetimeFigureOut">
              <a:rPr lang="ru-RU" smtClean="0"/>
              <a:pPr/>
              <a:t>22.12.2013</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28D0B-3D89-4395-BEC6-70F0284521F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Государственное бюджетное дошкольное </a:t>
            </a:r>
            <a:r>
              <a:rPr lang="ru-RU" sz="1200" b="1" kern="1200" smtClean="0">
                <a:solidFill>
                  <a:schemeClr val="tx1"/>
                </a:solidFill>
                <a:latin typeface="+mn-lt"/>
                <a:ea typeface="+mn-ea"/>
                <a:cs typeface="+mn-cs"/>
              </a:rPr>
              <a:t>образовательное учреждение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детский сад № 58 </a:t>
            </a:r>
            <a:endParaRPr lang="ru-RU" dirty="0"/>
          </a:p>
        </p:txBody>
      </p:sp>
      <p:sp>
        <p:nvSpPr>
          <p:cNvPr id="4" name="Номер слайда 3"/>
          <p:cNvSpPr>
            <a:spLocks noGrp="1"/>
          </p:cNvSpPr>
          <p:nvPr>
            <p:ph type="sldNum" sz="quarter" idx="10"/>
          </p:nvPr>
        </p:nvSpPr>
        <p:spPr/>
        <p:txBody>
          <a:bodyPr/>
          <a:lstStyle/>
          <a:p>
            <a:fld id="{FC228D0B-3D89-4395-BEC6-70F0284521FE}"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C228D0B-3D89-4395-BEC6-70F0284521FE}"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C228D0B-3D89-4395-BEC6-70F0284521FE}"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7"/>
            <a:ext cx="241458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6578" y="274647"/>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Tm="5008"/>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22.12.2013</a:t>
            </a:fld>
            <a:endParaRPr lang="ru-RU"/>
          </a:p>
        </p:txBody>
      </p:sp>
      <p:sp>
        <p:nvSpPr>
          <p:cNvPr id="5" name="Нижний колонтитул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5008"/>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95300" y="274638"/>
            <a:ext cx="8915400" cy="5962674"/>
          </a:xfrm>
        </p:spPr>
        <p:txBody>
          <a:bodyPr>
            <a:normAutofit/>
          </a:bodyPr>
          <a:lstStyle/>
          <a:p>
            <a: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Презентация для родителей на тему: </a:t>
            </a:r>
            <a:b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«Труд взрослых. Кто работает в детском саду»</a:t>
            </a:r>
            <a:b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воспитатель Калинина Светлана Валерьевна</a:t>
            </a:r>
            <a:b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Калининский район</a:t>
            </a:r>
            <a:b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Государственное бюджетное дошкольное образовательное учреждение </a:t>
            </a:r>
            <a:b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детский сад №58</a:t>
            </a:r>
            <a:br>
              <a:rPr lang="ru-RU" sz="36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endParaRPr lang="ru-RU" sz="36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480" y="188640"/>
            <a:ext cx="5400600" cy="648072"/>
          </a:xfrm>
        </p:spPr>
        <p:txBody>
          <a:bodyPr>
            <a:noAutofit/>
          </a:bodyPr>
          <a:lstStyle/>
          <a:p>
            <a:r>
              <a:rPr lang="ru-RU" dirty="0" smtClean="0"/>
              <a:t>Методы и приемы</a:t>
            </a:r>
            <a:endParaRPr lang="ru-RU" dirty="0"/>
          </a:p>
        </p:txBody>
      </p:sp>
      <p:sp>
        <p:nvSpPr>
          <p:cNvPr id="3" name="Содержимое 2"/>
          <p:cNvSpPr>
            <a:spLocks noGrp="1"/>
          </p:cNvSpPr>
          <p:nvPr>
            <p:ph sz="half" idx="1"/>
          </p:nvPr>
        </p:nvSpPr>
        <p:spPr>
          <a:xfrm>
            <a:off x="128465" y="1124745"/>
            <a:ext cx="5760639" cy="1080119"/>
          </a:xfrm>
        </p:spPr>
        <p:txBody>
          <a:bodyPr>
            <a:normAutofit fontScale="92500"/>
          </a:bodyPr>
          <a:lstStyle/>
          <a:p>
            <a:pPr marL="0" indent="0">
              <a:buNone/>
            </a:pPr>
            <a:r>
              <a:rPr lang="ru-RU" b="1" dirty="0" smtClean="0"/>
              <a:t> </a:t>
            </a:r>
            <a:r>
              <a:rPr lang="ru-RU" sz="2200" b="1" dirty="0" smtClean="0"/>
              <a:t>• Трудовая деятельность самих детей </a:t>
            </a:r>
          </a:p>
          <a:p>
            <a:pPr marL="0" indent="0">
              <a:buNone/>
            </a:pPr>
            <a:r>
              <a:rPr lang="ru-RU" sz="2200" b="1" dirty="0" smtClean="0"/>
              <a:t>(игры-занятия, повторяющие тот или иной  труд).</a:t>
            </a:r>
            <a:endParaRPr lang="ru-RU" sz="2200" dirty="0"/>
          </a:p>
        </p:txBody>
      </p:sp>
      <p:pic>
        <p:nvPicPr>
          <p:cNvPr id="2052" name="Picture 4"/>
          <p:cNvPicPr>
            <a:picLocks noChangeAspect="1" noChangeArrowheads="1"/>
          </p:cNvPicPr>
          <p:nvPr/>
        </p:nvPicPr>
        <p:blipFill>
          <a:blip r:embed="rId3" cstate="email"/>
          <a:srcRect/>
          <a:stretch>
            <a:fillRect/>
          </a:stretch>
        </p:blipFill>
        <p:spPr bwMode="auto">
          <a:xfrm>
            <a:off x="128464" y="2204864"/>
            <a:ext cx="6372321" cy="4368448"/>
          </a:xfrm>
          <a:prstGeom prst="rect">
            <a:avLst/>
          </a:prstGeom>
          <a:noFill/>
          <a:ln w="9525">
            <a:noFill/>
            <a:miter lim="800000"/>
            <a:headEnd/>
            <a:tailEnd/>
          </a:ln>
        </p:spPr>
      </p:pic>
      <p:pic>
        <p:nvPicPr>
          <p:cNvPr id="11" name="Picture 3"/>
          <p:cNvPicPr>
            <a:picLocks noChangeAspect="1" noChangeArrowheads="1"/>
          </p:cNvPicPr>
          <p:nvPr/>
        </p:nvPicPr>
        <p:blipFill>
          <a:blip r:embed="rId4" cstate="email"/>
          <a:srcRect/>
          <a:stretch>
            <a:fillRect/>
          </a:stretch>
        </p:blipFill>
        <p:spPr bwMode="auto">
          <a:xfrm>
            <a:off x="7113240" y="1628800"/>
            <a:ext cx="2133600" cy="2857500"/>
          </a:xfrm>
          <a:prstGeom prst="rect">
            <a:avLst/>
          </a:prstGeom>
          <a:noFill/>
          <a:ln w="9525">
            <a:noFill/>
            <a:miter lim="800000"/>
            <a:headEnd/>
            <a:tailEnd/>
          </a:ln>
        </p:spPr>
      </p:pic>
      <p:sp>
        <p:nvSpPr>
          <p:cNvPr id="7" name="Содержимое 6"/>
          <p:cNvSpPr>
            <a:spLocks noGrp="1"/>
          </p:cNvSpPr>
          <p:nvPr>
            <p:ph sz="half" idx="1"/>
          </p:nvPr>
        </p:nvSpPr>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20" presetClass="entr" presetSubtype="0" fill="hold" nodeType="after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wedge">
                                      <p:cBhvr>
                                        <p:cTn id="25" dur="2000"/>
                                        <p:tgtEl>
                                          <p:spTgt spid="2052"/>
                                        </p:tgtEl>
                                      </p:cBhvr>
                                    </p:animEffect>
                                  </p:childTnLst>
                                </p:cTn>
                              </p:par>
                            </p:childTnLst>
                          </p:cTn>
                        </p:par>
                        <p:par>
                          <p:cTn id="26" fill="hold">
                            <p:stCondLst>
                              <p:cond delay="8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60648"/>
            <a:ext cx="6113884" cy="720080"/>
          </a:xfrm>
        </p:spPr>
        <p:txBody>
          <a:bodyPr>
            <a:noAutofit/>
          </a:bodyPr>
          <a:lstStyle/>
          <a:p>
            <a:r>
              <a:rPr lang="ru-RU" sz="4000" dirty="0" smtClean="0"/>
              <a:t/>
            </a:r>
            <a:br>
              <a:rPr lang="ru-RU" sz="4000" dirty="0" smtClean="0"/>
            </a:br>
            <a:r>
              <a:rPr lang="ru-RU" sz="4000" dirty="0" smtClean="0"/>
              <a:t>Дидактические игры</a:t>
            </a:r>
            <a:endParaRPr lang="ru-RU" sz="4000" dirty="0"/>
          </a:p>
        </p:txBody>
      </p:sp>
      <p:sp>
        <p:nvSpPr>
          <p:cNvPr id="4" name="Текст 3"/>
          <p:cNvSpPr>
            <a:spLocks noGrp="1"/>
          </p:cNvSpPr>
          <p:nvPr>
            <p:ph type="body" sz="half" idx="2"/>
          </p:nvPr>
        </p:nvSpPr>
        <p:spPr>
          <a:xfrm>
            <a:off x="200472" y="1052736"/>
            <a:ext cx="5256584" cy="5472607"/>
          </a:xfrm>
        </p:spPr>
        <p:txBody>
          <a:bodyPr>
            <a:normAutofit/>
          </a:bodyPr>
          <a:lstStyle/>
          <a:p>
            <a:pPr algn="ctr"/>
            <a:r>
              <a:rPr lang="ru-RU" sz="2000" b="1" dirty="0" smtClean="0"/>
              <a:t>В основе изготовления вещи лежит труд человека, преобразующего с помощью инструментов и орудий                          материал в изделие – вещь.</a:t>
            </a:r>
            <a:r>
              <a:rPr lang="ru-RU" sz="2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p>
          <a:p>
            <a:r>
              <a:rPr lang="ru-RU" sz="2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Цель:</a:t>
            </a:r>
            <a:r>
              <a:rPr lang="ru-RU" sz="2000" b="1" dirty="0" smtClean="0"/>
              <a:t> знакомить детей  с происхождением вещей.</a:t>
            </a:r>
          </a:p>
          <a:p>
            <a:r>
              <a:rPr lang="ru-RU" sz="2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Познавательно-обучающее содержание игр –</a:t>
            </a:r>
            <a:r>
              <a:rPr lang="ru-RU" sz="2000" b="1" dirty="0" smtClean="0"/>
              <a:t> </a:t>
            </a:r>
          </a:p>
          <a:p>
            <a:r>
              <a:rPr lang="ru-RU" sz="2000" b="1" dirty="0" smtClean="0"/>
              <a:t>ознакомление с трудом, материалом, инструментами – с процессом изготовления вещи.</a:t>
            </a:r>
          </a:p>
          <a:p>
            <a:r>
              <a:rPr lang="ru-RU" sz="2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Воспитательное содержание игр – </a:t>
            </a:r>
            <a:r>
              <a:rPr lang="ru-RU" sz="2000" b="1" dirty="0" smtClean="0"/>
              <a:t>формирование уважительного  отношения к человеку – создателю вещей, понимание того, что труд является основной ценностью в жизни людей и радостью для человека.</a:t>
            </a:r>
            <a:endParaRPr lang="ru-RU" sz="2000" b="1" dirty="0"/>
          </a:p>
        </p:txBody>
      </p:sp>
      <p:sp>
        <p:nvSpPr>
          <p:cNvPr id="5" name="Содержимое 4"/>
          <p:cNvSpPr>
            <a:spLocks noGrp="1"/>
          </p:cNvSpPr>
          <p:nvPr>
            <p:ph idx="1"/>
          </p:nvPr>
        </p:nvSpPr>
        <p:spPr>
          <a:xfrm>
            <a:off x="5745088" y="1844824"/>
            <a:ext cx="3960440" cy="3168352"/>
          </a:xfrm>
        </p:spPr>
        <p:txBody>
          <a:bodyPr>
            <a:normAutofit/>
          </a:bodyPr>
          <a:lstStyle/>
          <a:p>
            <a:pPr marL="0" indent="0">
              <a:buNone/>
            </a:pPr>
            <a:r>
              <a:rPr lang="ru-RU" sz="2000" dirty="0" smtClean="0">
                <a:solidFill>
                  <a:schemeClr val="accent4">
                    <a:lumMod val="75000"/>
                  </a:schemeClr>
                </a:solidFill>
              </a:rPr>
              <a:t>Используемые  на занятиях игры    </a:t>
            </a:r>
            <a:r>
              <a:rPr lang="ru-RU" sz="2000" dirty="0" smtClean="0"/>
              <a:t>Игра-загадка «Кто, что, из чего и чем?»</a:t>
            </a:r>
          </a:p>
          <a:p>
            <a:pPr marL="0" indent="0">
              <a:buNone/>
            </a:pPr>
            <a:r>
              <a:rPr lang="ru-RU" sz="2000" dirty="0" smtClean="0"/>
              <a:t>«Кто растит хлеб для всех людей»</a:t>
            </a:r>
          </a:p>
          <a:p>
            <a:pPr marL="0" indent="0">
              <a:buNone/>
            </a:pPr>
            <a:r>
              <a:rPr lang="ru-RU" sz="2000" dirty="0" smtClean="0"/>
              <a:t>«Вкусная игра» </a:t>
            </a:r>
          </a:p>
          <a:p>
            <a:pPr marL="0" indent="0">
              <a:buNone/>
            </a:pPr>
            <a:r>
              <a:rPr lang="ru-RU" sz="2000" dirty="0" smtClean="0"/>
              <a:t>« Из чего делается посуда» и др.</a:t>
            </a:r>
            <a:endParaRPr lang="ru-RU"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1000"/>
                                        <p:tgtEl>
                                          <p:spTgt spid="5">
                                            <p:txEl>
                                              <p:pRg st="2" end="2"/>
                                            </p:txEl>
                                          </p:spTgt>
                                        </p:tgtEl>
                                      </p:cBhvr>
                                    </p:animEffect>
                                    <p:anim calcmode="lin" valueType="num">
                                      <p:cBhvr>
                                        <p:cTn id="4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1000"/>
                                        <p:tgtEl>
                                          <p:spTgt spid="5">
                                            <p:txEl>
                                              <p:pRg st="3" end="3"/>
                                            </p:txEl>
                                          </p:spTgt>
                                        </p:tgtEl>
                                      </p:cBhvr>
                                    </p:animEffect>
                                    <p:anim calcmode="lin" valueType="num">
                                      <p:cBhvr>
                                        <p:cTn id="5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8706172" cy="563662"/>
          </a:xfrm>
        </p:spPr>
        <p:txBody>
          <a:bodyPr>
            <a:normAutofit fontScale="90000"/>
          </a:bodyPr>
          <a:lstStyle/>
          <a:p>
            <a:pPr algn="ctr"/>
            <a:r>
              <a:rPr lang="ru-RU" sz="4000" dirty="0" smtClean="0"/>
              <a:t>Сюжетно – ролевые игры</a:t>
            </a:r>
            <a:endParaRPr lang="ru-RU" sz="4000" dirty="0"/>
          </a:p>
        </p:txBody>
      </p:sp>
      <p:sp>
        <p:nvSpPr>
          <p:cNvPr id="4" name="Текст 3"/>
          <p:cNvSpPr>
            <a:spLocks noGrp="1"/>
          </p:cNvSpPr>
          <p:nvPr>
            <p:ph type="body" sz="half" idx="2"/>
          </p:nvPr>
        </p:nvSpPr>
        <p:spPr>
          <a:xfrm>
            <a:off x="272480" y="908720"/>
            <a:ext cx="9361040" cy="5616624"/>
          </a:xfrm>
        </p:spPr>
        <p:txBody>
          <a:bodyPr>
            <a:normAutofit lnSpcReduction="10000"/>
          </a:bodyPr>
          <a:lstStyle/>
          <a:p>
            <a:r>
              <a:rPr lang="ru-RU" sz="2000" b="1" dirty="0" smtClean="0"/>
              <a:t>Игра – основная деятельность детей. Силой воображения, игровых действий, роли, способностью перевоплощаться в образ  дети создают игру. </a:t>
            </a:r>
          </a:p>
          <a:p>
            <a:r>
              <a:rPr lang="ru-RU" sz="2000" b="1" dirty="0" smtClean="0"/>
              <a:t>Дети не ставят в игре никаких целей,  цель – играть. Ценность игры как </a:t>
            </a:r>
            <a:r>
              <a:rPr lang="ru-RU" sz="2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воспитательного  средства</a:t>
            </a:r>
            <a:r>
              <a:rPr lang="ru-RU" sz="2000" b="1" dirty="0" smtClean="0"/>
              <a:t> заключается в том, что, оказывая воздействие на коллектив играющих детей, педагог через коллектив оказывает воздействие на каждого из детей.  При правильном руководстве детьми игра становится школой воспитания.  Руководя  игрой, педагог  воспитывает активное  стремление детей                                                                                               что-то узнавать, искать, проявлять усилие                                                                              и находить, обогащает духовный мир                                                                                  детей.  В игре ребенок закрепляет                                                                            полученные знания и навыки. А это                                                                       содействует  </a:t>
            </a:r>
            <a:r>
              <a:rPr lang="ru-RU" sz="2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умственному  и общему                                                                                      развитию.                                                                                               </a:t>
            </a:r>
          </a:p>
          <a:p>
            <a:r>
              <a:rPr lang="ru-RU" sz="2000" b="1" dirty="0" smtClean="0"/>
              <a:t>В сюжетной  игре проявляется </a:t>
            </a:r>
            <a:r>
              <a:rPr lang="ru-RU" sz="2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творческий                                                              характер </a:t>
            </a:r>
            <a:r>
              <a:rPr lang="ru-RU" sz="2000" b="1" dirty="0" smtClean="0"/>
              <a:t>– ребенок как бы                                                                                           перевоплощается  в того, кого он                                                                                 изображает, создает свою игровую жизнь                                                                                    и искренне радуется  или огорчается                                                                                                      по ходу игры. </a:t>
            </a:r>
            <a:endParaRPr lang="ru-RU" sz="2000" b="1" dirty="0"/>
          </a:p>
        </p:txBody>
      </p:sp>
      <p:pic>
        <p:nvPicPr>
          <p:cNvPr id="4098" name="Picture 2"/>
          <p:cNvPicPr>
            <a:picLocks noGrp="1" noChangeAspect="1" noChangeArrowheads="1"/>
          </p:cNvPicPr>
          <p:nvPr>
            <p:ph idx="1"/>
          </p:nvPr>
        </p:nvPicPr>
        <p:blipFill>
          <a:blip r:embed="rId3" cstate="email"/>
          <a:srcRect/>
          <a:stretch>
            <a:fillRect/>
          </a:stretch>
        </p:blipFill>
        <p:spPr bwMode="auto">
          <a:xfrm>
            <a:off x="5097016" y="2996952"/>
            <a:ext cx="4459817" cy="33448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4)">
                                      <p:cBhvr>
                                        <p:cTn id="11" dur="2000"/>
                                        <p:tgtEl>
                                          <p:spTgt spid="4098"/>
                                        </p:tgtEl>
                                      </p:cBhvr>
                                    </p:animEffect>
                                  </p:childTnLst>
                                </p:cTn>
                              </p:par>
                            </p:childTnLst>
                          </p:cTn>
                        </p:par>
                        <p:par>
                          <p:cTn id="12" fill="hold">
                            <p:stCondLst>
                              <p:cond delay="4000"/>
                            </p:stCondLst>
                            <p:childTnLst>
                              <p:par>
                                <p:cTn id="13" presetID="50" presetClass="entr" presetSubtype="0" decel="10000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4">
                                            <p:txEl>
                                              <p:pRg st="0" end="0"/>
                                            </p:txEl>
                                          </p:spTgt>
                                        </p:tgtEl>
                                      </p:cBhvr>
                                    </p:animEffect>
                                  </p:childTnLst>
                                </p:cTn>
                              </p:par>
                            </p:childTnLst>
                          </p:cTn>
                        </p:par>
                        <p:par>
                          <p:cTn id="18" fill="hold">
                            <p:stCondLst>
                              <p:cond delay="5000"/>
                            </p:stCondLst>
                            <p:childTnLst>
                              <p:par>
                                <p:cTn id="19" presetID="50" presetClass="entr" presetSubtype="0" decel="10000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1" end="1"/>
                                            </p:txEl>
                                          </p:spTgt>
                                        </p:tgtEl>
                                      </p:cBhvr>
                                    </p:animEffect>
                                  </p:childTnLst>
                                </p:cTn>
                              </p:par>
                            </p:childTnLst>
                          </p:cTn>
                        </p:par>
                        <p:par>
                          <p:cTn id="24" fill="hold">
                            <p:stCondLst>
                              <p:cond delay="6000"/>
                            </p:stCondLst>
                            <p:childTnLst>
                              <p:par>
                                <p:cTn id="25" presetID="50" presetClass="entr" presetSubtype="0" decel="10000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504" y="0"/>
            <a:ext cx="3259006" cy="1196752"/>
          </a:xfrm>
        </p:spPr>
        <p:txBody>
          <a:bodyPr>
            <a:normAutofit fontScale="90000"/>
          </a:bodyPr>
          <a:lstStyle/>
          <a:p>
            <a:pPr algn="ct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ИТОГ ЗАНЯТИЯ</a:t>
            </a:r>
            <a:r>
              <a:rPr lang="ru-RU" dirty="0" smtClean="0"/>
              <a:t/>
            </a:r>
            <a:br>
              <a:rPr lang="ru-RU" dirty="0" smtClean="0"/>
            </a:br>
            <a:endParaRPr lang="ru-RU" dirty="0"/>
          </a:p>
        </p:txBody>
      </p:sp>
      <p:sp>
        <p:nvSpPr>
          <p:cNvPr id="6" name="Текст 5"/>
          <p:cNvSpPr>
            <a:spLocks noGrp="1"/>
          </p:cNvSpPr>
          <p:nvPr>
            <p:ph type="body" sz="half" idx="2"/>
          </p:nvPr>
        </p:nvSpPr>
        <p:spPr/>
        <p:txBody>
          <a:bodyPr/>
          <a:lstStyle/>
          <a:p>
            <a:r>
              <a:rPr lang="ru-RU" b="1" dirty="0" smtClean="0"/>
              <a:t> </a:t>
            </a:r>
            <a:endParaRPr lang="ru-RU" dirty="0"/>
          </a:p>
        </p:txBody>
      </p:sp>
      <p:sp>
        <p:nvSpPr>
          <p:cNvPr id="7" name="Прямоугольник 6"/>
          <p:cNvSpPr/>
          <p:nvPr/>
        </p:nvSpPr>
        <p:spPr>
          <a:xfrm>
            <a:off x="200472" y="908720"/>
            <a:ext cx="4176464" cy="4278094"/>
          </a:xfrm>
          <a:prstGeom prst="rect">
            <a:avLst/>
          </a:prstGeom>
        </p:spPr>
        <p:txBody>
          <a:bodyPr wrap="square">
            <a:spAutoFit/>
          </a:bodyPr>
          <a:lstStyle/>
          <a:p>
            <a:pPr>
              <a:buNone/>
            </a:pPr>
            <a:endParaRPr lang="ru-RU" sz="2000" b="1" dirty="0" smtClean="0"/>
          </a:p>
          <a:p>
            <a:r>
              <a:rPr lang="ru-RU" b="1" dirty="0" smtClean="0"/>
              <a:t>•  Обсудив все профессии работников детского сада, предложить детям подумать и сказать, чья же работа важнее? Нужнее? Интереснее?</a:t>
            </a:r>
          </a:p>
          <a:p>
            <a:r>
              <a:rPr lang="ru-RU" b="1" dirty="0" smtClean="0"/>
              <a:t>•  Подвести к выводу: </a:t>
            </a:r>
          </a:p>
          <a:p>
            <a:r>
              <a:rPr lang="ru-RU" b="1" dirty="0" smtClean="0"/>
              <a:t>«Одинаково важна и нужна работа каждого человека. И каждый человек старается выполнить свою работу как можно лучше».</a:t>
            </a:r>
          </a:p>
          <a:p>
            <a:r>
              <a:rPr lang="ru-RU" b="1" dirty="0" smtClean="0"/>
              <a:t>•   Предложить  детям нарисовать  «свою» профессию, какая из обсуждаемых профессий им понравилась больше, кем бы они хотели стать.</a:t>
            </a:r>
            <a:endParaRPr lang="ru-RU" b="1" dirty="0"/>
          </a:p>
        </p:txBody>
      </p:sp>
      <p:pic>
        <p:nvPicPr>
          <p:cNvPr id="8" name="Picture 5"/>
          <p:cNvPicPr>
            <a:picLocks noChangeAspect="1" noChangeArrowheads="1"/>
          </p:cNvPicPr>
          <p:nvPr/>
        </p:nvPicPr>
        <p:blipFill>
          <a:blip r:embed="rId3" cstate="email"/>
          <a:srcRect/>
          <a:stretch>
            <a:fillRect/>
          </a:stretch>
        </p:blipFill>
        <p:spPr bwMode="auto">
          <a:xfrm>
            <a:off x="4376936" y="1556792"/>
            <a:ext cx="4195229" cy="3254260"/>
          </a:xfrm>
          <a:prstGeom prst="rect">
            <a:avLst/>
          </a:prstGeom>
          <a:noFill/>
          <a:ln w="9525">
            <a:noFill/>
            <a:miter lim="800000"/>
            <a:headEnd/>
            <a:tailEnd/>
          </a:ln>
        </p:spPr>
      </p:pic>
      <p:sp>
        <p:nvSpPr>
          <p:cNvPr id="9" name="Содержимое 8"/>
          <p:cNvSpPr>
            <a:spLocks noGrp="1"/>
          </p:cNvSpPr>
          <p:nvPr>
            <p:ph idx="1"/>
          </p:nvPr>
        </p:nvSpPr>
        <p:spPr/>
        <p:txBody>
          <a:bodyP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style.rotation</p:attrName>
                                        </p:attrNameLst>
                                      </p:cBhvr>
                                      <p:tavLst>
                                        <p:tav tm="0">
                                          <p:val>
                                            <p:fltVal val="720"/>
                                          </p:val>
                                        </p:tav>
                                        <p:tav tm="100000">
                                          <p:val>
                                            <p:fltVal val="0"/>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 calcmode="lin" valueType="num">
                                      <p:cBhvr>
                                        <p:cTn id="14" dur="2000" fill="hold"/>
                                        <p:tgtEl>
                                          <p:spTgt spid="7"/>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21"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Используемая литература:</a:t>
            </a:r>
            <a:endParaRPr lang="ru-RU" dirty="0"/>
          </a:p>
        </p:txBody>
      </p:sp>
      <p:sp>
        <p:nvSpPr>
          <p:cNvPr id="4" name="Прямоугольник 3"/>
          <p:cNvSpPr/>
          <p:nvPr/>
        </p:nvSpPr>
        <p:spPr>
          <a:xfrm>
            <a:off x="416497" y="1340768"/>
            <a:ext cx="8928992" cy="2585323"/>
          </a:xfrm>
          <a:prstGeom prst="rect">
            <a:avLst/>
          </a:prstGeom>
        </p:spPr>
        <p:txBody>
          <a:bodyPr wrap="square">
            <a:spAutoFit/>
          </a:bodyPr>
          <a:lstStyle/>
          <a:p>
            <a:pPr marL="342900" indent="-342900"/>
            <a:r>
              <a:rPr lang="ru-RU" b="1" dirty="0" smtClean="0"/>
              <a:t>1. Санкт-Петербург «</a:t>
            </a:r>
            <a:r>
              <a:rPr lang="ru-RU" b="1" cap="all" dirty="0" smtClean="0"/>
              <a:t>детство-пресс</a:t>
            </a:r>
            <a:r>
              <a:rPr lang="ru-RU" b="1" dirty="0" smtClean="0"/>
              <a:t>» 2011</a:t>
            </a:r>
          </a:p>
          <a:p>
            <a:r>
              <a:rPr lang="ru-RU" b="1" dirty="0" smtClean="0"/>
              <a:t>Примерная основная общеобразовательная программа дошкольного образования «ДЕТСТВО»  Переработано в соответствии с Федеральными Государственными требованиями.</a:t>
            </a:r>
          </a:p>
          <a:p>
            <a:r>
              <a:rPr lang="ru-RU" b="1" dirty="0" smtClean="0"/>
              <a:t>2. Статья (интернет)</a:t>
            </a:r>
          </a:p>
          <a:p>
            <a:r>
              <a:rPr lang="ru-RU" b="1" dirty="0" smtClean="0"/>
              <a:t>В.И. Логинова «Формирование представлений об общественной значимости  труда взрослых.</a:t>
            </a:r>
          </a:p>
          <a:p>
            <a:r>
              <a:rPr lang="ru-RU" b="1" dirty="0" smtClean="0"/>
              <a:t>3. Москва «Просвещение» 1994</a:t>
            </a:r>
          </a:p>
          <a:p>
            <a:r>
              <a:rPr lang="ru-RU" b="1" dirty="0" smtClean="0"/>
              <a:t>Дидактические игры в детском саду</a:t>
            </a:r>
            <a:endParaRPr lang="ru-RU" dirty="0"/>
          </a:p>
        </p:txBody>
      </p:sp>
    </p:spTree>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style.rotation</p:attrName>
                                        </p:attrNameLst>
                                      </p:cBhvr>
                                      <p:tavLst>
                                        <p:tav tm="0">
                                          <p:val>
                                            <p:fltVal val="720"/>
                                          </p:val>
                                        </p:tav>
                                        <p:tav tm="100000">
                                          <p:val>
                                            <p:fltVal val="0"/>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5300" y="116632"/>
            <a:ext cx="8915400" cy="1800200"/>
          </a:xfrm>
        </p:spPr>
        <p:txBody>
          <a:bodyPr>
            <a:noAutofit/>
          </a:bodyPr>
          <a:lstStyle/>
          <a:p>
            <a:r>
              <a:rPr lang="ru-RU" sz="28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Georgia" pitchFamily="18" charset="0"/>
              </a:rPr>
              <a:t>Цикл занятий с детьми старшего возраста по </a:t>
            </a:r>
            <a:r>
              <a:rPr lang="ru-RU" sz="28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Georgia" pitchFamily="18" charset="0"/>
              </a:rPr>
              <a:t>ознакомлению с трудом взрослых</a:t>
            </a:r>
            <a:r>
              <a:rPr lang="ru-RU" sz="28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Georgia" pitchFamily="18" charset="0"/>
              </a:rPr>
              <a:t> на тему:</a:t>
            </a:r>
            <a:r>
              <a:rPr lang="ru-RU" sz="20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Georgia" pitchFamily="18" charset="0"/>
              </a:rPr>
              <a:t/>
            </a:r>
            <a:br>
              <a:rPr lang="ru-RU" sz="20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Georgia" pitchFamily="18" charset="0"/>
              </a:rPr>
            </a:br>
            <a:r>
              <a:rPr lang="ru-RU" sz="4000" b="1"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Georgia" pitchFamily="18" charset="0"/>
              </a:rPr>
              <a:t>«Кто работает в детском саду»</a:t>
            </a:r>
            <a:endParaRPr lang="ru-RU" sz="4000" dirty="0">
              <a:solidFill>
                <a:srgbClr val="C00000"/>
              </a:solidFill>
              <a:effectLst>
                <a:outerShdw blurRad="50800" dist="38100" dir="5400000" algn="t" rotWithShape="0">
                  <a:prstClr val="black">
                    <a:alpha val="40000"/>
                  </a:prstClr>
                </a:outerShdw>
              </a:effectLst>
              <a:latin typeface="Georgia" pitchFamily="18" charset="0"/>
            </a:endParaRPr>
          </a:p>
        </p:txBody>
      </p:sp>
      <p:pic>
        <p:nvPicPr>
          <p:cNvPr id="13313" name="Picture 1" descr="C:\Users\Svetlana\Desktop\_.jpg"/>
          <p:cNvPicPr>
            <a:picLocks noChangeAspect="1" noChangeArrowheads="1"/>
          </p:cNvPicPr>
          <p:nvPr/>
        </p:nvPicPr>
        <p:blipFill>
          <a:blip r:embed="rId4" cstate="email"/>
          <a:srcRect/>
          <a:stretch>
            <a:fillRect/>
          </a:stretch>
        </p:blipFill>
        <p:spPr bwMode="auto">
          <a:xfrm>
            <a:off x="2432720" y="1916832"/>
            <a:ext cx="5184576" cy="46085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13"/>
                                        </p:tgtEl>
                                        <p:attrNameLst>
                                          <p:attrName>style.visibility</p:attrName>
                                        </p:attrNameLst>
                                      </p:cBhvr>
                                      <p:to>
                                        <p:strVal val="visible"/>
                                      </p:to>
                                    </p:set>
                                    <p:anim calcmode="lin" valueType="num">
                                      <p:cBhvr additive="base">
                                        <p:cTn id="12" dur="500" fill="hold"/>
                                        <p:tgtEl>
                                          <p:spTgt spid="13313"/>
                                        </p:tgtEl>
                                        <p:attrNameLst>
                                          <p:attrName>ppt_x</p:attrName>
                                        </p:attrNameLst>
                                      </p:cBhvr>
                                      <p:tavLst>
                                        <p:tav tm="0">
                                          <p:val>
                                            <p:strVal val="#ppt_x"/>
                                          </p:val>
                                        </p:tav>
                                        <p:tav tm="100000">
                                          <p:val>
                                            <p:strVal val="#ppt_x"/>
                                          </p:val>
                                        </p:tav>
                                      </p:tavLst>
                                    </p:anim>
                                    <p:anim calcmode="lin" valueType="num">
                                      <p:cBhvr additive="base">
                                        <p:cTn id="13" dur="500" fill="hold"/>
                                        <p:tgtEl>
                                          <p:spTgt spid="13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b="1" dirty="0" smtClean="0">
                <a:ln w="18000">
                  <a:solidFill>
                    <a:schemeClr val="accent4">
                      <a:lumMod val="40000"/>
                      <a:lumOff val="60000"/>
                    </a:schemeClr>
                  </a:solidFill>
                  <a:prstDash val="solid"/>
                  <a:miter lim="800000"/>
                </a:ln>
                <a:solidFill>
                  <a:schemeClr val="accent4">
                    <a:lumMod val="75000"/>
                  </a:schemeClr>
                </a:solidFill>
                <a:effectLst>
                  <a:outerShdw blurRad="25500" dist="23000" dir="7020000" algn="tl">
                    <a:srgbClr val="000000">
                      <a:alpha val="50000"/>
                    </a:srgbClr>
                  </a:outerShdw>
                </a:effectLst>
              </a:rPr>
              <a:t>Актуальность темы</a:t>
            </a:r>
            <a:endParaRPr lang="ru-RU" b="1" dirty="0">
              <a:ln w="18000">
                <a:solidFill>
                  <a:schemeClr val="accent4">
                    <a:lumMod val="40000"/>
                    <a:lumOff val="60000"/>
                  </a:schemeClr>
                </a:solidFill>
                <a:prstDash val="solid"/>
                <a:miter lim="800000"/>
              </a:ln>
              <a:solidFill>
                <a:schemeClr val="accent4">
                  <a:lumMod val="75000"/>
                </a:schemeClr>
              </a:solidFill>
              <a:effectLst>
                <a:outerShdw blurRad="25500" dist="23000" dir="7020000" algn="tl">
                  <a:srgbClr val="000000">
                    <a:alpha val="50000"/>
                  </a:srgbClr>
                </a:outerShdw>
              </a:effectLst>
            </a:endParaRPr>
          </a:p>
        </p:txBody>
      </p:sp>
      <p:sp>
        <p:nvSpPr>
          <p:cNvPr id="3" name="Содержимое 2"/>
          <p:cNvSpPr>
            <a:spLocks noGrp="1"/>
          </p:cNvSpPr>
          <p:nvPr>
            <p:ph idx="1"/>
          </p:nvPr>
        </p:nvSpPr>
        <p:spPr/>
        <p:txBody>
          <a:bodyPr anchor="t" anchorCtr="0">
            <a:noAutofit/>
          </a:bodyPr>
          <a:lstStyle/>
          <a:p>
            <a:pPr>
              <a:buNone/>
            </a:pPr>
            <a:r>
              <a:rPr lang="ru-RU" sz="1600" b="1" dirty="0" smtClean="0">
                <a:solidFill>
                  <a:srgbClr val="7030A0"/>
                </a:solidFill>
              </a:rPr>
              <a:t>•</a:t>
            </a:r>
            <a:r>
              <a:rPr lang="ru-RU" sz="1600" b="1" dirty="0" smtClean="0"/>
              <a:t>      В современном мире труд  далеко не всегда является условием развития человеческого достоинства личности. </a:t>
            </a:r>
          </a:p>
          <a:p>
            <a:pPr>
              <a:buNone/>
            </a:pPr>
            <a:r>
              <a:rPr lang="ru-RU" sz="1600" b="1" dirty="0" smtClean="0">
                <a:solidFill>
                  <a:srgbClr val="7030A0"/>
                </a:solidFill>
              </a:rPr>
              <a:t>•</a:t>
            </a:r>
            <a:r>
              <a:rPr lang="ru-RU" sz="1600" b="1" dirty="0" smtClean="0"/>
              <a:t>      Сегодня, ценность  труда все больше уходит на второй план, а на первом месте для многих людей оказывается ценность получения благ и удовольствий от жизни. Такое мировоззрение начинает формироваться с дошкольного возраста.</a:t>
            </a:r>
          </a:p>
          <a:p>
            <a:pPr>
              <a:buNone/>
            </a:pPr>
            <a:r>
              <a:rPr lang="ru-RU" sz="1600" b="1" dirty="0" smtClean="0">
                <a:solidFill>
                  <a:srgbClr val="7030A0"/>
                </a:solidFill>
              </a:rPr>
              <a:t>•  </a:t>
            </a:r>
            <a:r>
              <a:rPr lang="ru-RU" sz="1600" b="1" dirty="0" smtClean="0"/>
              <a:t>    Далеко не каждая работа позволяет человеку чувствовать себя полноценным членом общества, вопреки известным лозунгам о том, что «все работы хороши». В итоге труд, вместо того чтобы доставлять человеку радость реализации, нередко приводит к серьезным страданиям и ощущению, что жизнь не сложилась.</a:t>
            </a:r>
          </a:p>
          <a:p>
            <a:pPr>
              <a:buNone/>
            </a:pPr>
            <a:r>
              <a:rPr lang="ru-RU" sz="1600" b="1" dirty="0" smtClean="0">
                <a:solidFill>
                  <a:srgbClr val="7030A0"/>
                </a:solidFill>
              </a:rPr>
              <a:t>•</a:t>
            </a:r>
            <a:r>
              <a:rPr lang="ru-RU" sz="1600" b="1" dirty="0" smtClean="0"/>
              <a:t>      Неудачное профессиональное, а в более широком смысле  -  и трудовое самоопределение и недостаточная самореализация часто становятся причиной многих психологических и жизненных проблем. </a:t>
            </a:r>
          </a:p>
          <a:p>
            <a:pPr>
              <a:buNone/>
            </a:pPr>
            <a:r>
              <a:rPr lang="ru-RU" sz="1600" b="1" dirty="0" smtClean="0">
                <a:solidFill>
                  <a:srgbClr val="7030A0"/>
                </a:solidFill>
              </a:rPr>
              <a:t>• </a:t>
            </a:r>
            <a:r>
              <a:rPr lang="ru-RU" sz="1600" b="1" dirty="0" smtClean="0"/>
              <a:t>     Потенциальные возможности дошкольников к освоению опыта трудовой деятельности не реализуются в полной мере, труд не становится действенным средством воспитания и развития личности.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3000"/>
                            </p:stCondLst>
                            <p:childTnLst>
                              <p:par>
                                <p:cTn id="15" presetID="50" presetClass="entr" presetSubtype="0" decel="10000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4000"/>
                            </p:stCondLst>
                            <p:childTnLst>
                              <p:par>
                                <p:cTn id="21" presetID="50" presetClass="entr" presetSubtype="0" decel="10000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2" end="2"/>
                                            </p:txEl>
                                          </p:spTgt>
                                        </p:tgtEl>
                                      </p:cBhvr>
                                    </p:animEffect>
                                  </p:childTnLst>
                                </p:cTn>
                              </p:par>
                            </p:childTnLst>
                          </p:cTn>
                        </p:par>
                        <p:par>
                          <p:cTn id="26" fill="hold">
                            <p:stCondLst>
                              <p:cond delay="5000"/>
                            </p:stCondLst>
                            <p:childTnLst>
                              <p:par>
                                <p:cTn id="27" presetID="50" presetClass="entr" presetSubtype="0" decel="10000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3" end="3"/>
                                            </p:txEl>
                                          </p:spTgt>
                                        </p:tgtEl>
                                      </p:cBhvr>
                                    </p:animEffect>
                                  </p:childTnLst>
                                </p:cTn>
                              </p:par>
                            </p:childTnLst>
                          </p:cTn>
                        </p:par>
                        <p:par>
                          <p:cTn id="32" fill="hold">
                            <p:stCondLst>
                              <p:cond delay="6000"/>
                            </p:stCondLst>
                            <p:childTnLst>
                              <p:par>
                                <p:cTn id="33" presetID="50" presetClass="entr" presetSubtype="0" decel="10000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95300" y="274638"/>
            <a:ext cx="8915400" cy="922114"/>
          </a:xfrm>
          <a:solidFill>
            <a:schemeClr val="accent6">
              <a:lumMod val="40000"/>
              <a:lumOff val="60000"/>
            </a:schemeClr>
          </a:solidFill>
          <a:ln>
            <a:solidFill>
              <a:schemeClr val="accent4">
                <a:lumMod val="75000"/>
              </a:schemeClr>
            </a:solidFill>
          </a:ln>
        </p:spPr>
        <p:txBody>
          <a:bodyPr>
            <a:normAutofit fontScale="90000"/>
          </a:bodyPr>
          <a:lstStyle/>
          <a:p>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b="1" dirty="0" smtClean="0">
                <a:ln w="12700">
                  <a:solidFill>
                    <a:schemeClr val="accent4">
                      <a:lumMod val="60000"/>
                      <a:lumOff val="40000"/>
                    </a:schemeClr>
                  </a:solidFill>
                  <a:prstDash val="solid"/>
                </a:ln>
                <a:solidFill>
                  <a:srgbClr val="000099"/>
                </a:solidFill>
                <a:effectLst>
                  <a:outerShdw blurRad="41275" dist="20320" dir="1800000" algn="tl" rotWithShape="0">
                    <a:srgbClr val="000000">
                      <a:alpha val="40000"/>
                    </a:srgbClr>
                  </a:outerShdw>
                </a:effectLst>
              </a:rPr>
              <a:t>Цель</a:t>
            </a:r>
            <a:r>
              <a:rPr lang="ru-RU" sz="2200" dirty="0" smtClean="0">
                <a:ln w="12700">
                  <a:solidFill>
                    <a:schemeClr val="accent3">
                      <a:lumMod val="40000"/>
                      <a:lumOff val="60000"/>
                    </a:schemeClr>
                  </a:solidFill>
                  <a:prstDash val="solid"/>
                </a:ln>
                <a:solidFill>
                  <a:srgbClr val="7030A0"/>
                </a:solidFill>
                <a:effectLst>
                  <a:outerShdw blurRad="41275" dist="20320" dir="1800000" algn="tl" rotWithShape="0">
                    <a:srgbClr val="000000">
                      <a:alpha val="40000"/>
                    </a:srgbClr>
                  </a:outerShdw>
                </a:effectLst>
              </a:rPr>
              <a:t> : </a:t>
            </a:r>
            <a:r>
              <a:rPr lang="ru-RU" sz="2200" dirty="0" smtClean="0">
                <a:sym typeface="Wingdings"/>
              </a:rPr>
              <a:t>Обобщая знания детей о труде взрослых  воспитывать положительное, ценностное отношение к труду.</a:t>
            </a:r>
            <a:r>
              <a:rPr lang="ru-RU" sz="4000" dirty="0" smtClean="0"/>
              <a:t/>
            </a:r>
            <a:br>
              <a:rPr lang="ru-RU" sz="4000" dirty="0" smtClean="0"/>
            </a:br>
            <a:r>
              <a:rPr lang="ru-RU" b="1" dirty="0" smtClean="0">
                <a:solidFill>
                  <a:srgbClr val="FF0000"/>
                </a:solidFill>
                <a:sym typeface="Wingdings"/>
              </a:rPr>
              <a:t> </a:t>
            </a:r>
            <a:r>
              <a:rPr lang="ru-RU" b="1" dirty="0" smtClean="0">
                <a:solidFill>
                  <a:srgbClr val="FF0000"/>
                </a:solidFill>
              </a:rPr>
              <a:t/>
            </a:r>
            <a:br>
              <a:rPr lang="ru-RU" b="1" dirty="0" smtClean="0">
                <a:solidFill>
                  <a:srgbClr val="FF0000"/>
                </a:solidFill>
              </a:rPr>
            </a:br>
            <a:endParaRPr lang="ru-RU" dirty="0"/>
          </a:p>
        </p:txBody>
      </p:sp>
      <p:sp>
        <p:nvSpPr>
          <p:cNvPr id="5" name="Содержимое 4"/>
          <p:cNvSpPr>
            <a:spLocks noGrp="1"/>
          </p:cNvSpPr>
          <p:nvPr>
            <p:ph idx="1"/>
          </p:nvPr>
        </p:nvSpPr>
        <p:spPr/>
        <p:txBody>
          <a:bodyPr>
            <a:normAutofit/>
          </a:bodyPr>
          <a:lstStyle/>
          <a:p>
            <a:pPr>
              <a:buNone/>
            </a:pPr>
            <a:r>
              <a:rPr lang="ru-RU" sz="2000" b="1" dirty="0" smtClean="0">
                <a:ln w="12700">
                  <a:solidFill>
                    <a:schemeClr val="accent4">
                      <a:lumMod val="60000"/>
                      <a:lumOff val="40000"/>
                    </a:schemeClr>
                  </a:solidFill>
                  <a:prstDash val="solid"/>
                </a:ln>
                <a:solidFill>
                  <a:srgbClr val="000099"/>
                </a:solidFill>
                <a:effectLst>
                  <a:outerShdw blurRad="41275" dist="20320" dir="1800000" algn="tl" rotWithShape="0">
                    <a:srgbClr val="000000">
                      <a:alpha val="40000"/>
                    </a:srgbClr>
                  </a:outerShdw>
                </a:effectLst>
                <a:sym typeface="Wingdings"/>
              </a:rPr>
              <a:t>Задачи:</a:t>
            </a:r>
          </a:p>
          <a:p>
            <a:pPr>
              <a:buNone/>
            </a:pPr>
            <a:r>
              <a:rPr lang="ru-RU" b="1" dirty="0" smtClean="0">
                <a:ln w="12700">
                  <a:solidFill>
                    <a:srgbClr val="002060"/>
                  </a:solidFill>
                  <a:prstDash val="solid"/>
                </a:ln>
                <a:solidFill>
                  <a:schemeClr val="accent6">
                    <a:lumMod val="40000"/>
                    <a:lumOff val="60000"/>
                  </a:schemeClr>
                </a:solidFill>
                <a:effectLst>
                  <a:outerShdw blurRad="41275" dist="20320" dir="1800000" algn="tl" rotWithShape="0">
                    <a:srgbClr val="000000">
                      <a:alpha val="40000"/>
                    </a:srgbClr>
                  </a:outerShdw>
                </a:effectLst>
                <a:sym typeface="Wingdings"/>
              </a:rPr>
              <a:t> </a:t>
            </a:r>
            <a:r>
              <a:rPr lang="ru-RU" sz="2000" dirty="0" smtClean="0"/>
              <a:t>Формировать у детей отчетливые представления о роли труда взрослых в жизни общества и каждого человека раскрывая объективную необходимость их труда посредством ознакомления  детей с трудом сотрудников детского сада, содержанием труда и его результатом</a:t>
            </a:r>
            <a:r>
              <a:rPr lang="ru-RU" sz="2400" dirty="0" smtClean="0"/>
              <a:t>.</a:t>
            </a:r>
          </a:p>
          <a:p>
            <a:pPr lvl="0">
              <a:buNone/>
            </a:pPr>
            <a:r>
              <a:rPr lang="ru-RU" b="1" dirty="0" smtClean="0">
                <a:solidFill>
                  <a:srgbClr val="FF0000"/>
                </a:solidFill>
                <a:sym typeface="Wingdings"/>
              </a:rPr>
              <a:t> </a:t>
            </a:r>
            <a:r>
              <a:rPr lang="ru-RU" b="1" dirty="0" smtClean="0">
                <a:ln w="12700">
                  <a:solidFill>
                    <a:srgbClr val="002060"/>
                  </a:solidFill>
                  <a:prstDash val="solid"/>
                </a:ln>
                <a:solidFill>
                  <a:schemeClr val="accent6">
                    <a:lumMod val="40000"/>
                    <a:lumOff val="60000"/>
                  </a:schemeClr>
                </a:solidFill>
                <a:effectLst>
                  <a:outerShdw blurRad="41275" dist="20320" dir="1800000" algn="tl" rotWithShape="0">
                    <a:srgbClr val="000000">
                      <a:alpha val="40000"/>
                    </a:srgbClr>
                  </a:outerShdw>
                </a:effectLst>
                <a:sym typeface="Wingdings"/>
              </a:rPr>
              <a:t></a:t>
            </a:r>
            <a:r>
              <a:rPr lang="ru-RU" sz="2000" dirty="0" smtClean="0"/>
              <a:t> Учить уважать труд человека любой профессии  и беречь то, что создано трудом людей.  </a:t>
            </a:r>
          </a:p>
          <a:p>
            <a:pPr lvl="0">
              <a:buNone/>
            </a:pPr>
            <a:r>
              <a:rPr lang="ru-RU" b="1" dirty="0" smtClean="0">
                <a:ln w="12700">
                  <a:solidFill>
                    <a:srgbClr val="002060"/>
                  </a:solidFill>
                  <a:prstDash val="solid"/>
                </a:ln>
                <a:solidFill>
                  <a:schemeClr val="accent6">
                    <a:lumMod val="40000"/>
                    <a:lumOff val="60000"/>
                  </a:schemeClr>
                </a:solidFill>
                <a:effectLst>
                  <a:outerShdw blurRad="41275" dist="20320" dir="1800000" algn="tl" rotWithShape="0">
                    <a:srgbClr val="000000">
                      <a:alpha val="40000"/>
                    </a:srgbClr>
                  </a:outerShdw>
                </a:effectLst>
                <a:sym typeface="Wingdings"/>
              </a:rPr>
              <a:t></a:t>
            </a:r>
            <a:r>
              <a:rPr lang="ru-RU" sz="2000" dirty="0" smtClean="0"/>
              <a:t> Расширять  представления детей  о профессиях, обогащать словарный запас. </a:t>
            </a:r>
            <a:endParaRPr lang="ru-RU"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128464" y="1124744"/>
            <a:ext cx="9649072" cy="5184576"/>
          </a:xfrm>
        </p:spPr>
        <p:txBody>
          <a:bodyPr anchor="t">
            <a:normAutofit/>
          </a:bodyPr>
          <a:lstStyle/>
          <a:p>
            <a:pPr algn="ctr"/>
            <a:r>
              <a:rPr lang="ru-RU" b="1" dirty="0" smtClean="0">
                <a:ln w="12700">
                  <a:solidFill>
                    <a:schemeClr val="accent4">
                      <a:lumMod val="60000"/>
                      <a:lumOff val="40000"/>
                    </a:schemeClr>
                  </a:solidFill>
                  <a:prstDash val="solid"/>
                </a:ln>
                <a:solidFill>
                  <a:srgbClr val="0000FF"/>
                </a:solidFill>
                <a:effectLst>
                  <a:outerShdw blurRad="41275" dist="20320" dir="1800000" algn="tl" rotWithShape="0">
                    <a:srgbClr val="000000">
                      <a:alpha val="40000"/>
                    </a:srgbClr>
                  </a:outerShdw>
                </a:effectLst>
              </a:rPr>
              <a:t>направлена  на реализацию цели и задач и заключается в  следующих моментах:</a:t>
            </a:r>
          </a:p>
          <a:p>
            <a:pPr>
              <a:buFontTx/>
              <a:buChar char="-"/>
            </a:pPr>
            <a:r>
              <a:rPr lang="ru-RU" dirty="0" smtClean="0">
                <a:solidFill>
                  <a:schemeClr val="tx1"/>
                </a:solidFill>
              </a:rPr>
              <a:t>последовательность ознакомления  детей с профессиями людей, которые работают в детском саду</a:t>
            </a:r>
          </a:p>
          <a:p>
            <a:pPr>
              <a:buFontTx/>
              <a:buChar char="-"/>
            </a:pPr>
            <a:endParaRPr lang="ru-RU" dirty="0" smtClean="0">
              <a:solidFill>
                <a:schemeClr val="tx1"/>
              </a:solidFill>
            </a:endParaRPr>
          </a:p>
          <a:p>
            <a:pPr>
              <a:buFontTx/>
              <a:buChar char="-"/>
            </a:pPr>
            <a:endParaRPr lang="ru-RU" dirty="0" smtClean="0">
              <a:solidFill>
                <a:schemeClr val="tx1"/>
              </a:solidFill>
            </a:endParaRPr>
          </a:p>
          <a:p>
            <a:pPr>
              <a:buFontTx/>
              <a:buChar char="-"/>
            </a:pPr>
            <a:endParaRPr lang="ru-RU" dirty="0" smtClean="0">
              <a:solidFill>
                <a:schemeClr val="tx1"/>
              </a:solidFill>
            </a:endParaRPr>
          </a:p>
          <a:p>
            <a:pPr>
              <a:buFontTx/>
              <a:buChar char="-"/>
            </a:pPr>
            <a:endParaRPr lang="ru-RU" dirty="0" smtClean="0">
              <a:solidFill>
                <a:schemeClr val="tx1"/>
              </a:solidFill>
            </a:endParaRPr>
          </a:p>
          <a:p>
            <a:pPr>
              <a:buFontTx/>
              <a:buChar char="-"/>
            </a:pPr>
            <a:endParaRPr lang="ru-RU" dirty="0" smtClean="0">
              <a:solidFill>
                <a:schemeClr val="tx1"/>
              </a:solidFill>
            </a:endParaRPr>
          </a:p>
          <a:p>
            <a:pPr>
              <a:buFontTx/>
              <a:buChar char="-"/>
            </a:pPr>
            <a:r>
              <a:rPr lang="ru-RU" dirty="0" smtClean="0">
                <a:solidFill>
                  <a:schemeClr val="tx1"/>
                </a:solidFill>
              </a:rPr>
              <a:t>На этом этапе заинтересовать и вызвать интерес  детей к данной теме посредством дидактических и сюжетно –ролевых игр;                 </a:t>
            </a:r>
          </a:p>
          <a:p>
            <a:endParaRPr lang="ru-RU" dirty="0">
              <a:ln w="12700">
                <a:solidFill>
                  <a:schemeClr val="accent4">
                    <a:lumMod val="60000"/>
                    <a:lumOff val="40000"/>
                  </a:schemeClr>
                </a:solidFill>
                <a:prstDash val="solid"/>
              </a:ln>
              <a:solidFill>
                <a:schemeClr val="tx1"/>
              </a:solidFill>
            </a:endParaRPr>
          </a:p>
        </p:txBody>
      </p:sp>
      <p:sp>
        <p:nvSpPr>
          <p:cNvPr id="2" name="Заголовок 1"/>
          <p:cNvSpPr>
            <a:spLocks noGrp="1"/>
          </p:cNvSpPr>
          <p:nvPr>
            <p:ph type="title"/>
          </p:nvPr>
        </p:nvSpPr>
        <p:spPr>
          <a:xfrm>
            <a:off x="782506" y="332657"/>
            <a:ext cx="8420100" cy="864095"/>
          </a:xfrm>
        </p:spPr>
        <p:txBody>
          <a:bodyPr>
            <a:normAutofit/>
          </a:bodyPr>
          <a:lstStyle/>
          <a:p>
            <a:r>
              <a:rPr lang="ru-RU" sz="4400" b="0" dirty="0" smtClean="0">
                <a:latin typeface="+mn-lt"/>
              </a:rPr>
              <a:t>     Предварительная  работа </a:t>
            </a:r>
            <a:endParaRPr lang="ru-RU" sz="4400" b="0" dirty="0">
              <a:latin typeface="+mn-lt"/>
            </a:endParaRPr>
          </a:p>
        </p:txBody>
      </p:sp>
      <p:graphicFrame>
        <p:nvGraphicFramePr>
          <p:cNvPr id="13" name="Схема 12"/>
          <p:cNvGraphicFramePr/>
          <p:nvPr/>
        </p:nvGraphicFramePr>
        <p:xfrm>
          <a:off x="200472" y="2204864"/>
          <a:ext cx="10009112" cy="1512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Схема 13"/>
          <p:cNvGraphicFramePr/>
          <p:nvPr/>
        </p:nvGraphicFramePr>
        <p:xfrm>
          <a:off x="1136576" y="4725144"/>
          <a:ext cx="7118424" cy="14401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3" name="Группа 14"/>
          <p:cNvGrpSpPr/>
          <p:nvPr/>
        </p:nvGrpSpPr>
        <p:grpSpPr>
          <a:xfrm>
            <a:off x="776536" y="5085184"/>
            <a:ext cx="415457" cy="735283"/>
            <a:chOff x="3557894" y="352438"/>
            <a:chExt cx="415457" cy="735283"/>
          </a:xfrm>
        </p:grpSpPr>
        <p:sp>
          <p:nvSpPr>
            <p:cNvPr id="16" name="Стрелка вправо 15"/>
            <p:cNvSpPr/>
            <p:nvPr/>
          </p:nvSpPr>
          <p:spPr>
            <a:xfrm>
              <a:off x="3557894" y="352438"/>
              <a:ext cx="415457" cy="735283"/>
            </a:xfrm>
            <a:prstGeom prst="rightArrow">
              <a:avLst>
                <a:gd name="adj1" fmla="val 60000"/>
                <a:gd name="adj2" fmla="val 50000"/>
              </a:avLst>
            </a:prstGeom>
            <a:solidFill>
              <a:schemeClr val="tx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7" name="Стрелка вправо 4"/>
            <p:cNvSpPr/>
            <p:nvPr/>
          </p:nvSpPr>
          <p:spPr>
            <a:xfrm>
              <a:off x="3557894" y="499495"/>
              <a:ext cx="290820" cy="4411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ru-RU" sz="3100" kern="12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2000"/>
                            </p:stCondLst>
                            <p:childTnLst>
                              <p:par>
                                <p:cTn id="12" presetID="20"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edge">
                                      <p:cBhvr>
                                        <p:cTn id="14" dur="2000"/>
                                        <p:tgtEl>
                                          <p:spTgt spid="9">
                                            <p:txEl>
                                              <p:pRg st="0" end="0"/>
                                            </p:txEl>
                                          </p:spTgt>
                                        </p:tgtEl>
                                      </p:cBhvr>
                                    </p:animEffect>
                                  </p:childTnLst>
                                </p:cTn>
                              </p:par>
                            </p:childTnLst>
                          </p:cTn>
                        </p:par>
                        <p:par>
                          <p:cTn id="15" fill="hold">
                            <p:stCondLst>
                              <p:cond delay="4000"/>
                            </p:stCondLst>
                            <p:childTnLst>
                              <p:par>
                                <p:cTn id="16" presetID="20" presetClass="entr" presetSubtype="0" fill="hold" grpId="0"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edge">
                                      <p:cBhvr>
                                        <p:cTn id="18" dur="2000"/>
                                        <p:tgtEl>
                                          <p:spTgt spid="9">
                                            <p:txEl>
                                              <p:pRg st="1" end="1"/>
                                            </p:txEl>
                                          </p:spTgt>
                                        </p:tgtEl>
                                      </p:cBhvr>
                                    </p:animEffect>
                                  </p:childTnLst>
                                </p:cTn>
                              </p:par>
                            </p:childTnLst>
                          </p:cTn>
                        </p:par>
                        <p:par>
                          <p:cTn id="19" fill="hold">
                            <p:stCondLst>
                              <p:cond delay="6000"/>
                            </p:stCondLst>
                            <p:childTnLst>
                              <p:par>
                                <p:cTn id="20" presetID="20" presetClass="entr" presetSubtype="0" fill="hold" grpId="0" nodeType="after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wedge">
                                      <p:cBhvr>
                                        <p:cTn id="22" dur="2000"/>
                                        <p:tgtEl>
                                          <p:spTgt spid="9">
                                            <p:txEl>
                                              <p:pRg st="7" end="7"/>
                                            </p:txEl>
                                          </p:spTgt>
                                        </p:tgtEl>
                                      </p:cBhvr>
                                    </p:animEffect>
                                  </p:childTnLst>
                                </p:cTn>
                              </p:par>
                            </p:childTnLst>
                          </p:cTn>
                        </p:par>
                        <p:par>
                          <p:cTn id="23" fill="hold">
                            <p:stCondLst>
                              <p:cond delay="8000"/>
                            </p:stCondLst>
                            <p:childTnLst>
                              <p:par>
                                <p:cTn id="24" presetID="21"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4)">
                                      <p:cBhvr>
                                        <p:cTn id="26" dur="2000"/>
                                        <p:tgtEl>
                                          <p:spTgt spid="13"/>
                                        </p:tgtEl>
                                      </p:cBhvr>
                                    </p:animEffect>
                                  </p:childTnLst>
                                </p:cTn>
                              </p:par>
                            </p:childTnLst>
                          </p:cTn>
                        </p:par>
                        <p:par>
                          <p:cTn id="27" fill="hold">
                            <p:stCondLst>
                              <p:cond delay="10000"/>
                            </p:stCondLst>
                            <p:childTnLst>
                              <p:par>
                                <p:cTn id="28" presetID="21"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4)">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P spid="2" grpId="1"/>
      <p:bldGraphic spid="13" grpId="0">
        <p:bldAsOne/>
      </p:bldGraphic>
      <p:bldGraphic spid="1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60649"/>
            <a:ext cx="8420100" cy="720080"/>
          </a:xfrm>
        </p:spPr>
        <p:txBody>
          <a:bodyPr>
            <a:normAutofit fontScale="90000"/>
          </a:bodyPr>
          <a:lstStyle/>
          <a:p>
            <a:r>
              <a:rPr lang="ru-RU" dirty="0" smtClean="0"/>
              <a:t>Методы и приемы</a:t>
            </a:r>
            <a:endParaRPr lang="ru-RU" dirty="0"/>
          </a:p>
        </p:txBody>
      </p:sp>
      <p:sp>
        <p:nvSpPr>
          <p:cNvPr id="4" name="Содержимое 3"/>
          <p:cNvSpPr>
            <a:spLocks noGrp="1"/>
          </p:cNvSpPr>
          <p:nvPr>
            <p:ph type="subTitle" idx="1"/>
          </p:nvPr>
        </p:nvSpPr>
        <p:spPr>
          <a:xfrm>
            <a:off x="200472" y="980728"/>
            <a:ext cx="9073008" cy="720080"/>
          </a:xfrm>
        </p:spPr>
        <p:txBody>
          <a:bodyPr lIns="0" anchor="b">
            <a:noAutofit/>
          </a:bodyPr>
          <a:lstStyle/>
          <a:p>
            <a:pPr algn="ctr">
              <a:buNone/>
            </a:pPr>
            <a:r>
              <a:rPr lang="ru-RU" sz="2000" b="1" dirty="0" smtClean="0">
                <a:solidFill>
                  <a:schemeClr val="tx1"/>
                </a:solidFill>
              </a:rPr>
              <a:t>• Наблюдения за разными трудовыми процессами одного вида труда </a:t>
            </a:r>
          </a:p>
          <a:p>
            <a:pPr algn="ctr">
              <a:buNone/>
            </a:pPr>
            <a:r>
              <a:rPr lang="ru-RU" sz="2000" b="1" dirty="0" smtClean="0">
                <a:solidFill>
                  <a:schemeClr val="tx1"/>
                </a:solidFill>
              </a:rPr>
              <a:t>с акцентом на результат:</a:t>
            </a:r>
          </a:p>
        </p:txBody>
      </p:sp>
      <p:pic>
        <p:nvPicPr>
          <p:cNvPr id="6" name="Picture 3" descr="C:\Users\Svetlana\Desktop\дети и соня\детсад\IMG_1209.JPG"/>
          <p:cNvPicPr>
            <a:picLocks noGrp="1" noChangeAspect="1" noChangeArrowheads="1"/>
          </p:cNvPicPr>
          <p:nvPr>
            <p:ph sz="half" idx="4294967295"/>
          </p:nvPr>
        </p:nvPicPr>
        <p:blipFill>
          <a:blip r:embed="rId3" cstate="email"/>
          <a:srcRect/>
          <a:stretch>
            <a:fillRect/>
          </a:stretch>
        </p:blipFill>
        <p:spPr bwMode="auto">
          <a:xfrm>
            <a:off x="4664968" y="2204864"/>
            <a:ext cx="4962525" cy="3559175"/>
          </a:xfrm>
          <a:prstGeom prst="rect">
            <a:avLst/>
          </a:prstGeom>
          <a:noFill/>
        </p:spPr>
      </p:pic>
      <p:sp>
        <p:nvSpPr>
          <p:cNvPr id="7" name="Прямоугольник 6"/>
          <p:cNvSpPr/>
          <p:nvPr/>
        </p:nvSpPr>
        <p:spPr>
          <a:xfrm>
            <a:off x="272480" y="1700808"/>
            <a:ext cx="4104456" cy="4247317"/>
          </a:xfrm>
          <a:prstGeom prst="rect">
            <a:avLst/>
          </a:prstGeom>
        </p:spPr>
        <p:txBody>
          <a:bodyPr wrap="square">
            <a:spAutoFit/>
          </a:bodyPr>
          <a:lstStyle/>
          <a:p>
            <a:r>
              <a:rPr lang="ru-RU" dirty="0" smtClean="0"/>
              <a:t>Дети с первого дня посещения детского сада знакомятся с трудом нянечки или помощника воспитателя.  В процессе работы с детьми они уточняли и расширяли представления  о труде помощника воспитателя, видели пользу и ценность этого труда, проникались уважением.  Сегодня дети знают, для чего нужна няня  - «потому что она все делает  для нас , чтобы мы были здоровыми и хорошо росли». Это говорит о том, что дети получили конкретные знания о труде помощника воспитателя  и знают результат этого труда.</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par>
                          <p:cTn id="22" fill="hold">
                            <p:stCondLst>
                              <p:cond delay="1000"/>
                            </p:stCondLst>
                            <p:childTnLst>
                              <p:par>
                                <p:cTn id="23" presetID="21"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par>
                          <p:cTn id="26" fill="hold">
                            <p:stCondLst>
                              <p:cond delay="3000"/>
                            </p:stCondLst>
                            <p:childTnLst>
                              <p:par>
                                <p:cTn id="27" presetID="21"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4)">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и приемы</a:t>
            </a:r>
            <a:endParaRPr lang="ru-RU" dirty="0"/>
          </a:p>
        </p:txBody>
      </p:sp>
      <p:sp>
        <p:nvSpPr>
          <p:cNvPr id="4" name="Содержимое 3"/>
          <p:cNvSpPr>
            <a:spLocks noGrp="1"/>
          </p:cNvSpPr>
          <p:nvPr>
            <p:ph sz="half" idx="1"/>
          </p:nvPr>
        </p:nvSpPr>
        <p:spPr>
          <a:xfrm>
            <a:off x="200473" y="1124744"/>
            <a:ext cx="4464495" cy="5001425"/>
          </a:xfrm>
        </p:spPr>
        <p:txBody>
          <a:bodyPr>
            <a:normAutofit/>
          </a:bodyPr>
          <a:lstStyle/>
          <a:p>
            <a:r>
              <a:rPr lang="ru-RU" sz="2000" b="1" dirty="0" smtClean="0"/>
              <a:t>Беседа. </a:t>
            </a:r>
          </a:p>
          <a:p>
            <a:r>
              <a:rPr lang="ru-RU" sz="2000" b="1" dirty="0" smtClean="0"/>
              <a:t>Рассказ воспитателя.</a:t>
            </a:r>
          </a:p>
          <a:p>
            <a:r>
              <a:rPr lang="ru-RU" sz="2000" b="1" dirty="0" smtClean="0"/>
              <a:t>Рассматривание картин.</a:t>
            </a:r>
          </a:p>
          <a:p>
            <a:r>
              <a:rPr lang="ru-RU" sz="2000" b="1" dirty="0" smtClean="0"/>
              <a:t>Чтение стихотворений и рассказов  о профессиях.</a:t>
            </a:r>
            <a:endParaRPr lang="ru-RU" sz="2000" b="1" dirty="0"/>
          </a:p>
        </p:txBody>
      </p:sp>
      <p:pic>
        <p:nvPicPr>
          <p:cNvPr id="1026" name="Picture 2"/>
          <p:cNvPicPr>
            <a:picLocks noGrp="1" noChangeAspect="1" noChangeArrowheads="1"/>
          </p:cNvPicPr>
          <p:nvPr>
            <p:ph sz="half" idx="2"/>
          </p:nvPr>
        </p:nvPicPr>
        <p:blipFill>
          <a:blip r:embed="rId3" cstate="email"/>
          <a:srcRect/>
          <a:stretch>
            <a:fillRect/>
          </a:stretch>
        </p:blipFill>
        <p:spPr bwMode="auto">
          <a:xfrm>
            <a:off x="5529064" y="1268760"/>
            <a:ext cx="4152900" cy="3114675"/>
          </a:xfrm>
          <a:prstGeom prst="rect">
            <a:avLst/>
          </a:prstGeom>
          <a:noFill/>
          <a:ln w="9525">
            <a:noFill/>
            <a:miter lim="800000"/>
            <a:headEnd/>
            <a:tailEnd/>
          </a:ln>
        </p:spPr>
      </p:pic>
      <p:pic>
        <p:nvPicPr>
          <p:cNvPr id="1029" name="Picture 5"/>
          <p:cNvPicPr>
            <a:picLocks noChangeAspect="1" noChangeArrowheads="1"/>
          </p:cNvPicPr>
          <p:nvPr/>
        </p:nvPicPr>
        <p:blipFill>
          <a:blip r:embed="rId4" cstate="email"/>
          <a:srcRect/>
          <a:stretch>
            <a:fillRect/>
          </a:stretch>
        </p:blipFill>
        <p:spPr bwMode="auto">
          <a:xfrm>
            <a:off x="632520" y="3501008"/>
            <a:ext cx="4608513" cy="303194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anim calcmode="lin" valueType="num">
                                      <p:cBhvr>
                                        <p:cTn id="19"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0"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35"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anim calcmode="lin" valueType="num">
                                      <p:cBhvr>
                                        <p:cTn id="26"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par>
                          <p:cTn id="29" fill="hold">
                            <p:stCondLst>
                              <p:cond delay="8000"/>
                            </p:stCondLst>
                            <p:childTnLst>
                              <p:par>
                                <p:cTn id="30" presetID="35" presetClass="entr" presetSubtype="0" fill="hold" grpId="0"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2000"/>
                                        <p:tgtEl>
                                          <p:spTgt spid="4">
                                            <p:txEl>
                                              <p:pRg st="3" end="3"/>
                                            </p:txEl>
                                          </p:spTgt>
                                        </p:tgtEl>
                                      </p:cBhvr>
                                    </p:animEffect>
                                    <p:anim calcmode="lin" valueType="num">
                                      <p:cBhvr>
                                        <p:cTn id="33" dur="20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34"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5" dur="2000" fill="hold"/>
                                        <p:tgtEl>
                                          <p:spTgt spid="4">
                                            <p:txEl>
                                              <p:pRg st="3" end="3"/>
                                            </p:txEl>
                                          </p:spTgt>
                                        </p:tgtEl>
                                        <p:attrNameLst>
                                          <p:attrName>ppt_w</p:attrName>
                                        </p:attrNameLst>
                                      </p:cBhvr>
                                      <p:tavLst>
                                        <p:tav tm="0">
                                          <p:val>
                                            <p:fltVal val="0"/>
                                          </p:val>
                                        </p:tav>
                                        <p:tav tm="100000">
                                          <p:val>
                                            <p:strVal val="#ppt_w"/>
                                          </p:val>
                                        </p:tav>
                                      </p:tavLst>
                                    </p:anim>
                                  </p:childTnLst>
                                </p:cTn>
                              </p:par>
                            </p:childTnLst>
                          </p:cTn>
                        </p:par>
                        <p:par>
                          <p:cTn id="36" fill="hold">
                            <p:stCondLst>
                              <p:cond delay="10000"/>
                            </p:stCondLst>
                            <p:childTnLst>
                              <p:par>
                                <p:cTn id="37" presetID="21" presetClass="entr" presetSubtype="4" fill="hold" nodeType="after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wheel(4)">
                                      <p:cBhvr>
                                        <p:cTn id="39" dur="2000"/>
                                        <p:tgtEl>
                                          <p:spTgt spid="1029"/>
                                        </p:tgtEl>
                                      </p:cBhvr>
                                    </p:animEffect>
                                  </p:childTnLst>
                                </p:cTn>
                              </p:par>
                            </p:childTnLst>
                          </p:cTn>
                        </p:par>
                        <p:par>
                          <p:cTn id="40" fill="hold">
                            <p:stCondLst>
                              <p:cond delay="12000"/>
                            </p:stCondLst>
                            <p:childTnLst>
                              <p:par>
                                <p:cTn id="41" presetID="21" presetClass="entr" presetSubtype="4" fill="hold" nodeType="after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heel(4)">
                                      <p:cBhvr>
                                        <p:cTn id="4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188641"/>
            <a:ext cx="8420100" cy="864096"/>
          </a:xfrm>
        </p:spPr>
        <p:txBody>
          <a:bodyPr/>
          <a:lstStyle/>
          <a:p>
            <a:r>
              <a:rPr lang="ru-RU" dirty="0" smtClean="0"/>
              <a:t>Методы и приемы</a:t>
            </a:r>
            <a:endParaRPr lang="ru-RU" dirty="0"/>
          </a:p>
        </p:txBody>
      </p:sp>
      <p:sp>
        <p:nvSpPr>
          <p:cNvPr id="3" name="Содержимое 2"/>
          <p:cNvSpPr>
            <a:spLocks noGrp="1"/>
          </p:cNvSpPr>
          <p:nvPr>
            <p:ph type="subTitle" idx="1"/>
          </p:nvPr>
        </p:nvSpPr>
        <p:spPr>
          <a:xfrm>
            <a:off x="344488" y="980728"/>
            <a:ext cx="9217024" cy="864096"/>
          </a:xfrm>
        </p:spPr>
        <p:txBody>
          <a:bodyPr>
            <a:normAutofit/>
          </a:bodyPr>
          <a:lstStyle/>
          <a:p>
            <a:pPr marL="0" indent="0">
              <a:buNone/>
            </a:pPr>
            <a:r>
              <a:rPr lang="ru-RU" sz="2000" b="1" dirty="0" smtClean="0">
                <a:solidFill>
                  <a:schemeClr val="tx1"/>
                </a:solidFill>
              </a:rPr>
              <a:t>• Наиболее эффективным является непосредственное наблюдение   людей  в процессе труда</a:t>
            </a:r>
            <a:endParaRPr lang="ru-RU" sz="2000" b="1" dirty="0">
              <a:solidFill>
                <a:schemeClr val="tx1"/>
              </a:solidFill>
            </a:endParaRPr>
          </a:p>
        </p:txBody>
      </p:sp>
      <p:sp>
        <p:nvSpPr>
          <p:cNvPr id="6" name="Прямоугольник 5"/>
          <p:cNvSpPr/>
          <p:nvPr/>
        </p:nvSpPr>
        <p:spPr>
          <a:xfrm>
            <a:off x="560512" y="1628800"/>
            <a:ext cx="2088232" cy="461665"/>
          </a:xfrm>
          <a:prstGeom prst="rect">
            <a:avLst/>
          </a:prstGeom>
        </p:spPr>
        <p:txBody>
          <a:bodyPr wrap="square">
            <a:spAutoFit/>
          </a:bodyPr>
          <a:lstStyle/>
          <a:p>
            <a:r>
              <a:rPr lang="ru-RU" dirty="0" smtClean="0"/>
              <a:t> </a:t>
            </a:r>
            <a:r>
              <a:rPr lang="ru-RU" sz="2400" b="1" dirty="0" smtClean="0"/>
              <a:t>НА КУХНЕ</a:t>
            </a:r>
            <a:endParaRPr lang="ru-RU" sz="2400" b="1" dirty="0"/>
          </a:p>
        </p:txBody>
      </p:sp>
      <p:sp>
        <p:nvSpPr>
          <p:cNvPr id="7" name="Прямоугольник 6"/>
          <p:cNvSpPr/>
          <p:nvPr/>
        </p:nvSpPr>
        <p:spPr>
          <a:xfrm>
            <a:off x="200472" y="1556792"/>
            <a:ext cx="3600400" cy="5047536"/>
          </a:xfrm>
          <a:prstGeom prst="rect">
            <a:avLst/>
          </a:prstGeom>
        </p:spPr>
        <p:txBody>
          <a:bodyPr wrap="square">
            <a:spAutoFit/>
          </a:bodyPr>
          <a:lstStyle/>
          <a:p>
            <a:endParaRPr lang="ru-RU" sz="1400" b="1" dirty="0" smtClean="0">
              <a:sym typeface="Webdings"/>
            </a:endParaRPr>
          </a:p>
          <a:p>
            <a:endParaRPr lang="ru-RU" sz="1400" b="1" dirty="0" smtClean="0">
              <a:sym typeface="Webdings"/>
            </a:endParaRPr>
          </a:p>
          <a:p>
            <a:r>
              <a:rPr lang="ru-RU" sz="1400" b="1" dirty="0" smtClean="0">
                <a:sym typeface="Webdings"/>
              </a:rPr>
              <a:t></a:t>
            </a:r>
            <a:r>
              <a:rPr lang="ru-RU" sz="1400" dirty="0" smtClean="0"/>
              <a:t>Кухня – это помещение, где работает повар и  готовит детям обед, завтрак, полдник и заботится о том, чтобы все было вкусно;</a:t>
            </a:r>
          </a:p>
          <a:p>
            <a:r>
              <a:rPr lang="ru-RU" sz="1400" b="1" dirty="0" smtClean="0">
                <a:sym typeface="Webdings"/>
              </a:rPr>
              <a:t></a:t>
            </a:r>
            <a:r>
              <a:rPr lang="ru-RU" sz="1400" dirty="0" smtClean="0"/>
              <a:t>Оборудование кухни – разная мебель для хранения и приготовления; посуда – больших размеров и объемов; электрическая техника – плиты, холодильники, мясорубки, хлеборезки; техника измерительная –весы; мойки для посуды и продуктов и т.д.</a:t>
            </a:r>
          </a:p>
          <a:p>
            <a:r>
              <a:rPr lang="ru-RU" sz="1400" b="1" dirty="0" smtClean="0">
                <a:sym typeface="Webdings"/>
              </a:rPr>
              <a:t></a:t>
            </a:r>
            <a:r>
              <a:rPr lang="ru-RU" sz="1400" dirty="0" smtClean="0"/>
              <a:t>В специально отведенных местах и в холодильниках находятся продукты,  необходимые для приготовления обеда или завтрака – овощи, фрукты, крупы и т. д.</a:t>
            </a:r>
          </a:p>
          <a:p>
            <a:r>
              <a:rPr lang="ru-RU" sz="1400" b="1" dirty="0" smtClean="0">
                <a:sym typeface="Webdings"/>
              </a:rPr>
              <a:t></a:t>
            </a:r>
            <a:r>
              <a:rPr lang="ru-RU" sz="1400" dirty="0" smtClean="0"/>
              <a:t>Меню и рецептура – для приготовления обеда или завтрака; чистота и порядок на рабочем месте,  умение и навыки повара </a:t>
            </a:r>
            <a:r>
              <a:rPr lang="ru-RU" sz="1400" dirty="0" smtClean="0">
                <a:sym typeface="Wingdings"/>
              </a:rPr>
              <a:t></a:t>
            </a:r>
            <a:endParaRPr lang="ru-RU" sz="1400" dirty="0" smtClean="0"/>
          </a:p>
          <a:p>
            <a:r>
              <a:rPr lang="ru-RU" sz="1400" dirty="0" smtClean="0">
                <a:sym typeface="Wingdings"/>
              </a:rPr>
              <a:t> Результат труда повара – готовый обед для всех деток!</a:t>
            </a:r>
            <a:endParaRPr lang="ru-RU" sz="1400" dirty="0" smtClean="0"/>
          </a:p>
          <a:p>
            <a:endParaRPr lang="ru-RU" sz="1400" dirty="0" smtClean="0"/>
          </a:p>
        </p:txBody>
      </p:sp>
      <p:pic>
        <p:nvPicPr>
          <p:cNvPr id="8" name="Picture 2" descr="C:\Users\Svetlana\Desktop\дети и соня\детсад\IMG_1597.JPG"/>
          <p:cNvPicPr>
            <a:picLocks noChangeAspect="1" noChangeArrowheads="1"/>
          </p:cNvPicPr>
          <p:nvPr/>
        </p:nvPicPr>
        <p:blipFill>
          <a:blip r:embed="rId3" cstate="email"/>
          <a:srcRect/>
          <a:stretch>
            <a:fillRect/>
          </a:stretch>
        </p:blipFill>
        <p:spPr bwMode="auto">
          <a:xfrm>
            <a:off x="4520952" y="2060848"/>
            <a:ext cx="4752528" cy="350482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21"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par>
                          <p:cTn id="19" fill="hold">
                            <p:stCondLst>
                              <p:cond delay="6000"/>
                            </p:stCondLst>
                            <p:childTnLst>
                              <p:par>
                                <p:cTn id="20" presetID="21"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95300" y="188640"/>
            <a:ext cx="8915400" cy="864096"/>
          </a:xfrm>
        </p:spPr>
        <p:txBody>
          <a:bodyPr/>
          <a:lstStyle/>
          <a:p>
            <a:r>
              <a:rPr lang="ru-RU" dirty="0" smtClean="0"/>
              <a:t>Методы и приемы</a:t>
            </a:r>
            <a:endParaRPr lang="ru-RU" dirty="0"/>
          </a:p>
        </p:txBody>
      </p:sp>
      <p:sp>
        <p:nvSpPr>
          <p:cNvPr id="5" name="Содержимое 4"/>
          <p:cNvSpPr>
            <a:spLocks noGrp="1"/>
          </p:cNvSpPr>
          <p:nvPr>
            <p:ph sz="half" idx="1"/>
          </p:nvPr>
        </p:nvSpPr>
        <p:spPr>
          <a:xfrm>
            <a:off x="272481" y="1484784"/>
            <a:ext cx="3888431" cy="1224136"/>
          </a:xfrm>
        </p:spPr>
        <p:txBody>
          <a:bodyPr>
            <a:normAutofit fontScale="92500" lnSpcReduction="10000"/>
          </a:bodyPr>
          <a:lstStyle/>
          <a:p>
            <a:pPr algn="ctr">
              <a:buNone/>
            </a:pPr>
            <a:r>
              <a:rPr lang="ru-RU" sz="2400" b="1" dirty="0" smtClean="0"/>
              <a:t>НАБЛЮДЕНИЯ: </a:t>
            </a:r>
          </a:p>
          <a:p>
            <a:pPr algn="ctr">
              <a:buNone/>
            </a:pPr>
            <a:r>
              <a:rPr lang="ru-RU" sz="2400" b="1" dirty="0" smtClean="0"/>
              <a:t>В МЕДИЦИНСКОМ </a:t>
            </a:r>
          </a:p>
          <a:p>
            <a:pPr algn="ctr">
              <a:buNone/>
            </a:pPr>
            <a:r>
              <a:rPr lang="ru-RU" sz="2400" b="1" dirty="0" smtClean="0"/>
              <a:t>КАБИНЕТЕ</a:t>
            </a:r>
          </a:p>
          <a:p>
            <a:pPr>
              <a:buNone/>
            </a:pPr>
            <a:endParaRPr lang="ru-RU" sz="2400" b="1" dirty="0" smtClean="0"/>
          </a:p>
          <a:p>
            <a:pPr>
              <a:buNone/>
            </a:pPr>
            <a:endParaRPr lang="ru-RU" sz="2400" b="1" dirty="0"/>
          </a:p>
        </p:txBody>
      </p:sp>
      <p:pic>
        <p:nvPicPr>
          <p:cNvPr id="7" name="Picture 2" descr="C:\Users\Svetlana\Desktop\дети и соня\детсад\IMG_1601.JPG"/>
          <p:cNvPicPr>
            <a:picLocks noGrp="1" noChangeAspect="1" noChangeArrowheads="1"/>
          </p:cNvPicPr>
          <p:nvPr>
            <p:ph sz="half" idx="2"/>
          </p:nvPr>
        </p:nvPicPr>
        <p:blipFill>
          <a:blip r:embed="rId3" cstate="email"/>
          <a:srcRect/>
          <a:stretch>
            <a:fillRect/>
          </a:stretch>
        </p:blipFill>
        <p:spPr bwMode="auto">
          <a:xfrm>
            <a:off x="200472" y="2996952"/>
            <a:ext cx="4696813" cy="3504737"/>
          </a:xfrm>
          <a:prstGeom prst="rect">
            <a:avLst/>
          </a:prstGeom>
          <a:noFill/>
        </p:spPr>
      </p:pic>
      <p:pic>
        <p:nvPicPr>
          <p:cNvPr id="8" name="Picture 2" descr="C:\Users\Svetlana\Desktop\дети и соня\детсад\IMG_1604.JPG"/>
          <p:cNvPicPr>
            <a:picLocks noChangeAspect="1" noChangeArrowheads="1"/>
          </p:cNvPicPr>
          <p:nvPr/>
        </p:nvPicPr>
        <p:blipFill>
          <a:blip r:embed="rId4" cstate="email"/>
          <a:srcRect/>
          <a:stretch>
            <a:fillRect/>
          </a:stretch>
        </p:blipFill>
        <p:spPr bwMode="auto">
          <a:xfrm>
            <a:off x="4448944" y="980728"/>
            <a:ext cx="5177133" cy="3312368"/>
          </a:xfrm>
          <a:prstGeom prst="rect">
            <a:avLst/>
          </a:prstGeom>
          <a:noFill/>
        </p:spPr>
      </p:pic>
      <p:sp>
        <p:nvSpPr>
          <p:cNvPr id="9" name="Прямоугольник 8"/>
          <p:cNvSpPr/>
          <p:nvPr/>
        </p:nvSpPr>
        <p:spPr>
          <a:xfrm>
            <a:off x="5817096" y="5229200"/>
            <a:ext cx="2952328" cy="461665"/>
          </a:xfrm>
          <a:prstGeom prst="rect">
            <a:avLst/>
          </a:prstGeom>
        </p:spPr>
        <p:txBody>
          <a:bodyPr wrap="square">
            <a:spAutoFit/>
          </a:bodyPr>
          <a:lstStyle/>
          <a:p>
            <a:r>
              <a:rPr lang="ru-RU" sz="2400" b="1" dirty="0" smtClean="0"/>
              <a:t>В ПРАЧЕЧНОЙ</a:t>
            </a:r>
            <a:endParaRPr lang="ru-RU"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35"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anim calcmode="lin" valueType="num">
                                      <p:cBhvr>
                                        <p:cTn id="12"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anim calcmode="lin" valueType="num">
                                      <p:cBhvr>
                                        <p:cTn id="19"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0"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35" presetClass="entr" presetSubtype="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anim calcmode="lin" valueType="num">
                                      <p:cBhvr>
                                        <p:cTn id="26"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29" fill="hold">
                            <p:stCondLst>
                              <p:cond delay="8000"/>
                            </p:stCondLst>
                            <p:childTnLst>
                              <p:par>
                                <p:cTn id="30" presetID="21"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4)">
                                      <p:cBhvr>
                                        <p:cTn id="32" dur="2000"/>
                                        <p:tgtEl>
                                          <p:spTgt spid="7"/>
                                        </p:tgtEl>
                                      </p:cBhvr>
                                    </p:animEffect>
                                  </p:childTnLst>
                                </p:cTn>
                              </p:par>
                              <p:par>
                                <p:cTn id="33" presetID="35"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style.rotation</p:attrName>
                                        </p:attrNameLst>
                                      </p:cBhvr>
                                      <p:tavLst>
                                        <p:tav tm="0">
                                          <p:val>
                                            <p:fltVal val="720"/>
                                          </p:val>
                                        </p:tav>
                                        <p:tav tm="100000">
                                          <p:val>
                                            <p:fltVal val="0"/>
                                          </p:val>
                                        </p:tav>
                                      </p:tavLst>
                                    </p:anim>
                                    <p:anim calcmode="lin" valueType="num">
                                      <p:cBhvr>
                                        <p:cTn id="37" dur="2000" fill="hold"/>
                                        <p:tgtEl>
                                          <p:spTgt spid="9"/>
                                        </p:tgtEl>
                                        <p:attrNameLst>
                                          <p:attrName>ppt_h</p:attrName>
                                        </p:attrNameLst>
                                      </p:cBhvr>
                                      <p:tavLst>
                                        <p:tav tm="0">
                                          <p:val>
                                            <p:fltVal val="0"/>
                                          </p:val>
                                        </p:tav>
                                        <p:tav tm="100000">
                                          <p:val>
                                            <p:strVal val="#ppt_h"/>
                                          </p:val>
                                        </p:tav>
                                      </p:tavLst>
                                    </p:anim>
                                    <p:anim calcmode="lin" valueType="num">
                                      <p:cBhvr>
                                        <p:cTn id="38" dur="2000" fill="hold"/>
                                        <p:tgtEl>
                                          <p:spTgt spid="9"/>
                                        </p:tgtEl>
                                        <p:attrNameLst>
                                          <p:attrName>ppt_w</p:attrName>
                                        </p:attrNameLst>
                                      </p:cBhvr>
                                      <p:tavLst>
                                        <p:tav tm="0">
                                          <p:val>
                                            <p:fltVal val="0"/>
                                          </p:val>
                                        </p:tav>
                                        <p:tav tm="100000">
                                          <p:val>
                                            <p:strVal val="#ppt_w"/>
                                          </p:val>
                                        </p:tav>
                                      </p:tavLst>
                                    </p:anim>
                                  </p:childTnLst>
                                </p:cTn>
                              </p:par>
                            </p:childTnLst>
                          </p:cTn>
                        </p:par>
                        <p:par>
                          <p:cTn id="39" fill="hold">
                            <p:stCondLst>
                              <p:cond delay="10000"/>
                            </p:stCondLst>
                            <p:childTnLst>
                              <p:par>
                                <p:cTn id="40" presetID="21" presetClass="entr" presetSubtype="4"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4)">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1886</TotalTime>
  <Words>1072</Words>
  <Application>Microsoft Office PowerPoint</Application>
  <PresentationFormat>Лист A4 (210x297 мм)</PresentationFormat>
  <Paragraphs>88</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для родителей на тему:  «Труд взрослых. Кто работает в детском саду» воспитатель Калинина Светлана Валерьевна Калининский район Государственное бюджетное дошкольное образовательное учреждение  детский сад №58 </vt:lpstr>
      <vt:lpstr>Цикл занятий с детьми старшего возраста по ознакомлению с трудом взрослых на тему: «Кто работает в детском саду»</vt:lpstr>
      <vt:lpstr>Актуальность темы</vt:lpstr>
      <vt:lpstr>    Цель : Обобщая знания детей о труде взрослых  воспитывать положительное, ценностное отношение к труду.   </vt:lpstr>
      <vt:lpstr>     Предварительная  работа </vt:lpstr>
      <vt:lpstr>Методы и приемы</vt:lpstr>
      <vt:lpstr>Методы и приемы</vt:lpstr>
      <vt:lpstr>Методы и приемы</vt:lpstr>
      <vt:lpstr>Методы и приемы</vt:lpstr>
      <vt:lpstr>Методы и приемы</vt:lpstr>
      <vt:lpstr> Дидактические игры</vt:lpstr>
      <vt:lpstr>Сюжетно – ролевые игры</vt:lpstr>
      <vt:lpstr>         ИТОГ ЗАНЯТИЯ </vt:lpstr>
      <vt:lpstr>Используемая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Слушатель: Калинина Светлана Валерьевна Калининский район Государственное бюджетное общеобразовательное учреждение №58 группа №3.4.К.2 Преподаватель: Виначук Валентина Михайловна </dc:title>
  <dc:creator>Svetlana</dc:creator>
  <cp:lastModifiedBy>Svetlana</cp:lastModifiedBy>
  <cp:revision>214</cp:revision>
  <dcterms:created xsi:type="dcterms:W3CDTF">2012-04-18T16:56:55Z</dcterms:created>
  <dcterms:modified xsi:type="dcterms:W3CDTF">2013-12-21T21:51:28Z</dcterms:modified>
</cp:coreProperties>
</file>