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4"/>
  </p:notesMasterIdLst>
  <p:sldIdLst>
    <p:sldId id="256" r:id="rId2"/>
    <p:sldId id="260" r:id="rId3"/>
    <p:sldId id="261" r:id="rId4"/>
    <p:sldId id="332" r:id="rId5"/>
    <p:sldId id="264" r:id="rId6"/>
    <p:sldId id="265" r:id="rId7"/>
    <p:sldId id="334" r:id="rId8"/>
    <p:sldId id="287" r:id="rId9"/>
    <p:sldId id="266" r:id="rId10"/>
    <p:sldId id="339" r:id="rId11"/>
    <p:sldId id="267" r:id="rId12"/>
    <p:sldId id="338" r:id="rId13"/>
    <p:sldId id="269" r:id="rId14"/>
    <p:sldId id="277" r:id="rId15"/>
    <p:sldId id="276" r:id="rId16"/>
    <p:sldId id="279" r:id="rId17"/>
    <p:sldId id="297" r:id="rId18"/>
    <p:sldId id="323" r:id="rId19"/>
    <p:sldId id="331" r:id="rId20"/>
    <p:sldId id="293" r:id="rId21"/>
    <p:sldId id="284" r:id="rId22"/>
    <p:sldId id="282" r:id="rId23"/>
    <p:sldId id="270" r:id="rId24"/>
    <p:sldId id="335" r:id="rId25"/>
    <p:sldId id="337" r:id="rId26"/>
    <p:sldId id="271" r:id="rId27"/>
    <p:sldId id="340" r:id="rId28"/>
    <p:sldId id="341" r:id="rId29"/>
    <p:sldId id="342" r:id="rId30"/>
    <p:sldId id="333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E47"/>
    <a:srgbClr val="64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2621" autoAdjust="0"/>
  </p:normalViewPr>
  <p:slideViewPr>
    <p:cSldViewPr>
      <p:cViewPr varScale="1">
        <p:scale>
          <a:sx n="55" d="100"/>
          <a:sy n="55" d="100"/>
        </p:scale>
        <p:origin x="100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61620-9ED0-4DC8-A62B-1DF3A437303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2A8570-0EA0-4209-A3F7-B89F75FA8DA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ЗОТ</a:t>
          </a:r>
        </a:p>
      </dgm:t>
    </dgm:pt>
    <dgm:pt modelId="{1C89E8B6-C729-4A3C-B695-74B818BD3684}" type="parTrans" cxnId="{0632EABF-9CA6-4A8C-B3F3-686C7300108F}">
      <dgm:prSet/>
      <dgm:spPr/>
      <dgm:t>
        <a:bodyPr/>
        <a:lstStyle/>
        <a:p>
          <a:endParaRPr lang="ru-RU"/>
        </a:p>
      </dgm:t>
    </dgm:pt>
    <dgm:pt modelId="{BF3F0D7F-91AA-4EF0-9EF2-9262DE49A8E0}" type="sibTrans" cxnId="{0632EABF-9CA6-4A8C-B3F3-686C7300108F}">
      <dgm:prSet/>
      <dgm:spPr/>
      <dgm:t>
        <a:bodyPr/>
        <a:lstStyle/>
        <a:p>
          <a:endParaRPr lang="ru-RU"/>
        </a:p>
      </dgm:t>
    </dgm:pt>
    <dgm:pt modelId="{C04D207B-B35F-46D9-8C6A-6EE982656DB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Гимнастика</a:t>
          </a:r>
        </a:p>
      </dgm:t>
    </dgm:pt>
    <dgm:pt modelId="{2BFC3A23-62E4-44BB-8FF0-5C633E08F1A1}" type="parTrans" cxnId="{5B0249BF-8BF0-4E5F-86B6-7B86B7360324}">
      <dgm:prSet/>
      <dgm:spPr/>
      <dgm:t>
        <a:bodyPr/>
        <a:lstStyle/>
        <a:p>
          <a:endParaRPr lang="ru-RU"/>
        </a:p>
      </dgm:t>
    </dgm:pt>
    <dgm:pt modelId="{1D84FC5A-7746-425F-8909-377EE6AAAD03}" type="sibTrans" cxnId="{5B0249BF-8BF0-4E5F-86B6-7B86B7360324}">
      <dgm:prSet/>
      <dgm:spPr/>
      <dgm:t>
        <a:bodyPr/>
        <a:lstStyle/>
        <a:p>
          <a:endParaRPr lang="ru-RU"/>
        </a:p>
      </dgm:t>
    </dgm:pt>
    <dgm:pt modelId="{6BBAACBF-6808-4E3C-80F0-DFA9589A7DF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Массаж</a:t>
          </a:r>
        </a:p>
      </dgm:t>
    </dgm:pt>
    <dgm:pt modelId="{D516ACD8-84FF-463F-8D52-0B7CE7723A22}" type="parTrans" cxnId="{33ECAFE3-5EC1-4D20-B065-72940A5A6B4B}">
      <dgm:prSet/>
      <dgm:spPr/>
      <dgm:t>
        <a:bodyPr/>
        <a:lstStyle/>
        <a:p>
          <a:endParaRPr lang="ru-RU"/>
        </a:p>
      </dgm:t>
    </dgm:pt>
    <dgm:pt modelId="{04073F26-6AE1-4CD1-A7AC-2479C5867A94}" type="sibTrans" cxnId="{33ECAFE3-5EC1-4D20-B065-72940A5A6B4B}">
      <dgm:prSet/>
      <dgm:spPr/>
      <dgm:t>
        <a:bodyPr/>
        <a:lstStyle/>
        <a:p>
          <a:endParaRPr lang="ru-RU"/>
        </a:p>
      </dgm:t>
    </dgm:pt>
    <dgm:pt modelId="{4814EFED-818C-47DF-8021-7CF0AE15008F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Логоритмика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2488D-B9DA-4E63-804E-D83E5CF687BA}" type="parTrans" cxnId="{DB4DC897-5FFA-404E-91A8-5CCF2217A41E}">
      <dgm:prSet/>
      <dgm:spPr/>
      <dgm:t>
        <a:bodyPr/>
        <a:lstStyle/>
        <a:p>
          <a:endParaRPr lang="ru-RU"/>
        </a:p>
      </dgm:t>
    </dgm:pt>
    <dgm:pt modelId="{EBD5FE93-F93D-4787-B43A-3132862A2A7F}" type="sibTrans" cxnId="{DB4DC897-5FFA-404E-91A8-5CCF2217A41E}">
      <dgm:prSet/>
      <dgm:spPr/>
      <dgm:t>
        <a:bodyPr/>
        <a:lstStyle/>
        <a:p>
          <a:endParaRPr lang="ru-RU"/>
        </a:p>
      </dgm:t>
    </dgm:pt>
    <dgm:pt modelId="{04DC1E98-8E88-4B03-919A-CA034251C15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</a:t>
          </a:r>
        </a:p>
      </dgm:t>
    </dgm:pt>
    <dgm:pt modelId="{674E9FE0-7C87-4483-A1E5-0EF651311530}" type="parTrans" cxnId="{E6C33DE3-72B0-4C37-8FBE-B46B863D64EF}">
      <dgm:prSet/>
      <dgm:spPr/>
      <dgm:t>
        <a:bodyPr/>
        <a:lstStyle/>
        <a:p>
          <a:endParaRPr lang="ru-RU"/>
        </a:p>
      </dgm:t>
    </dgm:pt>
    <dgm:pt modelId="{59F72DFC-28E1-48C5-8E4C-2DA4DF0ADF88}" type="sibTrans" cxnId="{E6C33DE3-72B0-4C37-8FBE-B46B863D64EF}">
      <dgm:prSet/>
      <dgm:spPr/>
      <dgm:t>
        <a:bodyPr/>
        <a:lstStyle/>
        <a:p>
          <a:endParaRPr lang="ru-RU"/>
        </a:p>
      </dgm:t>
    </dgm:pt>
    <dgm:pt modelId="{AB4924FE-0CB4-48E1-9E7E-AD426860DA72}" type="pres">
      <dgm:prSet presAssocID="{F4961620-9ED0-4DC8-A62B-1DF3A437303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D69CD-83D4-40DD-9163-E48348A77F34}" type="pres">
      <dgm:prSet presAssocID="{F4961620-9ED0-4DC8-A62B-1DF3A4373032}" presName="matrix" presStyleCnt="0"/>
      <dgm:spPr/>
    </dgm:pt>
    <dgm:pt modelId="{D85112EC-718C-4B8C-A5C5-9D5B33E113E9}" type="pres">
      <dgm:prSet presAssocID="{F4961620-9ED0-4DC8-A62B-1DF3A4373032}" presName="tile1" presStyleLbl="node1" presStyleIdx="0" presStyleCnt="4"/>
      <dgm:spPr/>
      <dgm:t>
        <a:bodyPr/>
        <a:lstStyle/>
        <a:p>
          <a:endParaRPr lang="ru-RU"/>
        </a:p>
      </dgm:t>
    </dgm:pt>
    <dgm:pt modelId="{7A6B23A6-F46A-482E-AAB0-D4E76411050A}" type="pres">
      <dgm:prSet presAssocID="{F4961620-9ED0-4DC8-A62B-1DF3A437303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E048F-C644-4A08-A081-73D14EE7DCC6}" type="pres">
      <dgm:prSet presAssocID="{F4961620-9ED0-4DC8-A62B-1DF3A4373032}" presName="tile2" presStyleLbl="node1" presStyleIdx="1" presStyleCnt="4" custLinFactNeighborY="-2015"/>
      <dgm:spPr/>
      <dgm:t>
        <a:bodyPr/>
        <a:lstStyle/>
        <a:p>
          <a:endParaRPr lang="ru-RU"/>
        </a:p>
      </dgm:t>
    </dgm:pt>
    <dgm:pt modelId="{75A4AAFD-63D8-4AF0-8AB7-4E992DA644BF}" type="pres">
      <dgm:prSet presAssocID="{F4961620-9ED0-4DC8-A62B-1DF3A437303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D5F61-902E-4F64-916B-BE69B68C11F9}" type="pres">
      <dgm:prSet presAssocID="{F4961620-9ED0-4DC8-A62B-1DF3A4373032}" presName="tile3" presStyleLbl="node1" presStyleIdx="2" presStyleCnt="4"/>
      <dgm:spPr/>
      <dgm:t>
        <a:bodyPr/>
        <a:lstStyle/>
        <a:p>
          <a:endParaRPr lang="ru-RU"/>
        </a:p>
      </dgm:t>
    </dgm:pt>
    <dgm:pt modelId="{39C31F19-E53E-45F9-8D91-22290C826E38}" type="pres">
      <dgm:prSet presAssocID="{F4961620-9ED0-4DC8-A62B-1DF3A437303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6527D-FB43-4793-B013-8F01EEF5E5D5}" type="pres">
      <dgm:prSet presAssocID="{F4961620-9ED0-4DC8-A62B-1DF3A4373032}" presName="tile4" presStyleLbl="node1" presStyleIdx="3" presStyleCnt="4"/>
      <dgm:spPr/>
      <dgm:t>
        <a:bodyPr/>
        <a:lstStyle/>
        <a:p>
          <a:endParaRPr lang="ru-RU"/>
        </a:p>
      </dgm:t>
    </dgm:pt>
    <dgm:pt modelId="{04A9EE16-B45F-4EE3-A215-1040E75C4237}" type="pres">
      <dgm:prSet presAssocID="{F4961620-9ED0-4DC8-A62B-1DF3A437303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C033A-8582-4451-8DBF-B469408880FF}" type="pres">
      <dgm:prSet presAssocID="{F4961620-9ED0-4DC8-A62B-1DF3A437303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632EABF-9CA6-4A8C-B3F3-686C7300108F}" srcId="{F4961620-9ED0-4DC8-A62B-1DF3A4373032}" destId="{222A8570-0EA0-4209-A3F7-B89F75FA8DA2}" srcOrd="0" destOrd="0" parTransId="{1C89E8B6-C729-4A3C-B695-74B818BD3684}" sibTransId="{BF3F0D7F-91AA-4EF0-9EF2-9262DE49A8E0}"/>
    <dgm:cxn modelId="{A4497004-08C5-46D8-A58C-9753F757420D}" type="presOf" srcId="{4814EFED-818C-47DF-8021-7CF0AE15008F}" destId="{39C31F19-E53E-45F9-8D91-22290C826E38}" srcOrd="1" destOrd="0" presId="urn:microsoft.com/office/officeart/2005/8/layout/matrix1"/>
    <dgm:cxn modelId="{5B0249BF-8BF0-4E5F-86B6-7B86B7360324}" srcId="{222A8570-0EA0-4209-A3F7-B89F75FA8DA2}" destId="{C04D207B-B35F-46D9-8C6A-6EE982656DB6}" srcOrd="0" destOrd="0" parTransId="{2BFC3A23-62E4-44BB-8FF0-5C633E08F1A1}" sibTransId="{1D84FC5A-7746-425F-8909-377EE6AAAD03}"/>
    <dgm:cxn modelId="{3AD22914-F5CE-4D1D-8C4C-DCBBBAF952E0}" type="presOf" srcId="{4814EFED-818C-47DF-8021-7CF0AE15008F}" destId="{406D5F61-902E-4F64-916B-BE69B68C11F9}" srcOrd="0" destOrd="0" presId="urn:microsoft.com/office/officeart/2005/8/layout/matrix1"/>
    <dgm:cxn modelId="{54921361-81B4-4F72-9B82-7AB32BF4ECB7}" type="presOf" srcId="{C04D207B-B35F-46D9-8C6A-6EE982656DB6}" destId="{7A6B23A6-F46A-482E-AAB0-D4E76411050A}" srcOrd="1" destOrd="0" presId="urn:microsoft.com/office/officeart/2005/8/layout/matrix1"/>
    <dgm:cxn modelId="{E1BDBF9D-7965-441C-BAFE-61E70AB0B940}" type="presOf" srcId="{04DC1E98-8E88-4B03-919A-CA034251C15C}" destId="{04A9EE16-B45F-4EE3-A215-1040E75C4237}" srcOrd="1" destOrd="0" presId="urn:microsoft.com/office/officeart/2005/8/layout/matrix1"/>
    <dgm:cxn modelId="{A37DB824-93B1-4EED-B82A-577B529DC925}" type="presOf" srcId="{F4961620-9ED0-4DC8-A62B-1DF3A4373032}" destId="{AB4924FE-0CB4-48E1-9E7E-AD426860DA72}" srcOrd="0" destOrd="0" presId="urn:microsoft.com/office/officeart/2005/8/layout/matrix1"/>
    <dgm:cxn modelId="{33ECAFE3-5EC1-4D20-B065-72940A5A6B4B}" srcId="{222A8570-0EA0-4209-A3F7-B89F75FA8DA2}" destId="{6BBAACBF-6808-4E3C-80F0-DFA9589A7DF3}" srcOrd="1" destOrd="0" parTransId="{D516ACD8-84FF-463F-8D52-0B7CE7723A22}" sibTransId="{04073F26-6AE1-4CD1-A7AC-2479C5867A94}"/>
    <dgm:cxn modelId="{02BC3B8C-2DD5-4446-BC57-33D1ACDDD7FE}" type="presOf" srcId="{6BBAACBF-6808-4E3C-80F0-DFA9589A7DF3}" destId="{75A4AAFD-63D8-4AF0-8AB7-4E992DA644BF}" srcOrd="1" destOrd="0" presId="urn:microsoft.com/office/officeart/2005/8/layout/matrix1"/>
    <dgm:cxn modelId="{DB4DC897-5FFA-404E-91A8-5CCF2217A41E}" srcId="{222A8570-0EA0-4209-A3F7-B89F75FA8DA2}" destId="{4814EFED-818C-47DF-8021-7CF0AE15008F}" srcOrd="2" destOrd="0" parTransId="{8312488D-B9DA-4E63-804E-D83E5CF687BA}" sibTransId="{EBD5FE93-F93D-4787-B43A-3132862A2A7F}"/>
    <dgm:cxn modelId="{CFD14452-5B11-4891-9E73-3CB737FFAEE3}" type="presOf" srcId="{C04D207B-B35F-46D9-8C6A-6EE982656DB6}" destId="{D85112EC-718C-4B8C-A5C5-9D5B33E113E9}" srcOrd="0" destOrd="0" presId="urn:microsoft.com/office/officeart/2005/8/layout/matrix1"/>
    <dgm:cxn modelId="{750EFB50-08AB-4BDD-8C96-4E2FE89BE0FE}" type="presOf" srcId="{04DC1E98-8E88-4B03-919A-CA034251C15C}" destId="{0E86527D-FB43-4793-B013-8F01EEF5E5D5}" srcOrd="0" destOrd="0" presId="urn:microsoft.com/office/officeart/2005/8/layout/matrix1"/>
    <dgm:cxn modelId="{E6C33DE3-72B0-4C37-8FBE-B46B863D64EF}" srcId="{222A8570-0EA0-4209-A3F7-B89F75FA8DA2}" destId="{04DC1E98-8E88-4B03-919A-CA034251C15C}" srcOrd="3" destOrd="0" parTransId="{674E9FE0-7C87-4483-A1E5-0EF651311530}" sibTransId="{59F72DFC-28E1-48C5-8E4C-2DA4DF0ADF88}"/>
    <dgm:cxn modelId="{1921D767-C416-4B05-BF68-4BC548DC58B2}" type="presOf" srcId="{6BBAACBF-6808-4E3C-80F0-DFA9589A7DF3}" destId="{377E048F-C644-4A08-A081-73D14EE7DCC6}" srcOrd="0" destOrd="0" presId="urn:microsoft.com/office/officeart/2005/8/layout/matrix1"/>
    <dgm:cxn modelId="{914AF89A-5997-4F1E-86F9-2FBAA9FF11B4}" type="presOf" srcId="{222A8570-0EA0-4209-A3F7-B89F75FA8DA2}" destId="{F12C033A-8582-4451-8DBF-B469408880FF}" srcOrd="0" destOrd="0" presId="urn:microsoft.com/office/officeart/2005/8/layout/matrix1"/>
    <dgm:cxn modelId="{F2249862-6C32-4E17-B23B-46B163B1977F}" type="presParOf" srcId="{AB4924FE-0CB4-48E1-9E7E-AD426860DA72}" destId="{552D69CD-83D4-40DD-9163-E48348A77F34}" srcOrd="0" destOrd="0" presId="urn:microsoft.com/office/officeart/2005/8/layout/matrix1"/>
    <dgm:cxn modelId="{7328810E-B337-4B94-8655-FEE983E1F6C4}" type="presParOf" srcId="{552D69CD-83D4-40DD-9163-E48348A77F34}" destId="{D85112EC-718C-4B8C-A5C5-9D5B33E113E9}" srcOrd="0" destOrd="0" presId="urn:microsoft.com/office/officeart/2005/8/layout/matrix1"/>
    <dgm:cxn modelId="{44B45BF3-AF45-46DC-96F0-C431C03BE3BC}" type="presParOf" srcId="{552D69CD-83D4-40DD-9163-E48348A77F34}" destId="{7A6B23A6-F46A-482E-AAB0-D4E76411050A}" srcOrd="1" destOrd="0" presId="urn:microsoft.com/office/officeart/2005/8/layout/matrix1"/>
    <dgm:cxn modelId="{3C67F62E-90F0-422D-84AC-63BE077D6244}" type="presParOf" srcId="{552D69CD-83D4-40DD-9163-E48348A77F34}" destId="{377E048F-C644-4A08-A081-73D14EE7DCC6}" srcOrd="2" destOrd="0" presId="urn:microsoft.com/office/officeart/2005/8/layout/matrix1"/>
    <dgm:cxn modelId="{DC87B6C2-96A7-4731-96ED-9438C78BA283}" type="presParOf" srcId="{552D69CD-83D4-40DD-9163-E48348A77F34}" destId="{75A4AAFD-63D8-4AF0-8AB7-4E992DA644BF}" srcOrd="3" destOrd="0" presId="urn:microsoft.com/office/officeart/2005/8/layout/matrix1"/>
    <dgm:cxn modelId="{B22EAF32-A327-4040-824E-4C925CA34646}" type="presParOf" srcId="{552D69CD-83D4-40DD-9163-E48348A77F34}" destId="{406D5F61-902E-4F64-916B-BE69B68C11F9}" srcOrd="4" destOrd="0" presId="urn:microsoft.com/office/officeart/2005/8/layout/matrix1"/>
    <dgm:cxn modelId="{EC0BBBEB-014D-4D7A-97C4-5958BE3A9A8D}" type="presParOf" srcId="{552D69CD-83D4-40DD-9163-E48348A77F34}" destId="{39C31F19-E53E-45F9-8D91-22290C826E38}" srcOrd="5" destOrd="0" presId="urn:microsoft.com/office/officeart/2005/8/layout/matrix1"/>
    <dgm:cxn modelId="{44A66ABB-6618-4E05-A180-3F8D6DFCA7DB}" type="presParOf" srcId="{552D69CD-83D4-40DD-9163-E48348A77F34}" destId="{0E86527D-FB43-4793-B013-8F01EEF5E5D5}" srcOrd="6" destOrd="0" presId="urn:microsoft.com/office/officeart/2005/8/layout/matrix1"/>
    <dgm:cxn modelId="{4758F67D-BF0F-415A-BD51-0B20918D4C48}" type="presParOf" srcId="{552D69CD-83D4-40DD-9163-E48348A77F34}" destId="{04A9EE16-B45F-4EE3-A215-1040E75C4237}" srcOrd="7" destOrd="0" presId="urn:microsoft.com/office/officeart/2005/8/layout/matrix1"/>
    <dgm:cxn modelId="{E13DBD3C-D50F-4659-BD76-0FA9429F5AE3}" type="presParOf" srcId="{AB4924FE-0CB4-48E1-9E7E-AD426860DA72}" destId="{F12C033A-8582-4451-8DBF-B469408880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4945D-CB10-4555-BD4E-4D39C35110C9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32B7D-727B-47A3-9764-517A21BAA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7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B7D-727B-47A3-9764-517A21BAA1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1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4106818-D60D-4FED-A0FD-8DA99D5D257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E2AE6F-98F2-49B4-82CA-E33694779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80;&#1083;&#1086;&#1095;&#1082;&#1072;\Music\&#1052;&#1091;&#1079;&#1099;&#1082;&#1072;%20&#1076;&#1077;&#1090;&#1082;&#1080;&#1081;%20&#1089;&#1072;&#1076;\Volshebnaya_melodiya_-_Volshebnye_kolokolchiki_(xMusic.me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6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vers.cnt.itdelo.com/o/om/ome/omega2921420big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018" y="186299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опыта работы учителя- логопеда –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Смирновой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Людмилы Евгеньевны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olshebnaya_melodiya_-_Volshebnye_kolokolchiki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715" y="4149080"/>
            <a:ext cx="746229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Моё педагогическое кредо: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>
                <a:latin typeface="Monotype Corsiva" pitchFamily="66" charset="0"/>
              </a:rPr>
              <a:t>Образованный человек тем и отличается </a:t>
            </a:r>
            <a:endParaRPr lang="ru-RU" sz="3200" i="1" dirty="0" smtClean="0">
              <a:latin typeface="Monotype Corsiva" pitchFamily="66" charset="0"/>
            </a:endParaRPr>
          </a:p>
          <a:p>
            <a:pPr algn="ctr"/>
            <a:r>
              <a:rPr lang="ru-RU" sz="3200" i="1" dirty="0" smtClean="0">
                <a:latin typeface="Monotype Corsiva" pitchFamily="66" charset="0"/>
              </a:rPr>
              <a:t>от </a:t>
            </a:r>
            <a:r>
              <a:rPr lang="ru-RU" sz="3200" i="1" dirty="0">
                <a:latin typeface="Monotype Corsiva" pitchFamily="66" charset="0"/>
              </a:rPr>
              <a:t>необразованного, </a:t>
            </a:r>
            <a:r>
              <a:rPr lang="ru-RU" sz="3200" i="1" dirty="0" smtClean="0">
                <a:latin typeface="Monotype Corsiva" pitchFamily="66" charset="0"/>
              </a:rPr>
              <a:t>что </a:t>
            </a:r>
            <a:r>
              <a:rPr lang="ru-RU" sz="3200" i="1" dirty="0">
                <a:latin typeface="Monotype Corsiva" pitchFamily="66" charset="0"/>
              </a:rPr>
              <a:t>продолжает считать </a:t>
            </a:r>
            <a:endParaRPr lang="ru-RU" sz="3200" i="1" dirty="0" smtClean="0">
              <a:latin typeface="Monotype Corsiva" pitchFamily="66" charset="0"/>
            </a:endParaRPr>
          </a:p>
          <a:p>
            <a:pPr algn="ctr"/>
            <a:r>
              <a:rPr lang="ru-RU" sz="3200" i="1" smtClean="0">
                <a:latin typeface="Monotype Corsiva" pitchFamily="66" charset="0"/>
              </a:rPr>
              <a:t>свое </a:t>
            </a:r>
            <a:r>
              <a:rPr lang="ru-RU" sz="3200" i="1" dirty="0">
                <a:latin typeface="Monotype Corsiva" pitchFamily="66" charset="0"/>
              </a:rPr>
              <a:t>образование незаконченным</a:t>
            </a:r>
            <a:r>
              <a:rPr lang="ru-RU" sz="3200" i="1">
                <a:latin typeface="Monotype Corsiva" pitchFamily="66" charset="0"/>
              </a:rPr>
              <a:t>. </a:t>
            </a:r>
            <a:endParaRPr lang="ru-RU" sz="3200" i="1" smtClean="0">
              <a:latin typeface="Monotype Corsiva" pitchFamily="66" charset="0"/>
            </a:endParaRPr>
          </a:p>
          <a:p>
            <a:pPr algn="ctr"/>
            <a:r>
              <a:rPr lang="ru-RU" sz="3200" i="1" smtClean="0">
                <a:latin typeface="Monotype Corsiva" pitchFamily="66" charset="0"/>
              </a:rPr>
              <a:t>(</a:t>
            </a:r>
            <a:r>
              <a:rPr lang="ru-RU" sz="3200" i="1" dirty="0">
                <a:latin typeface="Monotype Corsiva" pitchFamily="66" charset="0"/>
              </a:rPr>
              <a:t>К. Симонов)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94274"/>
              </p:ext>
            </p:extLst>
          </p:nvPr>
        </p:nvGraphicFramePr>
        <p:xfrm>
          <a:off x="1" y="671381"/>
          <a:ext cx="9144001" cy="61866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4423"/>
                <a:gridCol w="4343842"/>
                <a:gridCol w="2565736"/>
              </a:tblGrid>
              <a:tr h="171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kern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</a:t>
                      </a:r>
                      <a:r>
                        <a:rPr lang="ru-RU" sz="1600" b="1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Семёнычевой</a:t>
                      </a: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Е.Е. МДОУ д/с №193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03.04.2015г</a:t>
                      </a: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специалистов и воспитателей логопедической группы в применении инновационных технологий в непосредственной образовательной деятельности»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Накопление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практических наработок по данной теме, повышение творческой активности.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МДОУ д/с№179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28.04.2015г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dirty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индивидуального образовательного маршрута воспитанников, имеющих нарушения речи»                                             </a:t>
                      </a:r>
                      <a:endParaRPr lang="ru-RU" sz="1800" b="1" dirty="0">
                        <a:solidFill>
                          <a:srgbClr val="009E4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примерного индивидуального образовательного маршрута на 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воспитанников группы.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</a:t>
                      </a: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коррекции речи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«Возрождение» </a:t>
                      </a:r>
                      <a:r>
                        <a:rPr lang="ru-RU" sz="1600" b="1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г..</a:t>
                      </a:r>
                      <a:r>
                        <a:rPr lang="ru-RU" sz="1600" b="1" kern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Ярославль</a:t>
                      </a:r>
                      <a:endParaRPr lang="ru-RU" sz="1600" b="1" kern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kern="1200" dirty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применения средств </a:t>
                      </a:r>
                      <a:r>
                        <a:rPr lang="ru-RU" sz="1800" b="1" kern="1200" dirty="0" err="1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миофункциональной</a:t>
                      </a:r>
                      <a:r>
                        <a:rPr lang="ru-RU" sz="1800" b="1" kern="1200" dirty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коррекции в работе логопеда»</a:t>
                      </a:r>
                      <a:endParaRPr lang="ru-RU" sz="1800" b="1" dirty="0">
                        <a:solidFill>
                          <a:srgbClr val="009E4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939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объёме 8 ч.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939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939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19.05.2015г</a:t>
                      </a:r>
                    </a:p>
                    <a:p>
                      <a:pPr marR="939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д/с№15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22.05.2015г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>
                          <a:solidFill>
                            <a:srgbClr val="009E4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инновационной деятельности педагогов ДОУ в условиях введения и реализации ФГОС ДО на примере освоения технологии проблемного диалога».</a:t>
                      </a:r>
                      <a:endParaRPr lang="ru-RU" sz="1800" b="1" dirty="0">
                        <a:solidFill>
                          <a:srgbClr val="009E4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Накопление опыта по данной тематике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0"/>
            <a:ext cx="9144000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конференций, семинаров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мастер-классов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133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6621"/>
            <a:ext cx="9144000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педагогических исследований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544963"/>
              </p:ext>
            </p:extLst>
          </p:nvPr>
        </p:nvGraphicFramePr>
        <p:xfrm>
          <a:off x="0" y="583543"/>
          <a:ext cx="9144000" cy="62852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9632"/>
                <a:gridCol w="3240360"/>
                <a:gridCol w="4644008"/>
              </a:tblGrid>
              <a:tr h="428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по самообразованию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2010-2012г.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внедрение проекта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«Система практических рекомендаций по коррекции и развитии речи для родителей детей с ОНР»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Накопление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практического материала по данной теме: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Картотека игр и упражнений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для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родителей,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воспитателей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 – 2013 г.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«Создание профессионального электронного портфолио»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«Проектная деятельность как условие повышения качества коррекционно-образовательной деятельности ДОУ в воспитании обучении детей с ОНР»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305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Публичное представление профессиональных достижений (электронная презентация) в ДОУ, на МО логопедов, участие во всероссийском конкурсе (диплом участника)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Систематизация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накопленного опыта, дидактических материалов и разработок.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проектов для реализации в коррекционно-образовательной деятельности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коррекционной работы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2013-2014 г. 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 сберегающие технологии в коррекционной работе учителя-логопеда»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логопедического проекта.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коррекционной работы.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Публичное представление профессиональных достижений (электронная презентация) в ДОУ, на МО логопедов.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223038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77546"/>
              </p:ext>
            </p:extLst>
          </p:nvPr>
        </p:nvGraphicFramePr>
        <p:xfrm>
          <a:off x="0" y="1196752"/>
          <a:ext cx="9144000" cy="53520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9632"/>
                <a:gridCol w="3240360"/>
                <a:gridCol w="4644008"/>
              </a:tblGrid>
              <a:tr h="2808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2014 - 2015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ФГОС в систему работы учителя-логопеда»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30530" algn="l"/>
                        </a:tabLs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305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курсах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305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дорожной карты специалиста ДОУ для перехода и внедрения ФГОС ДО в коррекционную работу логопеда.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305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практического опыта на семинаре –практикуме для педагогов ДОУ, на МО учителей-логопедов.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305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Приведение документации в соответствие с ФГОС.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305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рабочей программы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2015 - 2016г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электронного пространства для информационно-просветительской и коррекционно-образовательной деятельности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 участниками образовательного процесса</a:t>
                      </a:r>
                      <a:r>
                        <a:rPr lang="ru-RU" sz="1600" b="1" dirty="0" smtClean="0">
                          <a:solidFill>
                            <a:srgbClr val="FF5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коррекционной работы.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Публичное представление профессиональных достижений (электронная презентация).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6621"/>
            <a:ext cx="9144000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педагогических исследований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77048"/>
              </p:ext>
            </p:extLst>
          </p:nvPr>
        </p:nvGraphicFramePr>
        <p:xfrm>
          <a:off x="-8028" y="764704"/>
          <a:ext cx="9144000" cy="4281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9632"/>
                <a:gridCol w="3240360"/>
                <a:gridCol w="4644008"/>
              </a:tblGrid>
              <a:tr h="428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по самообразованию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</a:txBody>
                  <a:tcPr marL="35908" marR="359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3123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24070"/>
              </p:ext>
            </p:extLst>
          </p:nvPr>
        </p:nvGraphicFramePr>
        <p:xfrm>
          <a:off x="0" y="188640"/>
          <a:ext cx="9180512" cy="3988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656"/>
                <a:gridCol w="5472608"/>
                <a:gridCol w="2232248"/>
              </a:tblGrid>
              <a:tr h="504055">
                <a:tc>
                  <a:txBody>
                    <a:bodyPr/>
                    <a:lstStyle/>
                    <a:p>
                      <a:pPr algn="ctr"/>
                      <a:endParaRPr lang="ru-RU" sz="16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  <a:p>
                      <a:pPr algn="ctr"/>
                      <a:r>
                        <a:rPr lang="ru-RU" sz="1600" b="1" u="sng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2010-2011уч.г.</a:t>
                      </a:r>
                      <a:endParaRPr lang="ru-RU" sz="1600" b="1" u="sng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r>
                        <a:rPr lang="ru-RU" sz="160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(городские)</a:t>
                      </a:r>
                      <a:endParaRPr lang="ru-RU" sz="1600" b="1" u="sng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 и участия</a:t>
                      </a:r>
                      <a:endParaRPr lang="ru-RU" sz="1600" b="1" u="sng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11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2010г.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Дзержинского р-на г.Ярославля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Развитие выразительности речи детей с ОНР»            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№109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-практикум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1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02.2010г.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Дзержинского р-на г.Ярославля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«Наглядно-игровые средства в логопедической работе»  д/с №16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11.02.2011г.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Дзержинского р-на г.Ярославля</a:t>
                      </a:r>
                    </a:p>
                    <a:p>
                      <a:pPr algn="just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Развивающее обучение в коррекционной деятельности учителя – логопеда »        д/с №54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–практикум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 г.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Дзержинского р-на г.Ярославля</a:t>
                      </a:r>
                    </a:p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Деловая игра « Грамматика фантазии»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 №16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Деловая игра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жюри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08979"/>
              </p:ext>
            </p:extLst>
          </p:nvPr>
        </p:nvGraphicFramePr>
        <p:xfrm>
          <a:off x="0" y="4149080"/>
          <a:ext cx="9144000" cy="275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656"/>
                <a:gridCol w="5472608"/>
                <a:gridCol w="2195736"/>
              </a:tblGrid>
              <a:tr h="537986"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  <a:p>
                      <a:pPr algn="ctr"/>
                      <a:r>
                        <a:rPr lang="ru-RU" sz="1600" b="1" u="sng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2011-2012уч.г.</a:t>
                      </a:r>
                      <a:endParaRPr lang="ru-RU" sz="1600" b="1" u="sng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</a:p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(городские)</a:t>
                      </a:r>
                      <a:endParaRPr lang="ru-RU" sz="1600" b="1" u="sng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 и участия</a:t>
                      </a:r>
                      <a:endParaRPr lang="ru-RU" sz="1600" b="1" u="sng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74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2011г.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Дзержинского р-на г.Ярославля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Развитие и коррекция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психоречевой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дошкольников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2-5 лет средствами продуктивной деятельности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д/с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№235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0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2012г.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«Использование ИКТ в логопедической работе с детьми дошкольного возраста»                                   д/с №237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Педмарафон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8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2012г.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Развивающее обучение в коррекционной деятельности учителя – логопеда »    д/с №16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1"/>
            <a:ext cx="487191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11843"/>
      </p:ext>
    </p:extLst>
  </p:cSld>
  <p:clrMapOvr>
    <a:masterClrMapping/>
  </p:clrMapOvr>
  <p:transition advTm="7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39478"/>
              </p:ext>
            </p:extLst>
          </p:nvPr>
        </p:nvGraphicFramePr>
        <p:xfrm>
          <a:off x="0" y="332656"/>
          <a:ext cx="9144000" cy="2808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656"/>
                <a:gridCol w="5627580"/>
                <a:gridCol w="204076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  <a:p>
                      <a:pPr algn="ctr"/>
                      <a:r>
                        <a:rPr lang="ru-RU" sz="1600" b="1" u="none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2012-2013уч.г.</a:t>
                      </a:r>
                      <a:endParaRPr lang="ru-RU" sz="1600" b="1" u="none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</a:p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(городские)</a:t>
                      </a:r>
                      <a:endParaRPr lang="ru-RU" sz="1600" b="1" u="sng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 и участия</a:t>
                      </a:r>
                    </a:p>
                  </a:txBody>
                  <a:tcPr/>
                </a:tc>
              </a:tr>
              <a:tr h="1077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23.10.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2012г.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Технология изготовления тактильных рукодельных книг и их использование в работе с детьми с ограниченными возможностями здоровья» </a:t>
                      </a:r>
                    </a:p>
                    <a:p>
                      <a:pPr algn="l"/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«Центральная детская библиотека им. Я Мудрого»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28.01.2013г.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kumimoji="0" lang="ru-RU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учителей-логопедов </a:t>
                      </a:r>
                      <a:r>
                        <a:rPr kumimoji="0" lang="ru-RU" sz="160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Дзерж.р</a:t>
                      </a:r>
                      <a:r>
                        <a:rPr kumimoji="0" lang="ru-RU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 Формирование навыка связного рассказывания. Традиционные и нетрадиционные методики и приёмы»</a:t>
                      </a:r>
                      <a:r>
                        <a:rPr kumimoji="0" lang="ru-RU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kumimoji="0"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д/с № 54 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29714"/>
              </p:ext>
            </p:extLst>
          </p:nvPr>
        </p:nvGraphicFramePr>
        <p:xfrm>
          <a:off x="0" y="3140968"/>
          <a:ext cx="9180512" cy="3717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656"/>
                <a:gridCol w="5616624"/>
                <a:gridCol w="2088232"/>
              </a:tblGrid>
              <a:tr h="945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28.03.2013г.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kumimoji="0" lang="ru-RU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учителей-логопедов </a:t>
                      </a:r>
                      <a:r>
                        <a:rPr kumimoji="0" lang="ru-RU" sz="160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Дзерж.р</a:t>
                      </a:r>
                      <a:r>
                        <a:rPr kumimoji="0" lang="ru-RU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-на:</a:t>
                      </a:r>
                      <a:endParaRPr lang="ru-RU" sz="16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Логопедическая работа с детьми раннего возраста с неврологической симптоматикой»                    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д/с №126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30.04.2013г.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kumimoji="0" lang="ru-RU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учителей-логопедов </a:t>
                      </a:r>
                      <a:r>
                        <a:rPr kumimoji="0" lang="ru-RU" sz="160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Дзерж.р</a:t>
                      </a:r>
                      <a:r>
                        <a:rPr kumimoji="0" lang="ru-RU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-на</a:t>
                      </a:r>
                      <a:endParaRPr kumimoji="0" lang="ru-RU" sz="16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 Диагностика речевого развития детей дошкольного возраста</a:t>
                      </a:r>
                      <a:r>
                        <a:rPr kumimoji="0"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     д/с №16                                      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19.02.2013г.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 -класс: «Интегрированный подход к организации взаимодействия педагогов ДОУ в процессе внедрения в практику работы с детьми « Сказочных лабиринтов игры» В.В.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Воскобовича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д/с №4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Педмарафон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2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 Разработка и уточнение процедуры исследования критериев оценки развития ребёнка с тяжёлыми нарушениями речи»    д/с№16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творческой группе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369670"/>
      </p:ext>
    </p:extLst>
  </p:cSld>
  <p:clrMapOvr>
    <a:masterClrMapping/>
  </p:clrMapOvr>
  <p:transition advTm="7161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55004"/>
              </p:ext>
            </p:extLst>
          </p:nvPr>
        </p:nvGraphicFramePr>
        <p:xfrm>
          <a:off x="0" y="764703"/>
          <a:ext cx="9144000" cy="5314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640"/>
                <a:gridCol w="4921772"/>
                <a:gridCol w="2429588"/>
              </a:tblGrid>
              <a:tr h="710669"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  <a:p>
                      <a:pPr algn="ctr"/>
                      <a:r>
                        <a:rPr lang="ru-RU" sz="2000" b="1" u="none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2013-2014уч.г.</a:t>
                      </a:r>
                      <a:endParaRPr lang="ru-RU" sz="2000" b="1" u="none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</a:p>
                    <a:p>
                      <a:pPr algn="ctr"/>
                      <a:r>
                        <a:rPr lang="ru-RU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(городские)</a:t>
                      </a:r>
                      <a:endParaRPr lang="ru-RU" sz="2000" b="1" u="sng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 и участия</a:t>
                      </a:r>
                    </a:p>
                  </a:txBody>
                  <a:tcPr/>
                </a:tc>
              </a:tr>
              <a:tr h="13286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17.12.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ДОУ: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Особенности взаимодействия специалистов ДОУ на логопедической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</a:t>
                      </a:r>
                      <a:r>
                        <a:rPr lang="ru-RU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д/с №109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опыта, </a:t>
                      </a:r>
                    </a:p>
                    <a:p>
                      <a:pPr algn="just"/>
                      <a:r>
                        <a:rPr lang="ru-RU" sz="20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открытого занятия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62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19.02.2013г.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ДОУ: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 Интеграция специалистов ДОУ в системе музыкально-речевого развития детей с ОНР средствами логоритмики»                        </a:t>
                      </a:r>
                      <a:r>
                        <a:rPr kumimoji="0" lang="ru-RU" sz="2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/с №18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опыта, </a:t>
                      </a:r>
                    </a:p>
                    <a:p>
                      <a:pPr algn="just"/>
                      <a:r>
                        <a:rPr lang="ru-RU" sz="20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открытого занятия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23.04.2014г.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ДОУ:</a:t>
                      </a:r>
                      <a:endParaRPr lang="ru-RU" sz="20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Игровые приёмы в коррекции нарушения звукопроизношения у детей дошкольного возраста с дизартрией»                  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д/с №135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183048"/>
      </p:ext>
    </p:extLst>
  </p:cSld>
  <p:clrMapOvr>
    <a:masterClrMapping/>
  </p:clrMapOvr>
  <p:transition advTm="9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06458"/>
              </p:ext>
            </p:extLst>
          </p:nvPr>
        </p:nvGraphicFramePr>
        <p:xfrm>
          <a:off x="0" y="431095"/>
          <a:ext cx="9052198" cy="7185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696"/>
                <a:gridCol w="4811306"/>
                <a:gridCol w="2405196"/>
              </a:tblGrid>
              <a:tr h="725657"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  <a:p>
                      <a:pPr algn="ctr"/>
                      <a:r>
                        <a:rPr lang="ru-RU" sz="2000" b="1" u="none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  <a:r>
                        <a:rPr lang="ru-RU" sz="2000" b="1" u="none" baseline="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dirty="0" err="1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2000" b="1" u="none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u="none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</a:p>
                    <a:p>
                      <a:pPr algn="ctr"/>
                      <a:r>
                        <a:rPr lang="ru-RU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(городские)</a:t>
                      </a:r>
                      <a:endParaRPr lang="ru-RU" sz="2000" b="1" u="sng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 и участия</a:t>
                      </a:r>
                    </a:p>
                  </a:txBody>
                  <a:tcPr/>
                </a:tc>
              </a:tr>
              <a:tr h="12727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ДОУ: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 работы учителя-логопеда на 2014-15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 условиях ФГОС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д/с №16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5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1часть –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27.11.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2014г.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часть-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30.04.2015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ДОУ: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«Комплексный метод коррекции звукопроизношения у детей со стёртой формой дизартрии»                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д/с №183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опыта, </a:t>
                      </a:r>
                    </a:p>
                    <a:p>
                      <a:pPr algn="just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открытого занятия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34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17.12.2014г.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24.03.2015г.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 –логопедов ДОУ:</a:t>
                      </a:r>
                      <a:endParaRPr lang="ru-RU" sz="1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Реализация новых стандартов в практической деятельности учителя-логопеда»</a:t>
                      </a:r>
                    </a:p>
                    <a:p>
                      <a:pPr algn="l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«Развитие»</a:t>
                      </a:r>
                    </a:p>
                    <a:p>
                      <a:pPr algn="l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опыта работы: «Использование инновационных технологий в работе учителя-логопеда  Смирновой Л.Е. в соответствии с ФГОС » 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д/с №193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практической</a:t>
                      </a:r>
                      <a:r>
                        <a:rPr lang="ru-RU" sz="1800" kern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(проведение открытого </a:t>
                      </a: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логоритмического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занятия с использованием ИКТ)</a:t>
                      </a:r>
                      <a:r>
                        <a:rPr lang="ru-RU" sz="1600" kern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теоретической</a:t>
                      </a:r>
                      <a:r>
                        <a:rPr lang="ru-RU" sz="1800" kern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800" b="0" i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800" b="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b="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  <a:p>
                      <a:pPr algn="just"/>
                      <a:endParaRPr lang="ru-RU" sz="1800" b="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b="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800" b="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открытого занятия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организатор, активный участник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688433"/>
              </p:ext>
            </p:extLst>
          </p:nvPr>
        </p:nvGraphicFramePr>
        <p:xfrm>
          <a:off x="0" y="3789040"/>
          <a:ext cx="9019309" cy="1080120"/>
        </p:xfrm>
        <a:graphic>
          <a:graphicData uri="http://schemas.openxmlformats.org/drawingml/2006/table">
            <a:tbl>
              <a:tblPr/>
              <a:tblGrid>
                <a:gridCol w="9019309"/>
              </a:tblGrid>
              <a:tr h="10801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309724"/>
      </p:ext>
    </p:extLst>
  </p:cSld>
  <p:clrMapOvr>
    <a:masterClrMapping/>
  </p:clrMapOvr>
  <p:transition advTm="10358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4"/>
          <a:stretch/>
        </p:blipFill>
        <p:spPr>
          <a:xfrm>
            <a:off x="1" y="-47672"/>
            <a:ext cx="4499992" cy="3470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2"/>
          <a:stretch/>
        </p:blipFill>
        <p:spPr>
          <a:xfrm>
            <a:off x="4572000" y="3438765"/>
            <a:ext cx="4572000" cy="3419235"/>
          </a:xfrm>
          <a:prstGeom prst="rect">
            <a:avLst/>
          </a:prstGeom>
        </p:spPr>
      </p:pic>
      <p:pic>
        <p:nvPicPr>
          <p:cNvPr id="5" name="Picture 2" descr="C:\Users\Милочка\Documents\Логопедия\Портфолио\МОЁ портфолио\Сертификаты и благодарности МОИ\EPSON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442120"/>
            <a:ext cx="2376264" cy="3415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980728"/>
            <a:ext cx="51480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Принимала участие в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педмарафоне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кружковая работа, для детей с ОНР»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2010г.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84503"/>
      </p:ext>
    </p:extLst>
  </p:cSld>
  <p:clrMapOvr>
    <a:masterClrMapping/>
  </p:clrMapOvr>
  <p:transition advTm="9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86044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практического опыта 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Использование инновационных технологий в коррекционно-образовательной работе учителя-логопеда»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Методических объединениях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учителей-логопедов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Ярославля</a:t>
            </a:r>
          </a:p>
        </p:txBody>
      </p:sp>
      <p:pic>
        <p:nvPicPr>
          <p:cNvPr id="3074" name="Picture 2" descr="F:\DCIM\100MSDCF\DSC037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6956956" cy="4221088"/>
          </a:xfrm>
          <a:prstGeom prst="rect">
            <a:avLst/>
          </a:prstGeom>
          <a:noFill/>
        </p:spPr>
      </p:pic>
      <p:pic>
        <p:nvPicPr>
          <p:cNvPr id="3075" name="Picture 3" descr="F:\DCIM\100MSDCF\DSC037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987824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62798" y="5157192"/>
            <a:ext cx="228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24 марта 2015г.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коллег о мероприятии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EPSCAN\001\EPSON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1907704" cy="2702211"/>
          </a:xfrm>
          <a:prstGeom prst="rect">
            <a:avLst/>
          </a:prstGeom>
          <a:noFill/>
        </p:spPr>
      </p:pic>
      <p:pic>
        <p:nvPicPr>
          <p:cNvPr id="2051" name="Picture 3" descr="F:\EPSCAN\001\EPSON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1872208" cy="2651931"/>
          </a:xfrm>
          <a:prstGeom prst="rect">
            <a:avLst/>
          </a:prstGeom>
          <a:noFill/>
        </p:spPr>
      </p:pic>
      <p:pic>
        <p:nvPicPr>
          <p:cNvPr id="2052" name="Picture 4" descr="F:\EPSCAN\001\EPSON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1969616" cy="2789908"/>
          </a:xfrm>
          <a:prstGeom prst="rect">
            <a:avLst/>
          </a:prstGeom>
          <a:noFill/>
        </p:spPr>
      </p:pic>
      <p:pic>
        <p:nvPicPr>
          <p:cNvPr id="2053" name="Picture 5" descr="F:\EPSCAN\001\EPSON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1969616" cy="2789907"/>
          </a:xfrm>
          <a:prstGeom prst="rect">
            <a:avLst/>
          </a:prstGeom>
          <a:noFill/>
        </p:spPr>
      </p:pic>
      <p:pic>
        <p:nvPicPr>
          <p:cNvPr id="2054" name="Picture 6" descr="F:\EPSCAN\001\EPSON0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1944216" cy="2753929"/>
          </a:xfrm>
          <a:prstGeom prst="rect">
            <a:avLst/>
          </a:prstGeom>
          <a:noFill/>
        </p:spPr>
      </p:pic>
      <p:pic>
        <p:nvPicPr>
          <p:cNvPr id="2055" name="Picture 7" descr="F:\EPSCAN\001\EPSON0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996084"/>
            <a:ext cx="2020453" cy="2861916"/>
          </a:xfrm>
          <a:prstGeom prst="rect">
            <a:avLst/>
          </a:prstGeom>
          <a:noFill/>
        </p:spPr>
      </p:pic>
      <p:pic>
        <p:nvPicPr>
          <p:cNvPr id="2056" name="Picture 8" descr="F:\EPSCAN\001\EPSON00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924076"/>
            <a:ext cx="2071289" cy="2933924"/>
          </a:xfrm>
          <a:prstGeom prst="rect">
            <a:avLst/>
          </a:prstGeom>
          <a:noFill/>
        </p:spPr>
      </p:pic>
      <p:pic>
        <p:nvPicPr>
          <p:cNvPr id="2057" name="Picture 9" descr="F:\EPSCAN\001\EPSON00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1944216" cy="2753929"/>
          </a:xfrm>
          <a:prstGeom prst="rect">
            <a:avLst/>
          </a:prstGeom>
          <a:noFill/>
        </p:spPr>
      </p:pic>
      <p:pic>
        <p:nvPicPr>
          <p:cNvPr id="2058" name="Picture 10" descr="F:\EPSCAN\001\EPSON01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160240" cy="3059920"/>
          </a:xfrm>
          <a:prstGeom prst="rect">
            <a:avLst/>
          </a:prstGeom>
          <a:noFill/>
        </p:spPr>
      </p:pic>
      <p:pic>
        <p:nvPicPr>
          <p:cNvPr id="2059" name="Picture 11" descr="F:\EPSCAN\001\EPSON01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2020453" cy="2861916"/>
          </a:xfrm>
          <a:prstGeom prst="rect">
            <a:avLst/>
          </a:prstGeom>
          <a:noFill/>
        </p:spPr>
      </p:pic>
      <p:pic>
        <p:nvPicPr>
          <p:cNvPr id="2060" name="Picture 12" descr="F:\EPSCAN\001\EPSON01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122125" cy="3005932"/>
          </a:xfrm>
          <a:prstGeom prst="rect">
            <a:avLst/>
          </a:prstGeom>
          <a:noFill/>
        </p:spPr>
      </p:pic>
      <p:pic>
        <p:nvPicPr>
          <p:cNvPr id="2061" name="Picture 13" descr="F:\EPSCAN\001\EPSON01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2088232" cy="295792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г.Ярославля ДЕТСКИЙ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комбинированного вида № 193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340768"/>
            <a:ext cx="5472608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20889"/>
            <a:ext cx="4824536" cy="38472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Учителя-логопеда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Смирновой Людмилы Евгеньевны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квалификационная категория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2015г.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оё фото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420888"/>
            <a:ext cx="3104778" cy="3910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725828" y="6334780"/>
            <a:ext cx="3131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1977 г.р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229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861048"/>
            <a:ext cx="3995936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0"/>
            <a:ext cx="3788800" cy="31151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744676"/>
            <a:ext cx="3617786" cy="3113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6"/>
          <a:stretch/>
        </p:blipFill>
        <p:spPr>
          <a:xfrm>
            <a:off x="323528" y="0"/>
            <a:ext cx="4140967" cy="30840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2536" y="3140968"/>
            <a:ext cx="9396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Регулярный участник и организатор конкурсов, выставок, семинаров – практикумов , педсоветов и консультаций для воспитателей и специалистов детского сада № 193</a:t>
            </a:r>
            <a:endParaRPr lang="ru-RU" sz="14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33405"/>
      </p:ext>
    </p:extLst>
  </p:cSld>
  <p:clrMapOvr>
    <a:masterClrMapping/>
  </p:clrMapOvr>
  <p:transition advTm="7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56" y="212356"/>
            <a:ext cx="4329069" cy="3246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019" y="3628479"/>
            <a:ext cx="4266665" cy="319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фото\SAM_1399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1091"/>
            <a:ext cx="4572000" cy="312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077072"/>
            <a:ext cx="48245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Педсовет: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и речевого общения детей посредством произведений художественной литературы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форме деловой игры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41387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6751"/>
            <a:ext cx="4571999" cy="3038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036" y="404665"/>
            <a:ext cx="444296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980728"/>
            <a:ext cx="4571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–практикум на тему: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Создание оптимальных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воспитания и обучения детей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нарушениями речи в условиях ДОУ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ФГОС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2015г.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73" y="3648265"/>
            <a:ext cx="4479427" cy="297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188985"/>
      </p:ext>
    </p:extLst>
  </p:cSld>
  <p:clrMapOvr>
    <a:masterClrMapping/>
  </p:clrMapOvr>
  <p:transition advTm="7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39969"/>
              </p:ext>
            </p:extLst>
          </p:nvPr>
        </p:nvGraphicFramePr>
        <p:xfrm>
          <a:off x="-41869" y="653009"/>
          <a:ext cx="9143999" cy="4025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754"/>
                <a:gridCol w="828030"/>
                <a:gridCol w="4320480"/>
                <a:gridCol w="2195735"/>
              </a:tblGrid>
              <a:tr h="37669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конкурса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1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развивающих центров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7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фото-конкурс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Моя милая мама»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Интернет-проект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Педстрана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</a:p>
                  </a:txBody>
                  <a:tcPr/>
                </a:tc>
              </a:tr>
              <a:tr h="835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конкурс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Открытое занятие»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тему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«Что нам осень принесла"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Интернет-проект «Педсовет»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участника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8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 конкурс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«Консультация логопеда»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Интернет-проект «Смарт»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участника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Олимпиада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«Основы ИКТ»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Интернет –проект «Ты лидер»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Олимпиада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«Педагогические технологии»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Интернет –проект «Ты лидер»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3523" y="188640"/>
            <a:ext cx="58932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конкурсах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илочка\AppData\Local\Temp\Rar$DIa0.054\Смирнова Людмила Евгеньевна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2" y="4497011"/>
            <a:ext cx="1691680" cy="2393389"/>
          </a:xfrm>
          <a:prstGeom prst="rect">
            <a:avLst/>
          </a:prstGeom>
          <a:noFill/>
        </p:spPr>
      </p:pic>
      <p:pic>
        <p:nvPicPr>
          <p:cNvPr id="7" name="Picture 3" descr="C:\Users\Милочка\Documents\Логопедия\Портфолио\МОЁ портфолио\Сертификаты и благодарности МОИ\Смирнова Людмила Евгеньев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931" y="4534861"/>
            <a:ext cx="1718571" cy="2411370"/>
          </a:xfrm>
          <a:prstGeom prst="rect">
            <a:avLst/>
          </a:prstGeom>
          <a:noFill/>
        </p:spPr>
      </p:pic>
      <p:pic>
        <p:nvPicPr>
          <p:cNvPr id="8" name="Picture 3" descr="C:\Users\Милочка\Documents\Логопедия\Портфолио\МОЁ портфолио\Сертификаты и благодарности МОИ\Смирнов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366" y="4563489"/>
            <a:ext cx="1665530" cy="2354113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252" y="4556356"/>
            <a:ext cx="1650064" cy="23340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646" y="4556356"/>
            <a:ext cx="1649540" cy="23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49305"/>
      </p:ext>
    </p:extLst>
  </p:cSld>
  <p:clrMapOvr>
    <a:masterClrMapping/>
  </p:clrMapOvr>
  <p:transition advTm="10109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EPSCAN\001\EPSON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775" y="4196924"/>
            <a:ext cx="1905742" cy="2699413"/>
          </a:xfrm>
          <a:prstGeom prst="rect">
            <a:avLst/>
          </a:prstGeom>
          <a:noFill/>
        </p:spPr>
      </p:pic>
      <p:pic>
        <p:nvPicPr>
          <p:cNvPr id="2051" name="Picture 3" descr="F:\Смирнова\diplom07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643" y="4198463"/>
            <a:ext cx="2016224" cy="2851238"/>
          </a:xfrm>
          <a:prstGeom prst="rect">
            <a:avLst/>
          </a:prstGeom>
          <a:noFill/>
        </p:spPr>
      </p:pic>
      <p:pic>
        <p:nvPicPr>
          <p:cNvPr id="2052" name="Picture 4" descr="F:\Смирнова\Смирнова Людмила Евгеньевна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713" y="4215605"/>
            <a:ext cx="1931957" cy="271092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61600"/>
              </p:ext>
            </p:extLst>
          </p:nvPr>
        </p:nvGraphicFramePr>
        <p:xfrm>
          <a:off x="0" y="784420"/>
          <a:ext cx="9155209" cy="3454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712"/>
                <a:gridCol w="829190"/>
                <a:gridCol w="4283378"/>
                <a:gridCol w="2062929"/>
              </a:tblGrid>
              <a:tr h="3886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конкурса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465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 конкурс </a:t>
                      </a:r>
                    </a:p>
                    <a:p>
                      <a:pPr algn="ctr"/>
                      <a:r>
                        <a:rPr kumimoji="0" lang="ru-RU" sz="16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публикацией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«Лучший урок (занятие) с использование ИКТ»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Интернет-проект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Педстрана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место</a:t>
                      </a:r>
                    </a:p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624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конкурс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Логопед 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XXI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века»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Интернет-проект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Смарт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лауреата</a:t>
                      </a:r>
                    </a:p>
                  </a:txBody>
                  <a:tcPr/>
                </a:tc>
              </a:tr>
              <a:tr h="57893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Педагогическое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ЦДО«Прояви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себя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«Горжусь своей страной»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Интернет-проект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Педстрана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3909" y="260648"/>
            <a:ext cx="58932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конкурсах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58400" y="32558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20" y="4291517"/>
            <a:ext cx="1849573" cy="261625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5288708"/>
            <a:ext cx="1119816" cy="1569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5282274"/>
            <a:ext cx="1118624" cy="1575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648" y="5288708"/>
            <a:ext cx="1118625" cy="157572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51528"/>
              </p:ext>
            </p:extLst>
          </p:nvPr>
        </p:nvGraphicFramePr>
        <p:xfrm>
          <a:off x="0" y="685837"/>
          <a:ext cx="9144001" cy="4628261"/>
        </p:xfrm>
        <a:graphic>
          <a:graphicData uri="http://schemas.openxmlformats.org/drawingml/2006/table">
            <a:tbl>
              <a:tblPr/>
              <a:tblGrid>
                <a:gridCol w="971600"/>
                <a:gridCol w="4608512"/>
                <a:gridCol w="2160240"/>
                <a:gridCol w="1403649"/>
              </a:tblGrid>
              <a:tr h="342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публикации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издания, </a:t>
                      </a: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гриф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Всего: 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Консультация для педагогов: «Создание оптимальных условий воспитания и обучения детей с нарушениями речи в условиях ДОУ в соответствии с ФГОС» </a:t>
                      </a:r>
                      <a:r>
                        <a:rPr lang="ru-RU" sz="16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публикацией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сайте «Смарт»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разделе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Ярмарка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26.02.2015г.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25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Дыхательные игры и упражнения.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 МДОУ д/с №193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2012г.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 о развитии речевого дыхания.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 МДОУ д/с №193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2013г.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Зрительная гимнастика на логопедических занятиях (для специалистов).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 МДОУ д/с №193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2013г.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и упражнения на развитие фонематического слуха у детей старшего дошкольного возраста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 МДОУ д/с №193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2014г.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Памятка по зачислению детей в логогруппу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 МДОУ д/с №193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2014г.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коррекционно - образовательного процесса в логопедической группе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 МДОУ д/с №193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16.10.2014г.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 логопед задаёт задания на дом?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 МДОУ д/с №193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15.01.2015г.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7" marR="59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71800" y="116632"/>
            <a:ext cx="31813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публикаций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1000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amki-vsem.ru/fon/narisovannyj-fon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8443"/>
            <a:ext cx="9146735" cy="70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948" y="-125444"/>
            <a:ext cx="84401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</a:t>
            </a:r>
          </a:p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бразовательная    деятельность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23098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05107"/>
              </p:ext>
            </p:extLst>
          </p:nvPr>
        </p:nvGraphicFramePr>
        <p:xfrm>
          <a:off x="-2" y="875066"/>
          <a:ext cx="9144001" cy="5794294"/>
        </p:xfrm>
        <a:graphic>
          <a:graphicData uri="http://schemas.openxmlformats.org/drawingml/2006/table">
            <a:tbl>
              <a:tblPr firstRow="1" firstCol="1" bandRow="1"/>
              <a:tblGrid>
                <a:gridCol w="1763690"/>
                <a:gridCol w="2088232"/>
                <a:gridCol w="2808312"/>
                <a:gridCol w="2483767"/>
              </a:tblGrid>
              <a:tr h="32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 и методики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 использования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технологий и методик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Авторское дидактическое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использования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Здоровье-сберегающие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оздоровления, поддержания и обогащения здоровья детей;</a:t>
                      </a:r>
                    </a:p>
                    <a:p>
                      <a:pPr indent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-создание условий, обеспечивающих эмоциональное благополучие   каждого ребёнка;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-оптимизация процесса коррекции речи;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1.Технологии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сохранения и стимулирования здоровья: динамические паузы, подвижные и спортивные игры, релаксация, гимнастика пальчиковая, элементы су-джок терапии; гимнастика для глаз, кинезиологические упражнения.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Технологии обучения здоровому образу жизни: проблемно-игровые (игротреннинги и игротерапия), занятия из серии «Здоровье», самомассаж, точечный самомассаж).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Интегрированные занятия.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1.Успешная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адаптация обучающихся в образовательном и социальном пространстве, раскрытие их творческих способностей.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2.Повышение работоспособности и качества коррекционного обучения и воспитания.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3.Формирование валеологической культуры у воспитанников.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Снижение утомляемости во время занятий, а также уровня заболеваемости в течение учебного года.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5506" y="188640"/>
            <a:ext cx="76492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коррекционной работе Смирновой Л.Е.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2843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24624"/>
              </p:ext>
            </p:extLst>
          </p:nvPr>
        </p:nvGraphicFramePr>
        <p:xfrm>
          <a:off x="-1" y="764704"/>
          <a:ext cx="9144001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1763690"/>
                <a:gridCol w="2088232"/>
                <a:gridCol w="3292863"/>
                <a:gridCol w="1999216"/>
              </a:tblGrid>
              <a:tr h="5419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технологии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у детей полноценной речи, способствующей развитию мыслительной деятельности и личности в целом, готовности к школьному обучению, а также профилактику возможных вторичных нарушений.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Коррекционные технологии: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 логопедического обследования;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2.Гимнастики- дыхательная, мимическая, артикуляционная, голосовая, элементы биоэнергопластики; 3.Массаж и самомассаж;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4.Технологии коррекции звукопроизношения;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5.Технологии развития лексико-грамматической стороны речи.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6.Технологии развития связной речи.      7.Технологии профилактики дисграфии и дислексии.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8.Фонетическая и логопедическая ритмика.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9.Технологии музыкального воздействия, психогимнастики;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Улучшение всех компонентов речевой системы к концу коррекционного периода обучения и воспитания.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48388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82281"/>
              </p:ext>
            </p:extLst>
          </p:nvPr>
        </p:nvGraphicFramePr>
        <p:xfrm>
          <a:off x="-1" y="274688"/>
          <a:ext cx="9144001" cy="6583312"/>
        </p:xfrm>
        <a:graphic>
          <a:graphicData uri="http://schemas.openxmlformats.org/drawingml/2006/table">
            <a:tbl>
              <a:tblPr firstRow="1" firstCol="1" bandRow="1"/>
              <a:tblGrid>
                <a:gridCol w="1763689"/>
                <a:gridCol w="2232248"/>
                <a:gridCol w="2736304"/>
                <a:gridCol w="2411760"/>
              </a:tblGrid>
              <a:tr h="1970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3.Технология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дифференцированного обучения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Коррекция и воспитание каждого на уровне его возможностей и способностей,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Усвоение программы на различных планируемых уровнях.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Чистое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звукопроиз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-ношение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достаточный словарный запас, грамматически правильно построенные предложения и высказывания.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.Технология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игрового обучения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воображения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внимания, памяти, речи, мышления, умения сравнивать, сопоставлять, находить аналогии. 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дидактические и словесные игры, игры на развитие психических процессов, фонематического слуха, слоговой структуры, игры по обучению грамоте.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познавательной активности, формирование мотивации учебной деятельности.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     ИКТ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мотивации, развитие самостоятельности и творческой активности, формирование умения работать с информацией, качественное изменение контроля за деятельностью обучающихся.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Развивающие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логопедические программы и тренажёры по всем разделам программы: «Учимся говорить правильно», «Весёлая азбука», игры на автоматизацию звуков; игры на формирование высших психических функций. Презентации к занятиям.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Качественная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индивидуализация коррекционного обучения и воспитания, расширение объёма предъявляемой информации, обеспечение познавательного интереса.</a:t>
                      </a:r>
                    </a:p>
                  </a:txBody>
                  <a:tcPr marL="24667" marR="24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866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704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Bef>
                <a:spcPts val="120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1)Ленинградский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А.С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Пушкина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 диплом о высшем дефектологическом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Присвоена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учитель- логопед  в  2000г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2)  Ярославский государственный  педагогический университет им. К.Д.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Ушинского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дошкольная педагогика и психология. 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 о высшем образовании.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Присвоена квалификация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методист,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преподаватель дошкольной педагогики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окончания – 1998 г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Рыбинский педагогический колледж им.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К.Д.Ушинского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специальности – дошкольная педагогика и психология с дополнительной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специализацией.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отличием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среднем профессиональном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образовании.</a:t>
            </a:r>
            <a:r>
              <a:rPr lang="ru-RU" sz="1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Присвоена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воспитатель детского сада с правом проведения логопедической работы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окончания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1996г..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231194"/>
            <a:ext cx="2999486" cy="53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0170" lvl="0" algn="ctr">
              <a:lnSpc>
                <a:spcPct val="115000"/>
              </a:lnSpc>
              <a:spcBef>
                <a:spcPts val="12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3403009"/>
            <a:ext cx="2999486" cy="5170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0170" lvl="0"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работы: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3835"/>
            <a:ext cx="9144000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1996 - 1997 гг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 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№18 г. Рыбинска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1998 – 1999 гг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тифлопедагог в МДОУ д/с  №157 г.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Ярославля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1999 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г.Ярославль МДОУ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д/сад №193 учитель-логопед на логопедической группе для детей с ОНР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4939388"/>
            <a:ext cx="2999486" cy="5170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Стаж: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456453"/>
            <a:ext cx="7249154" cy="136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по специальности (логопедический</a:t>
            </a:r>
            <a:r>
              <a:rPr lang="ru-RU" sz="16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17лет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работы в МДОУ№193: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1999г.-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квалификации: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квалификационная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должности учитель-логопед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(13.12.2000г.)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93774"/>
      </p:ext>
    </p:extLst>
  </p:cSld>
  <p:clrMapOvr>
    <a:masterClrMapping/>
  </p:clrMapOvr>
  <p:transition spd="slow" advTm="11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4664"/>
            <a:ext cx="5012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коррекционные технологии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16064156"/>
              </p:ext>
            </p:extLst>
          </p:nvPr>
        </p:nvGraphicFramePr>
        <p:xfrm>
          <a:off x="3059832" y="1412776"/>
          <a:ext cx="2736304" cy="180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70"/>
          <a:stretch/>
        </p:blipFill>
        <p:spPr>
          <a:xfrm>
            <a:off x="5940152" y="1340768"/>
            <a:ext cx="3055333" cy="203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633" y="3429000"/>
            <a:ext cx="226825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77525" y="1726931"/>
            <a:ext cx="1757624" cy="112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509" y="3429000"/>
            <a:ext cx="4190491" cy="328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4057"/>
            <a:ext cx="2669604" cy="233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12776"/>
            <a:ext cx="1355866" cy="175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5317829"/>
            <a:ext cx="2317807" cy="154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66080"/>
            <a:ext cx="2548929" cy="148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753037"/>
            <a:ext cx="4139951" cy="3104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356" y="0"/>
            <a:ext cx="4187957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09" y="0"/>
            <a:ext cx="4152559" cy="3114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357" y="3749557"/>
            <a:ext cx="4173212" cy="3129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799" y="3029764"/>
            <a:ext cx="7607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открытое  интегрированное занятие по ОБЖ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 развитию речи в подготовительной логопедической группе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91266"/>
      </p:ext>
    </p:extLst>
  </p:cSld>
  <p:clrMapOvr>
    <a:masterClrMapping/>
  </p:clrMapOvr>
  <p:transition advTm="600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29197" y="-31367"/>
            <a:ext cx="4499992" cy="3259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7741"/>
            <a:ext cx="4457178" cy="2930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961556" y="0"/>
            <a:ext cx="4211997" cy="3237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4"/>
          <a:stretch/>
        </p:blipFill>
        <p:spPr>
          <a:xfrm>
            <a:off x="5040162" y="3919018"/>
            <a:ext cx="4094029" cy="2922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9197" y="3227874"/>
            <a:ext cx="9173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открытое интегрированное познавательно-речевое занятие по теме  « Что нам осень принесла» в старшей логогруппе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82409"/>
      </p:ext>
    </p:extLst>
  </p:cSld>
  <p:clrMapOvr>
    <a:masterClrMapping/>
  </p:clrMapOvr>
  <p:transition advTm="6084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8"/>
          <p:cNvSpPr txBox="1">
            <a:spLocks/>
          </p:cNvSpPr>
          <p:nvPr/>
        </p:nvSpPr>
        <p:spPr>
          <a:xfrm>
            <a:off x="251520" y="2348880"/>
            <a:ext cx="8363272" cy="17286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Образовательная:</a:t>
            </a:r>
          </a:p>
          <a:p>
            <a:pPr lvl="0"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ДОУ, разработанная на основе общеразвивающей программы «От рождения до школы». под ред.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Коррекционная: </a:t>
            </a: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Филичева Т.Б., Чиркина Г.В., Туманова Т.В. -"Коррекция нарушений речи. Программы для дошкольных образовательных учреждений компенсирующего вида для детей с нарушениями речи".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Диагностический материал: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Разработала свой диагностический материал - речевую карту, опираясь на методики Волковой Г.А.,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Стребелевой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Е.А., а так же разработки  творческой группы логопедов города Ярославля, в которую я входила как участник.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-main-pic" descr="Картинка 25 из 2654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102" y="332656"/>
            <a:ext cx="15841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55895"/>
            <a:ext cx="6935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 - методическое обеспечение: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9"/>
            <a:ext cx="676875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Работаю на логопедической группе для детей с ОНР 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( 2 годичного обучения- старшая и подготовительная группы)</a:t>
            </a:r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от руководителя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д/с №193 за высокие результаты в профессиональной деятельности за  2009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2010 год 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Почётная грамота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Департамента образования  Ярославской области  за многолетний  творческий труд, достигнутые успехи в обучении и воспитании детей дошкольного возраста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Приказ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16.08.2010г.№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02-03/475.</a:t>
            </a:r>
          </a:p>
          <a:p>
            <a:pPr marL="9017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от руководителя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/с №193 за внедрение инновационных технологий и активное участие в жизни детского сада от 27.05.2015г.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Благодарности от родителей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Благодарственное письмо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администрации портала «Ты-Лидер» за активное участие в дистанционных мероприятиях , июнь 2015г.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7" y="29815"/>
            <a:ext cx="379402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(награды):</a:t>
            </a:r>
            <a:endParaRPr lang="ru-RU" sz="2400" dirty="0"/>
          </a:p>
        </p:txBody>
      </p:sp>
      <p:pic>
        <p:nvPicPr>
          <p:cNvPr id="4" name="Picture 2" descr="C:\Users\Милочка\Documents\Логопедия\Портфолио\МОЁ портфолио\Сертификаты и благодарности МОИ\EPSON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637" y="3532460"/>
            <a:ext cx="2339751" cy="32345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5" descr="C:\Users\Милочка\Documents\Логопедия\Портфолио\МОЁ портфолио\Сертификаты и благодарности МОИ\EPSON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970" y="3577652"/>
            <a:ext cx="2349868" cy="32345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4" descr="C:\Users\Милочка\Documents\Логопедия\Портфолио\МОЁ портфолио\Сертификаты и благодарности МОИ\EPSON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247" y="3480339"/>
            <a:ext cx="2241063" cy="32947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3" descr="C:\Users\Милочка\Documents\Логопедия\Портфолио\МОЁ портфолио\Сертификаты и благодарности МОИ\EPSON0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971" y="3566028"/>
            <a:ext cx="2292076" cy="3327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F:\EPSCAN\001\EPSON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708" y="3525066"/>
            <a:ext cx="2288741" cy="32419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3577652"/>
            <a:ext cx="2368507" cy="3354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72143530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7604"/>
              </p:ext>
            </p:extLst>
          </p:nvPr>
        </p:nvGraphicFramePr>
        <p:xfrm>
          <a:off x="-6363" y="1103249"/>
          <a:ext cx="6367569" cy="5638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6502"/>
                <a:gridCol w="3489893"/>
                <a:gridCol w="1501174"/>
              </a:tblGrid>
              <a:tr h="88505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прохождения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повышения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9530">
                <a:tc>
                  <a:txBody>
                    <a:bodyPr/>
                    <a:lstStyle/>
                    <a:p>
                      <a:pPr algn="ctr"/>
                      <a:endParaRPr kumimoji="0"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 03. 2011г.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 центр развития образования г. Ярославля по теме:</a:t>
                      </a:r>
                    </a:p>
                    <a:p>
                      <a:pPr algn="l"/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«Актуальные вопросы логопедии»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71768">
                <a:tc>
                  <a:txBody>
                    <a:bodyPr/>
                    <a:lstStyle/>
                    <a:p>
                      <a:pPr algn="ctr"/>
                      <a:endParaRPr kumimoji="0"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08. 04. 2011г.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ГЦРО г. Ярославля по теме: </a:t>
                      </a:r>
                    </a:p>
                    <a:p>
                      <a:pPr algn="l"/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 Интеграция специалистов ДОУ в системе музыкально - речевого развития детей с ОНР средствами логоритмики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д/с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№18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71768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17.11.2014г.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ГОАУ ЯО ИРО по программе: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ФГОС ДО: использование международного опыта в разработке и реализации программ дошкольного образования»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часов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Милочка\Documents\Логопедия\Портфолио\МОЁ портфолио\Сертификаты и благодарности МОИ\EPSON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810" y="1103444"/>
            <a:ext cx="2748190" cy="3789040"/>
          </a:xfrm>
          <a:prstGeom prst="rect">
            <a:avLst/>
          </a:prstGeom>
          <a:noFill/>
        </p:spPr>
      </p:pic>
      <p:pic>
        <p:nvPicPr>
          <p:cNvPr id="4" name="Picture 2" descr="F:\EPSCAN\001\EPSON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148" y="4926214"/>
            <a:ext cx="2736304" cy="19317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550120"/>
            <a:ext cx="57265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Профессиональный рост педагога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13784"/>
      </p:ext>
    </p:extLst>
  </p:cSld>
  <p:clrMapOvr>
    <a:masterClrMapping/>
  </p:clrMapOvr>
  <p:transition spd="slow" advTm="11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91645"/>
              </p:ext>
            </p:extLst>
          </p:nvPr>
        </p:nvGraphicFramePr>
        <p:xfrm>
          <a:off x="0" y="458700"/>
          <a:ext cx="6232482" cy="6399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466"/>
                <a:gridCol w="3063176"/>
                <a:gridCol w="1702840"/>
              </a:tblGrid>
              <a:tr h="8352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прохождения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повышения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9063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 05.2015г.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ГЦРО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Ярославля по теме: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u="non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600" b="1" u="none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Теоретико</a:t>
                      </a:r>
                      <a:r>
                        <a:rPr kumimoji="0" lang="ru-RU" sz="1600" b="1" u="none" kern="12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u="none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методологические  и практические основы коррекционно-развивающей работы с детьми с ОВЗ в ОУ (по типам отклоняющегося развития)»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  <a:endParaRPr lang="ru-RU" sz="1600" b="1" dirty="0" smtClean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9259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04.201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ЛГУ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им.Пушкина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u="none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«Коррекция нарушений речи в условиях образовательных и лечебных учреждений»</a:t>
                      </a:r>
                      <a:endParaRPr lang="ru-RU" sz="1600" b="1" u="non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часа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050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18.04.2015г.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«Сказочные лабиринты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игры»-игровая технология интеллектуально-творческого развития детей в соответствии с ФГОС ДО»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часа</a:t>
                      </a:r>
                      <a:endParaRPr lang="ru-RU" sz="1600" b="1" dirty="0" smtClean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83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19.05.2015г.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Центр коррекции речи «Возрождение» </a:t>
                      </a:r>
                    </a:p>
                    <a:p>
                      <a:pPr algn="l"/>
                      <a:r>
                        <a:rPr kumimoji="0" lang="ru-RU" sz="1600" b="1" u="none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«Возможности применения средств </a:t>
                      </a:r>
                      <a:r>
                        <a:rPr kumimoji="0" lang="ru-RU" sz="1600" b="1" u="none" kern="12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миофункциональной</a:t>
                      </a:r>
                      <a:r>
                        <a:rPr kumimoji="0" lang="ru-RU" sz="1600" b="1" u="none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коррекции в работе логопеда» </a:t>
                      </a:r>
                      <a:endParaRPr lang="ru-RU" sz="1600" b="1" u="non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ч.</a:t>
                      </a:r>
                      <a:endParaRPr lang="ru-RU" sz="1600" b="1" dirty="0" smtClean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26" name="Picture 2" descr="F:\EPSCAN\001\EPSON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901" y="2420888"/>
            <a:ext cx="2664296" cy="1880949"/>
          </a:xfrm>
          <a:prstGeom prst="rect">
            <a:avLst/>
          </a:prstGeom>
          <a:noFill/>
        </p:spPr>
      </p:pic>
      <p:pic>
        <p:nvPicPr>
          <p:cNvPr id="1027" name="Picture 3" descr="F:\EPSCAN\001\EPSON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7278" y="4652961"/>
            <a:ext cx="1556722" cy="2205039"/>
          </a:xfrm>
          <a:prstGeom prst="rect">
            <a:avLst/>
          </a:prstGeom>
          <a:noFill/>
        </p:spPr>
      </p:pic>
      <p:pic>
        <p:nvPicPr>
          <p:cNvPr id="1029" name="Picture 5" descr="F:\EPSCAN\001\EPSON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562" y="4301837"/>
            <a:ext cx="1562266" cy="2088232"/>
          </a:xfrm>
          <a:prstGeom prst="rect">
            <a:avLst/>
          </a:prstGeom>
          <a:noFill/>
        </p:spPr>
      </p:pic>
      <p:pic>
        <p:nvPicPr>
          <p:cNvPr id="1030" name="Picture 6" descr="F:\EPSCAN\001\EPSON0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901" y="541783"/>
            <a:ext cx="2596587" cy="187065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66" y="29782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84685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ФОТО\фото 2011г\Работа\IMG_201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81" y="3561347"/>
            <a:ext cx="4320480" cy="329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481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квалификации: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Интеграция специалистов ДОУ в системе музыкально - речевого развития детей с ОНР средствами логоритмики»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2011г.</a:t>
            </a:r>
            <a:endParaRPr lang="ru-RU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10809"/>
      </p:ext>
    </p:extLst>
  </p:cSld>
  <p:clrMapOvr>
    <a:masterClrMapping/>
  </p:clrMapOvr>
  <p:transition advTm="5226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34501"/>
              </p:ext>
            </p:extLst>
          </p:nvPr>
        </p:nvGraphicFramePr>
        <p:xfrm>
          <a:off x="36512" y="548680"/>
          <a:ext cx="6911752" cy="6336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144"/>
                <a:gridCol w="4068960"/>
                <a:gridCol w="140364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прохождения</a:t>
                      </a:r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работе конференций, семинаров, мастер-классов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3310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06.11.2014г.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Вебинар: </a:t>
                      </a: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«Игровые приёмы в развитии </a:t>
                      </a:r>
                      <a:r>
                        <a:rPr lang="ru-RU" sz="1800" b="1" dirty="0" smtClean="0">
                          <a:solidFill>
                            <a:srgbClr val="009E4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фонематического</a:t>
                      </a: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слуха у</a:t>
                      </a:r>
                      <a:r>
                        <a:rPr lang="ru-RU" sz="1800" b="1" baseline="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как профилактика дислексии»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2ч.</a:t>
                      </a:r>
                      <a:endParaRPr lang="ru-RU" sz="1600" b="1" dirty="0" smtClean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«Мерсибо»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83838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27.11.2014г.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 : </a:t>
                      </a: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Профилактика нарушения письменной речи у старших</a:t>
                      </a:r>
                      <a:r>
                        <a:rPr lang="ru-RU" sz="1800" b="1" baseline="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дошкольников и младших</a:t>
                      </a:r>
                      <a:r>
                        <a:rPr lang="ru-RU" sz="1800" b="1" baseline="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школьников. Новые игровые приёмы и методы с учётом ФГОС»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2ч.</a:t>
                      </a:r>
                      <a:endParaRPr lang="ru-RU" sz="1600" b="1" dirty="0" smtClean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 –проект «Мерсибо»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83838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04.12.2014г.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 : </a:t>
                      </a: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наглядно-образных и пространственных представлений</a:t>
                      </a:r>
                      <a:r>
                        <a:rPr lang="ru-RU" sz="1800" b="1" baseline="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детей 2-4 лет с применением игровых методов как предпосылки успешного обучения»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2ч.</a:t>
                      </a:r>
                      <a:endParaRPr lang="ru-RU" sz="1600" b="1" dirty="0" smtClean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Мерсибо»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321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05.02.2015г.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</a:t>
                      </a:r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«Особенности проектирования</a:t>
                      </a:r>
                      <a:r>
                        <a:rPr lang="ru-RU" sz="1800" b="1" baseline="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вариативной части адаптированной образовательной программы для детей с ОВЗ»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Издательский дом «Воспитание дошкольника»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" name="Picture 2" descr="C:\Users\Милочка\Documents\Логопедия\Портфолио\МОЁ портфолио\Сертификаты и благодарности МОИ\сертификат Мерс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569" y="526692"/>
            <a:ext cx="2016224" cy="1425380"/>
          </a:xfrm>
          <a:prstGeom prst="rect">
            <a:avLst/>
          </a:prstGeom>
          <a:noFill/>
        </p:spPr>
      </p:pic>
      <p:pic>
        <p:nvPicPr>
          <p:cNvPr id="4" name="Picture 4" descr="C:\Users\Милочка\Documents\Логопедия\Портфолио\МОЁ портфолио\Сертификаты и благодарности МОИ\Cертификат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050" y="1893319"/>
            <a:ext cx="2051720" cy="1450418"/>
          </a:xfrm>
          <a:prstGeom prst="rect">
            <a:avLst/>
          </a:prstGeom>
          <a:noFill/>
        </p:spPr>
      </p:pic>
      <p:pic>
        <p:nvPicPr>
          <p:cNvPr id="5" name="Picture 5" descr="C:\Users\Милочка\Documents\Логопедия\Портфолио\МОЁ портфолио\Сертификаты и благодарности МОИ\сертификат Мерсибо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363" y="3284984"/>
            <a:ext cx="2160637" cy="1527414"/>
          </a:xfrm>
          <a:prstGeom prst="rect">
            <a:avLst/>
          </a:prstGeom>
          <a:noFill/>
        </p:spPr>
      </p:pic>
      <p:pic>
        <p:nvPicPr>
          <p:cNvPr id="6" name="Picture 7" descr="C:\Users\Милочка\Desktop\Смирнова Людмила Евгеньевн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797152"/>
            <a:ext cx="1456333" cy="20608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-6415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конференций, семинаров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мастер-классов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39438"/>
      </p:ext>
    </p:extLst>
  </p:cSld>
  <p:clrMapOvr>
    <a:masterClrMapping/>
  </p:clrMapOvr>
  <p:transition spd="slow" advTm="11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2085</TotalTime>
  <Words>1877</Words>
  <Application>Microsoft Office PowerPoint</Application>
  <PresentationFormat>Экран (4:3)</PresentationFormat>
  <Paragraphs>585</Paragraphs>
  <Slides>32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Calibri</vt:lpstr>
      <vt:lpstr>Century Gothic</vt:lpstr>
      <vt:lpstr>Georgia</vt:lpstr>
      <vt:lpstr>Monotype Corsiva</vt:lpstr>
      <vt:lpstr>Times New Roman</vt:lpstr>
      <vt:lpstr>Trebuchet MS</vt:lpstr>
      <vt:lpstr>Wingdings</vt:lpstr>
      <vt:lpstr>Wingdings 2</vt:lpstr>
      <vt:lpstr>Городская</vt:lpstr>
      <vt:lpstr>Презентация опыта работы учителя- логопеда – Смирновой  Людмилы Евгеньевны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 учителя- логопеда – Смирновой Людмилы Евгеньевны</dc:title>
  <dc:creator>Милочка</dc:creator>
  <cp:lastModifiedBy>acer acer</cp:lastModifiedBy>
  <cp:revision>211</cp:revision>
  <dcterms:created xsi:type="dcterms:W3CDTF">2014-05-05T13:37:48Z</dcterms:created>
  <dcterms:modified xsi:type="dcterms:W3CDTF">2015-07-07T10:58:32Z</dcterms:modified>
</cp:coreProperties>
</file>