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295" r:id="rId2"/>
    <p:sldId id="296" r:id="rId3"/>
    <p:sldId id="262" r:id="rId4"/>
    <p:sldId id="261" r:id="rId5"/>
    <p:sldId id="263" r:id="rId6"/>
    <p:sldId id="258" r:id="rId7"/>
    <p:sldId id="278" r:id="rId8"/>
    <p:sldId id="264" r:id="rId9"/>
    <p:sldId id="279" r:id="rId10"/>
    <p:sldId id="280" r:id="rId11"/>
    <p:sldId id="266" r:id="rId12"/>
    <p:sldId id="281" r:id="rId13"/>
    <p:sldId id="282" r:id="rId14"/>
    <p:sldId id="283" r:id="rId15"/>
    <p:sldId id="284" r:id="rId16"/>
    <p:sldId id="267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7" r:id="rId26"/>
    <p:sldId id="293" r:id="rId27"/>
    <p:sldId id="270" r:id="rId28"/>
    <p:sldId id="294" r:id="rId29"/>
    <p:sldId id="298" r:id="rId30"/>
    <p:sldId id="299" r:id="rId31"/>
    <p:sldId id="275" r:id="rId32"/>
    <p:sldId id="274" r:id="rId33"/>
    <p:sldId id="27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3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D8547-C4C3-4E7C-AA32-9918C485632E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36FA5-2C82-4774-BCFB-92F7EFDB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ACE4-4517-4B9A-96A8-D56DFE0E8A2D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C717-BD54-475F-B3E6-31628D70E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5E21-A395-4810-A4E3-504791EC82D6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2571-8994-418F-86D7-028393C1D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3887-C877-4CB4-A224-5E1E96FBBBB1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E6EA-6D9B-42F0-81B3-A8B930B85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8878-1AD6-4086-A5F9-437DCF337AFC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2B3B-CDCF-40F8-A7C9-5D9FE3E0C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E483-9400-4B17-86DE-372A0874B433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C22E-661A-4312-9104-E53C1D639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F607-88BB-4B9A-A46A-6811A4BC9F25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C3F4-5144-44A3-B907-B3DE4DAC5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2FD7-70C3-4FCB-B782-DF713A34019F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D628C-DF7E-4AC1-A10A-97C1CB839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2418-71AA-4A07-A976-48375DD81D86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D5B1-3F25-4129-B0C5-ED702DB55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5F9E-A5A8-4ADC-8A76-13196C51AF3B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B775-1241-42F9-AAC8-634B57C12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67C7-7F77-49A2-A603-4E6F5DCDB055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1075-214F-48EC-9309-0083336F8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F168-E5FC-41FA-873C-D4B4F289A85B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311D-B04C-4764-A736-24875891D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1658EB-4E38-4451-95D5-E1D4C6AEA692}" type="datetimeFigureOut">
              <a:rPr lang="ru-RU"/>
              <a:pPr>
                <a:defRPr/>
              </a:pPr>
              <a:t>08.12.2011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C1A8B8-2637-459A-ABEE-2AD898F65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9" r:id="rId4"/>
    <p:sldLayoutId id="2147483783" r:id="rId5"/>
    <p:sldLayoutId id="2147483778" r:id="rId6"/>
    <p:sldLayoutId id="2147483784" r:id="rId7"/>
    <p:sldLayoutId id="2147483785" r:id="rId8"/>
    <p:sldLayoutId id="2147483786" r:id="rId9"/>
    <p:sldLayoutId id="2147483777" r:id="rId10"/>
    <p:sldLayoutId id="21474837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Lenovo\Desktop\&#1091;&#1088;&#1086;&#1082;%20&#1074;%208\Shum%20vetra%20na%20fone%20okeana.mp3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Lenovo\Desktop\&#1091;&#1088;&#1086;&#1082;%20&#1074;%208\&#1096;&#1091;&#1084;%20&#1074;&#1086;&#1076;&#1099;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Lenovo\Desktop\&#1096;&#1091;&#1084;%20&#1074;&#1086;&#1076;&#1099;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Lenovo\Desktop\&#1096;&#1091;&#1084;%20&#1074;&#1086;&#1076;&#1099;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Lenovo\Desktop\&#1096;&#1091;&#1084;%20&#1074;&#1086;&#1076;&#1099;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8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Lenovo\Desktop\&#1091;&#1088;&#1086;&#1082;%20&#1074;%208\&#1096;&#1091;&#1084;%20&#1074;&#1077;&#1090;&#1088;&#1072;.mp3" TargetMode="External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Lenovo\Desktop\&#1091;&#1088;&#1086;&#1082;%20&#1074;%208\&#1096;&#1091;&#1084;%20&#1074;&#1077;&#1090;&#1088;&#1072;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Загадка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488832" cy="468052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есть у дерева, цветка,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есть у уравнений,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знак особый – радикал –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ним связан,  вне сомнений.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Заданий многих он итог,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 этим мы не спорим,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Надеемся, что каждый смог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Ответить: это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43188" y="1052737"/>
            <a:ext cx="3786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cs typeface="Arial" charset="0"/>
              </a:rPr>
              <a:t>Найди ошибку</a:t>
            </a:r>
            <a:r>
              <a:rPr lang="ru-RU" sz="2000" b="1" dirty="0">
                <a:solidFill>
                  <a:srgbClr val="000099"/>
                </a:solidFill>
                <a:cs typeface="Arial" charset="0"/>
              </a:rPr>
              <a:t>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357313" y="2571750"/>
          <a:ext cx="1655762" cy="2500313"/>
        </p:xfrm>
        <a:graphic>
          <a:graphicData uri="http://schemas.openxmlformats.org/presentationml/2006/ole">
            <p:oleObj spid="_x0000_s19458" name="Формула" r:id="rId3" imgW="622080" imgH="9396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357688" y="2786063"/>
          <a:ext cx="1571625" cy="1177925"/>
        </p:xfrm>
        <a:graphic>
          <a:graphicData uri="http://schemas.openxmlformats.org/presentationml/2006/ole">
            <p:oleObj spid="_x0000_s19459" name="Формула" r:id="rId4" imgW="609480" imgH="45720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175500" y="2571750"/>
          <a:ext cx="1968500" cy="1143000"/>
        </p:xfrm>
        <a:graphic>
          <a:graphicData uri="http://schemas.openxmlformats.org/presentationml/2006/ole">
            <p:oleObj spid="_x0000_s19460" name="Формула" r:id="rId5" imgW="787320" imgH="457200" progId="Equation.3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357313" y="4071938"/>
            <a:ext cx="1714500" cy="1000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50" y="5214938"/>
            <a:ext cx="2500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cs typeface="Arial" charset="0"/>
              </a:rPr>
              <a:t>Корней нет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286250" y="4214813"/>
          <a:ext cx="1428750" cy="519112"/>
        </p:xfrm>
        <a:graphic>
          <a:graphicData uri="http://schemas.openxmlformats.org/presentationml/2006/ole">
            <p:oleObj spid="_x0000_s19461" name="Формула" r:id="rId6" imgW="558720" imgH="203040" progId="Equation.3">
              <p:embed/>
            </p:oleObj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7072313" y="3429000"/>
            <a:ext cx="207168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7215188" y="3643313"/>
          <a:ext cx="1374775" cy="1214437"/>
        </p:xfrm>
        <a:graphic>
          <a:graphicData uri="http://schemas.openxmlformats.org/presentationml/2006/ole">
            <p:oleObj spid="_x0000_s19462" name="Формула" r:id="rId7" imgW="545760" imgH="482400" progId="Equation.3">
              <p:embed/>
            </p:oleObj>
          </a:graphicData>
        </a:graphic>
      </p:graphicFrame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приземлилис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um vetra na fone okea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Прямоугольник 1"/>
          <p:cNvSpPr>
            <a:spLocks noChangeArrowheads="1"/>
          </p:cNvSpPr>
          <p:nvPr/>
        </p:nvSpPr>
        <p:spPr bwMode="auto">
          <a:xfrm>
            <a:off x="1785938" y="500063"/>
            <a:ext cx="6681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Математический диктант</a:t>
            </a:r>
          </a:p>
        </p:txBody>
      </p:sp>
      <p:sp>
        <p:nvSpPr>
          <p:cNvPr id="7177" name="TextBox 4"/>
          <p:cNvSpPr txBox="1">
            <a:spLocks noChangeArrowheads="1"/>
          </p:cNvSpPr>
          <p:nvPr/>
        </p:nvSpPr>
        <p:spPr bwMode="auto">
          <a:xfrm>
            <a:off x="1928813" y="1071563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В - 1</a:t>
            </a:r>
          </a:p>
        </p:txBody>
      </p:sp>
      <p:sp>
        <p:nvSpPr>
          <p:cNvPr id="7178" name="TextBox 5"/>
          <p:cNvSpPr txBox="1">
            <a:spLocks noChangeArrowheads="1"/>
          </p:cNvSpPr>
          <p:nvPr/>
        </p:nvSpPr>
        <p:spPr bwMode="auto">
          <a:xfrm>
            <a:off x="6786563" y="1071563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В - 2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7438" y="1500188"/>
            <a:ext cx="5072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1. Какое из чисел является рациональным: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429125" y="2286000"/>
            <a:ext cx="857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85813" y="2071688"/>
          <a:ext cx="3825875" cy="642937"/>
        </p:xfrm>
        <a:graphic>
          <a:graphicData uri="http://schemas.openxmlformats.org/presentationml/2006/ole">
            <p:oleObj spid="_x0000_s20482" name="Формула" r:id="rId3" imgW="1511280" imgH="253800" progId="Equation.3">
              <p:embed/>
            </p:oleObj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429250" y="2071688"/>
          <a:ext cx="2928938" cy="598487"/>
        </p:xfrm>
        <a:graphic>
          <a:graphicData uri="http://schemas.openxmlformats.org/presentationml/2006/ole">
            <p:oleObj spid="_x0000_s20483" name="Формула" r:id="rId4" imgW="1244520" imgH="253800" progId="Equation.3">
              <p:embed/>
            </p:oleObj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7250" y="2500313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2. Одна из точек, отмеченных на координатной прямой, соответствует числу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571750" y="3286125"/>
          <a:ext cx="762000" cy="571500"/>
        </p:xfrm>
        <a:graphic>
          <a:graphicData uri="http://schemas.openxmlformats.org/presentationml/2006/ole">
            <p:oleObj spid="_x0000_s20484" name="Формула" r:id="rId5" imgW="304560" imgH="228600" progId="Equation.3">
              <p:embed/>
            </p:oleObj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572250" y="3286125"/>
          <a:ext cx="695325" cy="500063"/>
        </p:xfrm>
        <a:graphic>
          <a:graphicData uri="http://schemas.openxmlformats.org/presentationml/2006/ole">
            <p:oleObj spid="_x0000_s20485" name="Формула" r:id="rId6" imgW="317160" imgH="228600" progId="Equation.3">
              <p:embed/>
            </p:oleObj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57625" y="3643313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Какая это точка?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4643437" y="3500438"/>
            <a:ext cx="4286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214438" y="4357688"/>
            <a:ext cx="7429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714875" y="4357688"/>
            <a:ext cx="285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071688" y="4357688"/>
            <a:ext cx="285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358063" y="4357688"/>
            <a:ext cx="285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71688" y="4572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7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58063" y="4572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9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14875" y="4572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8</a:t>
            </a:r>
          </a:p>
        </p:txBody>
      </p:sp>
      <p:sp>
        <p:nvSpPr>
          <p:cNvPr id="33" name="Овал 32"/>
          <p:cNvSpPr/>
          <p:nvPr/>
        </p:nvSpPr>
        <p:spPr>
          <a:xfrm>
            <a:off x="7072313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86375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357688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500313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28875" y="44291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214813" y="44291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B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143500" y="44291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C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000875" y="44291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D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143250" y="4929188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3</a:t>
            </a:r>
            <a:r>
              <a:rPr lang="ru-RU" b="1">
                <a:latin typeface="Calibri" pitchFamily="34" charset="0"/>
              </a:rPr>
              <a:t>. Найдите значение выражения:</a:t>
            </a:r>
          </a:p>
        </p:txBody>
      </p:sp>
      <p:graphicFrame>
        <p:nvGraphicFramePr>
          <p:cNvPr id="43" name="Object 7"/>
          <p:cNvGraphicFramePr>
            <a:graphicFrameLocks noChangeAspect="1"/>
          </p:cNvGraphicFramePr>
          <p:nvPr/>
        </p:nvGraphicFramePr>
        <p:xfrm>
          <a:off x="2500313" y="5572125"/>
          <a:ext cx="1143000" cy="1112838"/>
        </p:xfrm>
        <a:graphic>
          <a:graphicData uri="http://schemas.openxmlformats.org/presentationml/2006/ole">
            <p:oleObj spid="_x0000_s20486" name="Формула" r:id="rId7" imgW="469800" imgH="457200" progId="Equation.3">
              <p:embed/>
            </p:oleObj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 rot="5400000">
            <a:off x="4107656" y="6107907"/>
            <a:ext cx="15001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7" name="Object 8"/>
          <p:cNvGraphicFramePr>
            <a:graphicFrameLocks noChangeAspect="1"/>
          </p:cNvGraphicFramePr>
          <p:nvPr/>
        </p:nvGraphicFramePr>
        <p:xfrm>
          <a:off x="6072188" y="5745163"/>
          <a:ext cx="1143000" cy="1112837"/>
        </p:xfrm>
        <a:graphic>
          <a:graphicData uri="http://schemas.openxmlformats.org/presentationml/2006/ole">
            <p:oleObj spid="_x0000_s20487" name="Формула" r:id="rId8" imgW="469800" imgH="457200" progId="Equation.3">
              <p:embed/>
            </p:oleObj>
          </a:graphicData>
        </a:graphic>
      </p:graphicFrame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1714500" y="785813"/>
            <a:ext cx="6681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Математический диктант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1928813" y="1500188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В - 1</a:t>
            </a:r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6786563" y="1500188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В - 2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2786063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4. Решите уравнение: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429125" y="3786188"/>
            <a:ext cx="857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9" name="Object 8"/>
          <p:cNvGraphicFramePr>
            <a:graphicFrameLocks noChangeAspect="1"/>
          </p:cNvGraphicFramePr>
          <p:nvPr/>
        </p:nvGraphicFramePr>
        <p:xfrm>
          <a:off x="2643188" y="3500438"/>
          <a:ext cx="1177925" cy="571500"/>
        </p:xfrm>
        <a:graphic>
          <a:graphicData uri="http://schemas.openxmlformats.org/presentationml/2006/ole">
            <p:oleObj spid="_x0000_s21506" name="Формула" r:id="rId3" imgW="419040" imgH="203040" progId="Equation.3">
              <p:embed/>
            </p:oleObj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5643563" y="3643313"/>
          <a:ext cx="1712912" cy="642937"/>
        </p:xfrm>
        <a:graphic>
          <a:graphicData uri="http://schemas.openxmlformats.org/presentationml/2006/ole">
            <p:oleObj spid="_x0000_s21507" name="Формула" r:id="rId4" imgW="609480" imgH="228600" progId="Equation.3">
              <p:embed/>
            </p:oleObj>
          </a:graphicData>
        </a:graphic>
      </p:graphicFrame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643188" y="4857750"/>
            <a:ext cx="442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5. Замените корень произведением: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4429125" y="5857875"/>
            <a:ext cx="857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9" name="Object 10"/>
          <p:cNvGraphicFramePr>
            <a:graphicFrameLocks noChangeAspect="1"/>
          </p:cNvGraphicFramePr>
          <p:nvPr/>
        </p:nvGraphicFramePr>
        <p:xfrm>
          <a:off x="2555875" y="5500688"/>
          <a:ext cx="1189038" cy="642937"/>
        </p:xfrm>
        <a:graphic>
          <a:graphicData uri="http://schemas.openxmlformats.org/presentationml/2006/ole">
            <p:oleObj spid="_x0000_s21508" name="Формула" r:id="rId5" imgW="469800" imgH="253800" progId="Equation.3">
              <p:embed/>
            </p:oleObj>
          </a:graphicData>
        </a:graphic>
      </p:graphicFrame>
      <p:graphicFrame>
        <p:nvGraphicFramePr>
          <p:cNvPr id="50" name="Object 11"/>
          <p:cNvGraphicFramePr>
            <a:graphicFrameLocks noChangeAspect="1"/>
          </p:cNvGraphicFramePr>
          <p:nvPr/>
        </p:nvGraphicFramePr>
        <p:xfrm>
          <a:off x="5857875" y="5500688"/>
          <a:ext cx="1125538" cy="642937"/>
        </p:xfrm>
        <a:graphic>
          <a:graphicData uri="http://schemas.openxmlformats.org/presentationml/2006/ole">
            <p:oleObj spid="_x0000_s21509" name="Формула" r:id="rId6" imgW="444240" imgH="253800" progId="Equation.3">
              <p:embed/>
            </p:oleObj>
          </a:graphicData>
        </a:graphic>
      </p:graphicFrame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124200" y="7213600"/>
            <a:ext cx="2895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6" name="Прямоугольник 14"/>
          <p:cNvSpPr>
            <a:spLocks noChangeArrowheads="1"/>
          </p:cNvSpPr>
          <p:nvPr/>
        </p:nvSpPr>
        <p:spPr bwMode="auto">
          <a:xfrm>
            <a:off x="2714625" y="214313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6643688" y="5143500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857750" y="5143500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072188" y="2714625"/>
            <a:ext cx="10001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071688" y="2643188"/>
            <a:ext cx="11430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6" name="Прямоугольник 1"/>
          <p:cNvSpPr>
            <a:spLocks noChangeArrowheads="1"/>
          </p:cNvSpPr>
          <p:nvPr/>
        </p:nvSpPr>
        <p:spPr bwMode="auto">
          <a:xfrm>
            <a:off x="3598863" y="1071563"/>
            <a:ext cx="2533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ПРОВЕРКА</a:t>
            </a:r>
          </a:p>
        </p:txBody>
      </p:sp>
      <p:sp>
        <p:nvSpPr>
          <p:cNvPr id="9227" name="TextBox 4"/>
          <p:cNvSpPr txBox="1">
            <a:spLocks noChangeArrowheads="1"/>
          </p:cNvSpPr>
          <p:nvPr/>
        </p:nvSpPr>
        <p:spPr bwMode="auto">
          <a:xfrm>
            <a:off x="1714500" y="171450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В - 1</a:t>
            </a:r>
          </a:p>
        </p:txBody>
      </p:sp>
      <p:sp>
        <p:nvSpPr>
          <p:cNvPr id="9228" name="TextBox 5"/>
          <p:cNvSpPr txBox="1">
            <a:spLocks noChangeArrowheads="1"/>
          </p:cNvSpPr>
          <p:nvPr/>
        </p:nvSpPr>
        <p:spPr bwMode="auto">
          <a:xfrm>
            <a:off x="6572250" y="171450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В - 2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25" y="2143125"/>
            <a:ext cx="507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1. Какое из чисел является рациональным: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214813" y="2928938"/>
            <a:ext cx="857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000125" y="2571750"/>
          <a:ext cx="3357563" cy="563563"/>
        </p:xfrm>
        <a:graphic>
          <a:graphicData uri="http://schemas.openxmlformats.org/presentationml/2006/ole">
            <p:oleObj spid="_x0000_s22530" name="Формула" r:id="rId3" imgW="1511280" imgH="25380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214938" y="2714625"/>
          <a:ext cx="2928937" cy="598488"/>
        </p:xfrm>
        <a:graphic>
          <a:graphicData uri="http://schemas.openxmlformats.org/presentationml/2006/ole">
            <p:oleObj spid="_x0000_s22531" name="Формула" r:id="rId4" imgW="1244520" imgH="253800" progId="Equation.3">
              <p:embed/>
            </p:oleObj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2938" y="3571875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2. Одна из точек, отмеченных на координатной прямой, соответствует числу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2357438" y="3929063"/>
          <a:ext cx="762000" cy="571500"/>
        </p:xfrm>
        <a:graphic>
          <a:graphicData uri="http://schemas.openxmlformats.org/presentationml/2006/ole">
            <p:oleObj spid="_x0000_s22532" name="Формула" r:id="rId5" imgW="304560" imgH="228600" progId="Equation.3">
              <p:embed/>
            </p:oleObj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357938" y="3929063"/>
          <a:ext cx="695325" cy="500062"/>
        </p:xfrm>
        <a:graphic>
          <a:graphicData uri="http://schemas.openxmlformats.org/presentationml/2006/ole">
            <p:oleObj spid="_x0000_s22533" name="Формула" r:id="rId6" imgW="317160" imgH="228600" progId="Equation.3">
              <p:embed/>
            </p:oleObj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43313" y="4286250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Какая это точка?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4429125" y="4143376"/>
            <a:ext cx="4286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000125" y="5000625"/>
            <a:ext cx="7429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500563" y="5000625"/>
            <a:ext cx="285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857375" y="5000625"/>
            <a:ext cx="285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143750" y="5000625"/>
            <a:ext cx="285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857375" y="521493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7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43750" y="521493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9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500563" y="521493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8</a:t>
            </a:r>
          </a:p>
        </p:txBody>
      </p:sp>
      <p:sp>
        <p:nvSpPr>
          <p:cNvPr id="33" name="Овал 32"/>
          <p:cNvSpPr/>
          <p:nvPr/>
        </p:nvSpPr>
        <p:spPr>
          <a:xfrm>
            <a:off x="6858000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072063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143375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286000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14563" y="5072063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000500" y="50720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B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29188" y="5072063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C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786563" y="5072063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D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2909888" y="7427913"/>
            <a:ext cx="2895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3" grpId="0" animBg="1"/>
      <p:bldP spid="42" grpId="0" animBg="1"/>
      <p:bldP spid="8" grpId="0"/>
      <p:bldP spid="14" grpId="0"/>
      <p:bldP spid="17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Прямоугольник 1"/>
          <p:cNvSpPr>
            <a:spLocks noChangeArrowheads="1"/>
          </p:cNvSpPr>
          <p:nvPr/>
        </p:nvSpPr>
        <p:spPr bwMode="auto">
          <a:xfrm>
            <a:off x="3857625" y="571500"/>
            <a:ext cx="206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ПРОВЕРКА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1928813" y="785813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В - 1</a:t>
            </a:r>
          </a:p>
        </p:txBody>
      </p:sp>
      <p:sp>
        <p:nvSpPr>
          <p:cNvPr id="10250" name="TextBox 5"/>
          <p:cNvSpPr txBox="1">
            <a:spLocks noChangeArrowheads="1"/>
          </p:cNvSpPr>
          <p:nvPr/>
        </p:nvSpPr>
        <p:spPr bwMode="auto">
          <a:xfrm>
            <a:off x="6858000" y="85725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В - 2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071687" y="3929063"/>
            <a:ext cx="55721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52" name="TextBox 41"/>
          <p:cNvSpPr txBox="1">
            <a:spLocks noChangeArrowheads="1"/>
          </p:cNvSpPr>
          <p:nvPr/>
        </p:nvSpPr>
        <p:spPr bwMode="auto">
          <a:xfrm>
            <a:off x="1285875" y="142875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3.</a:t>
            </a:r>
          </a:p>
        </p:txBody>
      </p:sp>
      <p:sp>
        <p:nvSpPr>
          <p:cNvPr id="10253" name="TextBox 42"/>
          <p:cNvSpPr txBox="1">
            <a:spLocks noChangeArrowheads="1"/>
          </p:cNvSpPr>
          <p:nvPr/>
        </p:nvSpPr>
        <p:spPr bwMode="auto">
          <a:xfrm>
            <a:off x="5286375" y="150018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3.</a:t>
            </a:r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000250" y="3429000"/>
          <a:ext cx="1185863" cy="1500188"/>
        </p:xfrm>
        <a:graphic>
          <a:graphicData uri="http://schemas.openxmlformats.org/presentationml/2006/ole">
            <p:oleObj spid="_x0000_s23554" name="Формула" r:id="rId3" imgW="622080" imgH="787320" progId="Equation.3">
              <p:embed/>
            </p:oleObj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6143625" y="3500438"/>
          <a:ext cx="1214438" cy="1389062"/>
        </p:xfrm>
        <a:graphic>
          <a:graphicData uri="http://schemas.openxmlformats.org/presentationml/2006/ole">
            <p:oleObj spid="_x0000_s23555" name="Формула" r:id="rId4" imgW="622080" imgH="711000" progId="Equation.3">
              <p:embed/>
            </p:oleObj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785938" y="1357313"/>
          <a:ext cx="2643187" cy="1873250"/>
        </p:xfrm>
        <a:graphic>
          <a:graphicData uri="http://schemas.openxmlformats.org/presentationml/2006/ole">
            <p:oleObj spid="_x0000_s23556" name="Формула" r:id="rId5" imgW="1218960" imgH="863280" progId="Equation.3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5857875" y="1357313"/>
          <a:ext cx="2670175" cy="1873250"/>
        </p:xfrm>
        <a:graphic>
          <a:graphicData uri="http://schemas.openxmlformats.org/presentationml/2006/ole">
            <p:oleObj spid="_x0000_s23557" name="Формула" r:id="rId6" imgW="1231560" imgH="863280" progId="Equation.3">
              <p:embed/>
            </p:oleObj>
          </a:graphicData>
        </a:graphic>
      </p:graphicFrame>
      <p:sp>
        <p:nvSpPr>
          <p:cNvPr id="10254" name="TextBox 48"/>
          <p:cNvSpPr txBox="1">
            <a:spLocks noChangeArrowheads="1"/>
          </p:cNvSpPr>
          <p:nvPr/>
        </p:nvSpPr>
        <p:spPr bwMode="auto">
          <a:xfrm>
            <a:off x="1285875" y="3500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4.</a:t>
            </a:r>
          </a:p>
        </p:txBody>
      </p:sp>
      <p:sp>
        <p:nvSpPr>
          <p:cNvPr id="10255" name="TextBox 49"/>
          <p:cNvSpPr txBox="1">
            <a:spLocks noChangeArrowheads="1"/>
          </p:cNvSpPr>
          <p:nvPr/>
        </p:nvSpPr>
        <p:spPr bwMode="auto">
          <a:xfrm>
            <a:off x="5500688" y="35718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4.</a:t>
            </a:r>
          </a:p>
        </p:txBody>
      </p: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1714500" y="5429250"/>
          <a:ext cx="2686050" cy="1357313"/>
        </p:xfrm>
        <a:graphic>
          <a:graphicData uri="http://schemas.openxmlformats.org/presentationml/2006/ole">
            <p:oleObj spid="_x0000_s23558" name="Формула" r:id="rId7" imgW="1206360" imgH="609480" progId="Equation.3">
              <p:embed/>
            </p:oleObj>
          </a:graphicData>
        </a:graphic>
      </p:graphicFrame>
      <p:sp>
        <p:nvSpPr>
          <p:cNvPr id="10256" name="TextBox 53"/>
          <p:cNvSpPr txBox="1">
            <a:spLocks noChangeArrowheads="1"/>
          </p:cNvSpPr>
          <p:nvPr/>
        </p:nvSpPr>
        <p:spPr bwMode="auto">
          <a:xfrm>
            <a:off x="1071563" y="557212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5.</a:t>
            </a:r>
          </a:p>
        </p:txBody>
      </p:sp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5929313" y="5429250"/>
          <a:ext cx="2657475" cy="1357313"/>
        </p:xfrm>
        <a:graphic>
          <a:graphicData uri="http://schemas.openxmlformats.org/presentationml/2006/ole">
            <p:oleObj spid="_x0000_s23559" name="Формула" r:id="rId8" imgW="1193760" imgH="609480" progId="Equation.3">
              <p:embed/>
            </p:oleObj>
          </a:graphicData>
        </a:graphic>
      </p:graphicFrame>
      <p:sp>
        <p:nvSpPr>
          <p:cNvPr id="10257" name="TextBox 54"/>
          <p:cNvSpPr txBox="1">
            <a:spLocks noChangeArrowheads="1"/>
          </p:cNvSpPr>
          <p:nvPr/>
        </p:nvSpPr>
        <p:spPr bwMode="auto">
          <a:xfrm>
            <a:off x="5214938" y="557212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5.</a:t>
            </a: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124200" y="6784975"/>
            <a:ext cx="2895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лодка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шум в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Физкультминутка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1643063" y="1214438"/>
            <a:ext cx="5643562" cy="542925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00188" y="3857625"/>
            <a:ext cx="342900" cy="357188"/>
          </a:xfrm>
          <a:prstGeom prst="ellipse">
            <a:avLst/>
          </a:prstGeom>
          <a:solidFill>
            <a:srgbClr val="E02C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шум в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39593E-6 C 0.00244 -0.03422 0.00087 -0.06822 0.00886 -0.10129 C 0.01147 -0.12511 0.01251 -0.15078 0.02535 -0.16905 C 0.02917 -0.18478 0.02379 -0.16558 0.02987 -0.179 C 0.03629 -0.19287 0.02587 -0.17738 0.03421 -0.18894 C 0.03647 -0.20351 0.03438 -0.19611 0.04167 -0.21068 L 0.04167 -0.21068 C 0.04219 -0.21276 0.04219 -0.21531 0.04324 -0.21669 C 0.04567 -0.21993 0.04949 -0.22016 0.05226 -0.22271 C 0.05383 -0.22964 0.05591 -0.23358 0.05973 -0.23866 C 0.06181 -0.24722 0.06824 -0.2574 0.07449 -0.2604 C 0.07674 -0.26341 0.08004 -0.26503 0.08195 -0.26827 C 0.08299 -0.26989 0.08247 -0.27266 0.08351 -0.27428 C 0.0856 -0.27752 0.08872 -0.27937 0.09098 -0.28237 C 0.09306 -0.29024 0.09341 -0.30203 0.09844 -0.30804 C 0.10244 -0.31267 0.1073 -0.31614 0.11181 -0.32007 C 0.11546 -0.32331 0.11858 -0.32909 0.1224 -0.3321 C 0.12657 -0.33556 0.13265 -0.3358 0.13733 -0.33788 C 0.14827 -0.34273 0.15886 -0.34759 0.16858 -0.35592 C 0.1764 -0.37187 0.16615 -0.35268 0.17605 -0.36586 C 0.18108 -0.37257 0.18039 -0.37442 0.18803 -0.37766 C 0.1974 -0.39084 0.21876 -0.39176 0.23126 -0.39361 C 0.24671 -0.40078 0.25695 -0.39847 0.27605 -0.39963 C 0.28785 -0.40448 0.2981 -0.40703 0.31042 -0.40957 C 0.3349 -0.40795 0.36233 -0.40934 0.38647 -0.39963 C 0.3948 -0.38251 0.41268 -0.38182 0.42674 -0.37974 C 0.43403 -0.37627 0.4389 -0.37257 0.4448 -0.36586 C 0.44775 -0.36262 0.44862 -0.35592 0.45226 -0.35384 C 0.45539 -0.35198 0.45921 -0.35291 0.46251 -0.35198 C 0.46772 -0.35083 0.47275 -0.34805 0.47761 -0.34597 C 0.4816 -0.34227 0.48525 -0.33765 0.48942 -0.33395 C 0.49324 -0.32678 0.4981 -0.321 0.50435 -0.31799 C 0.51303 -0.30689 0.50122 -0.32076 0.51181 -0.31221 C 0.51702 -0.30804 0.52188 -0.30111 0.52535 -0.29417 C 0.52726 -0.28607 0.52726 -0.27382 0.53421 -0.27035 C 0.53664 -0.26919 0.53924 -0.26896 0.54167 -0.26827 C 0.54497 -0.2641 0.54949 -0.26133 0.55226 -0.25647 C 0.55626 -0.24953 0.55834 -0.24075 0.56268 -0.2345 C 0.56494 -0.22571 0.56615 -0.21646 0.57015 -0.20883 C 0.57379 -0.1931 0.57813 -0.18131 0.58351 -0.16697 C 0.58924 -0.15171 0.58438 -0.14523 0.59549 -0.13506 C 0.59914 -0.12789 0.60261 -0.12002 0.60886 -0.11725 C 0.61199 -0.10545 0.61181 -0.0932 0.61494 -0.0814 C 0.61442 -0.03746 0.62466 0.05412 0.6014 0.10153 C 0.59862 0.11263 0.59584 0.12119 0.58942 0.12928 C 0.58855 0.13321 0.58681 0.13715 0.58647 0.14131 C 0.58473 0.16097 0.58976 0.18409 0.5731 0.1908 C 0.56772 0.19843 0.56945 0.20005 0.56112 0.20283 C 0.55365 0.2093 0.55487 0.21555 0.54914 0.22271 C 0.54584 0.23728 0.53803 0.25185 0.52674 0.25648 C 0.52067 0.26457 0.51251 0.27082 0.50435 0.27452 C 0.50209 0.28331 0.49949 0.28123 0.49393 0.28631 C 0.48716 0.30019 0.48004 0.31638 0.47153 0.32817 C 0.46754 0.33372 0.45869 0.3358 0.45365 0.33812 C 0.44758 0.34089 0.44046 0.33927 0.43421 0.33997 C 0.42275 0.34529 0.41025 0.3439 0.39844 0.34806 C 0.36841 0.37419 0.36233 0.36818 0.31928 0.3698 C 0.26962 0.39362 0.23299 0.36171 0.18803 0.35384 C 0.17761 0.34968 0.16719 0.3476 0.1566 0.3439 C 0.14897 0.32887 0.15903 0.34714 0.14914 0.33395 C 0.1441 0.32725 0.14167 0.31962 0.13577 0.31407 C 0.13074 0.30435 0.12466 0.29811 0.11633 0.29418 C 0.11476 0.29233 0.11355 0.29001 0.11181 0.28839 C 0.1106 0.28724 0.10869 0.2877 0.10747 0.28631 C 0.10608 0.28469 0.10556 0.28215 0.10435 0.2803 C 0.10209 0.27683 0.09688 0.27036 0.09688 0.27036 C 0.09497 0.26249 0.08994 0.25555 0.08508 0.25047 C 0.0823 0.24746 0.07605 0.2426 0.07605 0.2426 C 0.0724 0.2352 0.07084 0.22711 0.06858 0.21878 C 0.06806 0.21647 0.06546 0.21647 0.06407 0.21485 C 0.05817 0.20838 0.06459 0.21208 0.0566 0.20884 C 0.05435 0.20421 0.05053 0.1871 0.04914 0.18502 C 0.03942 0.17114 0.03403 0.15449 0.02379 0.14131 C 0.01945 0.12281 0.01685 0.09968 0.00886 0.08349 C 0.00174 0.0525 0.00765 0.07956 5.83333E-6 -2.39593E-6 Z " pathEditMode="relative" ptsTypes="fffffFff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0.01643 -0.00018 0.03472 0.00677 0.04884 C 0.01007 0.06805 0.01146 0.0875 0.0151 0.10671 C 0.01649 0.12407 0.01805 0.15764 0.025 0.17315 C 0.02778 0.17963 0.03437 0.17986 0.03837 0.18426 C 0.04305 0.18958 0.04583 0.1963 0.05 0.20208 C 0.05451 0.21921 0.04826 0.19745 0.05503 0.21551 C 0.05781 0.22268 0.05816 0.2287 0.0618 0.23565 C 0.06718 0.25694 0.0618 0.24213 0.07014 0.25555 C 0.07135 0.25764 0.07187 0.26065 0.07343 0.26227 C 0.07916 0.26829 0.0993 0.27199 0.10677 0.27338 C 0.11718 0.27778 0.11788 0.28773 0.1217 0.3 C 0.12569 0.31296 0.13038 0.32523 0.13507 0.3375 C 0.13593 0.33958 0.13559 0.34259 0.1368 0.34421 C 0.14913 0.36088 0.175 0.36134 0.1901 0.36227 C 0.20451 0.36319 0.21892 0.36366 0.23333 0.36435 C 0.25121 0.37268 0.23993 0.36875 0.2684 0.37106 C 0.32291 0.39028 0.34218 0.37454 0.42847 0.37338 C 0.4375 0.36736 0.44496 0.36111 0.45503 0.35764 C 0.46302 0.35069 0.46875 0.34838 0.47673 0.3419 C 0.48489 0.33588 0.49149 0.32778 0.5 0.32222 C 0.50781 0.30694 0.52066 0.29514 0.53177 0.28449 C 0.53403 0.28241 0.53611 0.28009 0.53837 0.27778 C 0.54062 0.27546 0.54514 0.27106 0.54514 0.27106 C 0.54618 0.26805 0.54705 0.26505 0.54843 0.26227 C 0.54982 0.25949 0.55225 0.25833 0.55347 0.25555 C 0.56232 0.23472 0.54635 0.25833 0.56007 0.24005 C 0.56441 0.22292 0.57031 0.20625 0.57343 0.18889 C 0.57517 0.17917 0.57673 0.1669 0.58003 0.15764 C 0.5809 0.15532 0.58246 0.1537 0.58333 0.15092 C 0.59132 0.12708 0.58264 0.1463 0.5901 0.13079 C 0.59288 0.12014 0.59514 0.1118 0.6 0.10231 C 0.60156 0.09398 0.60364 0.08611 0.60503 0.07778 C 0.60642 0.05764 0.6085 0.03796 0.61007 0.01782 C 0.60955 -0.03704 0.61146 -0.09213 0.60833 -0.14699 C 0.60798 -0.15208 0.6 -0.1581 0.6 -0.1581 C 0.59496 -0.17824 0.59166 -0.19792 0.58003 -0.21343 C 0.57448 -0.23611 0.58333 -0.20162 0.575 -0.22662 C 0.57361 -0.23102 0.57465 -0.2375 0.5717 -0.24005 C 0.56284 -0.24769 0.55659 -0.25833 0.55 -0.26898 C 0.54531 -0.27662 0.53923 -0.2831 0.53507 -0.2912 C 0.53298 -0.29537 0.53142 -0.29908 0.52847 -0.30232 C 0.52343 -0.30787 0.51753 -0.31597 0.5118 -0.31991 C 0.50868 -0.32199 0.50503 -0.32315 0.50173 -0.32454 C 0.5 -0.32523 0.4967 -0.32662 0.4967 -0.32662 C 0.4934 -0.32963 0.49062 -0.33403 0.4868 -0.33565 C 0.47847 -0.33912 0.46736 -0.34028 0.46007 -0.34676 C 0.45191 -0.35394 0.44548 -0.36505 0.4368 -0.37107 C 0.43159 -0.37454 0.42569 -0.37755 0.42014 -0.38009 C 0.4059 -0.39815 0.42135 -0.38056 0.37343 -0.38658 C 0.36996 -0.38704 0.36666 -0.38982 0.36337 -0.3912 C 0.36163 -0.3919 0.35833 -0.39329 0.35833 -0.39329 C 0.35347 -0.39769 0.35069 -0.40208 0.34514 -0.4044 C 0.3408 -0.40995 0.34114 -0.41111 0.33333 -0.41111 C 0.30121 -0.41111 0.26892 -0.40949 0.2368 -0.4088 C 0.20816 -0.40301 0.22343 -0.40671 0.2 -0.4 C 0.19722 -0.39931 0.19166 -0.39769 0.19166 -0.39769 C 0.1835 -0.39028 0.17291 -0.39074 0.1651 -0.38218 C 0.15729 -0.37361 0.14739 -0.36435 0.14166 -0.35324 C 0.13698 -0.34398 0.13298 -0.33889 0.125 -0.33565 C 0.12066 -0.32963 0.11701 -0.33056 0.1118 -0.32662 C 0.10833 -0.32408 0.10173 -0.31783 0.10173 -0.31783 C 0.09774 -0.30972 0.09357 -0.30625 0.08837 -0.3 C 0.08489 -0.29583 0.07847 -0.28658 0.07847 -0.28658 C 0.07517 -0.27408 0.07934 -0.28565 0.0717 -0.27546 C 0.06788 -0.27037 0.06528 -0.2632 0.0618 -0.25787 C 0.0559 -0.24908 0.0467 -0.24097 0.04166 -0.23102 C 0.03854 -0.225 0.0342 -0.21991 0.03177 -0.21343 C 0.0309 -0.21134 0.03107 -0.20857 0.03003 -0.20671 C 0.02882 -0.20463 0.02656 -0.20394 0.025 -0.20232 C 0.021 -0.19792 0.01857 -0.19144 0.0151 -0.18658 C 0.01337 -0.17986 0.00868 -0.16945 0.00503 -0.16435 C -0.00261 -0.1338 0.00555 -0.17037 0 -0.11343 C -0.00052 -0.1088 -0.0033 -0.1 -0.0033 -0.1 C -0.00504 -0.05533 -0.00573 -0.06204 -0.0033 -0.01551 C -0.00226 0.0044 -0.00452 0.00648 0 0 Z " pathEditMode="relative" ptsTypes="ffffffffffffffffffffffffffffffffffffffffffffffffffffffffffffffffffffffffffff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1424 0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3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Физкультминутка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7143750" y="3857625"/>
            <a:ext cx="342900" cy="357188"/>
          </a:xfrm>
          <a:prstGeom prst="ellipse">
            <a:avLst/>
          </a:prstGeom>
          <a:solidFill>
            <a:srgbClr val="E02C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шум в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92593E-6 C 0.00695 -0.02709 0.00139 -0.07501 -0.01493 -0.09792 C -0.01545 -0.10001 -0.01579 -0.10255 -0.01666 -0.10441 C -0.01753 -0.10626 -0.01927 -0.10718 -0.01996 -0.10904 C -0.02152 -0.1132 -0.02135 -0.1183 -0.02326 -0.12223 C -0.0243 -0.12455 -0.02569 -0.12663 -0.02656 -0.12894 C -0.03159 -0.1426 -0.03368 -0.1588 -0.03663 -0.17339 C -0.03819 -0.1926 -0.04079 -0.20904 -0.04652 -0.22663 C -0.04722 -0.22871 -0.04722 -0.23149 -0.04826 -0.23334 C -0.05329 -0.24191 -0.06076 -0.25001 -0.06666 -0.25788 C -0.07795 -0.27292 -0.08854 -0.28913 -0.1 -0.30441 C -0.10538 -0.31158 -0.11093 -0.31783 -0.11666 -0.32455 C -0.12378 -0.33288 -0.12916 -0.34237 -0.13836 -0.34677 C -0.14583 -0.35649 -0.15833 -0.35788 -0.16823 -0.35996 C -0.17152 -0.36158 -0.17534 -0.36205 -0.17829 -0.36459 C -0.18159 -0.3676 -0.18437 -0.37177 -0.18819 -0.37339 C -0.19149 -0.37478 -0.19826 -0.37779 -0.19826 -0.37779 C -0.20625 -0.38473 -0.20138 -0.38126 -0.21319 -0.38681 C -0.2151 -0.38774 -0.21666 -0.39005 -0.21823 -0.39121 C -0.23263 -0.40047 -0.21388 -0.38589 -0.22829 -0.39561 C -0.23003 -0.39677 -0.23142 -0.39885 -0.23333 -0.40001 C -0.24218 -0.4051 -0.25382 -0.40649 -0.26319 -0.40904 C -0.29166 -0.40857 -0.39062 -0.42501 -0.44496 -0.40001 C -0.44948 -0.39399 -0.45382 -0.3882 -0.45833 -0.38218 C -0.46111 -0.37848 -0.46145 -0.37385 -0.46493 -0.37107 C -0.46788 -0.36853 -0.47187 -0.36876 -0.475 -0.36667 C -0.48159 -0.36205 -0.48767 -0.35649 -0.49496 -0.35348 C -0.50017 -0.34607 -0.50694 -0.34144 -0.51319 -0.33566 C -0.5177 -0.33149 -0.52048 -0.32431 -0.525 -0.32015 C -0.52743 -0.31783 -0.53142 -0.31459 -0.53333 -0.31112 C -0.54392 -0.2926 -0.55364 -0.27339 -0.56823 -0.25996 C -0.57031 -0.25232 -0.57395 -0.24931 -0.57656 -0.24237 C -0.58194 -0.22825 -0.58854 -0.21737 -0.59496 -0.20441 C -0.59548 -0.20232 -0.59566 -0.19978 -0.59652 -0.19792 C -0.59739 -0.19607 -0.5993 -0.19515 -0.6 -0.1933 C -0.60607 -0.17732 -0.6092 -0.15742 -0.61319 -0.14005 C -0.61336 -0.12802 -0.60399 0.00578 -0.61823 0.06666 C -0.61718 0.09444 -0.62066 0.1037 -0.61163 0.12221 C -0.6085 0.13819 -0.60902 0.14883 -0.60659 0.16666 C -0.60503 0.178 -0.59097 0.19444 -0.58333 0.19768 C -0.57899 0.203 -0.57725 0.20647 -0.57152 0.20879 C -0.56632 0.21365 -0.56354 0.21735 -0.55989 0.2243 C -0.55816 0.23448 -0.55694 0.24351 -0.55156 0.25115 C -0.54757 0.26758 -0.54045 0.27916 -0.53159 0.29096 C -0.53038 0.29258 -0.52812 0.29212 -0.52656 0.29328 C -0.5177 0.29907 -0.50937 0.30231 -0.5 0.3067 C -0.49809 0.30763 -0.4967 0.30995 -0.49496 0.3111 C -0.48055 0.32036 -0.4993 0.30578 -0.48489 0.3155 C -0.47968 0.31897 -0.47569 0.32198 -0.46996 0.3243 C -0.45729 0.33587 -0.43993 0.34004 -0.425 0.34444 C -0.41284 0.34791 -0.40017 0.35277 -0.38819 0.35763 C -0.38489 0.35902 -0.38177 0.3618 -0.37829 0.36226 C -0.3717 0.36295 -0.36493 0.36365 -0.35833 0.36434 C -0.33836 0.36897 -0.31823 0.37383 -0.29826 0.37777 C -0.275 0.38726 -0.26128 0.38124 -0.23159 0.37985 C -0.22413 0.37684 -0.21909 0.36967 -0.21163 0.36666 C -0.20989 0.36527 -0.2085 0.36342 -0.20659 0.36226 C -0.20451 0.3611 -0.20208 0.36133 -0.2 0.35995 C -0.19861 0.35902 -0.19791 0.3567 -0.1967 0.35555 C -0.19548 0.35462 -0.18767 0.35161 -0.18663 0.35115 C -0.18194 0.34467 -0.17812 0.34467 -0.17152 0.34212 C -0.16059 0.33772 -0.15052 0.33147 -0.13993 0.32661 C -0.13437 0.3192 -0.12934 0.31689 -0.12326 0.3111 C -0.11441 0.30277 -0.10746 0.29258 -0.09843 0.28448 C -0.08715 0.27476 -0.08073 0.25647 -0.06996 0.24652 C -0.06319 0.23333 -0.05052 0.22592 -0.04496 0.2111 C -0.04253 0.20485 -0.04166 0.19768 -0.03993 0.19096 C -0.03941 0.18888 -0.03819 0.18448 -0.03819 0.18448 C -0.03559 0.16272 -0.02829 0.14513 -0.02326 0.1243 C -0.02152 0.11689 -0.01996 0.10948 -0.01823 0.10208 C -0.01718 0.09768 -0.01493 0.08888 -0.01493 0.08888 C -0.01284 0.07013 -0.00937 0.05184 -0.00659 0.03333 C -0.00555 0.02638 -0.00312 0.0199 -0.00156 0.01319 C -0.00104 0.0111 -3.88889E-6 0.0067 -3.88889E-6 0.0067 C 0.00191 -0.01042 0.00174 -0.00371 0.00174 -0.01343 " pathEditMode="relative" ptsTypes="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11 0.01319 0.00972 0.00578 0.0033 0.05555 C 0.00156 0.06852 -0.00278 0.0662 -0.00677 0.07338 C -0.01319 0.08472 -0.01614 0.09259 -0.02344 0.10231 C -0.03298 0.11504 -0.0375 0.13565 -0.0434 0.15115 C -0.05312 0.17708 -0.06875 0.19722 -0.08177 0.22014 C -0.08767 0.23032 -0.08906 0.23773 -0.0967 0.24444 C -0.10035 0.25185 -0.10521 0.2625 -0.11007 0.26898 C -0.11423 0.27453 -0.11927 0.27893 -0.12344 0.28449 C -0.12482 0.28634 -0.12552 0.28912 -0.12673 0.29097 C -0.13125 0.29838 -0.13889 0.30648 -0.14496 0.31111 C -0.15885 0.32152 -0.17639 0.32708 -0.19167 0.33333 C -0.19982 0.34051 -0.20903 0.34328 -0.2184 0.34676 C -0.225 0.3493 -0.2316 0.35486 -0.23837 0.35555 C -0.26285 0.35833 -0.25173 0.35694 -0.2717 0.35995 C -0.28594 0.36643 -0.30052 0.36828 -0.3151 0.37338 C -0.33958 0.37268 -0.36389 0.37245 -0.38837 0.37106 C -0.39792 0.3706 -0.40764 0.35764 -0.4151 0.35115 C -0.42413 0.34328 -0.43403 0.33958 -0.4434 0.33333 C -0.4566 0.32453 -0.47048 0.31527 -0.48507 0.31111 C -0.49062 0.30625 -0.49705 0.29861 -0.5033 0.2956 C -0.51111 0.28588 -0.51996 0.27777 -0.5283 0.26898 C -0.53264 0.26412 -0.53542 0.25972 -0.5401 0.25555 C -0.54739 0.24074 -0.55729 0.22083 -0.5684 0.21088 C -0.57482 0.19768 -0.58298 0.18588 -0.5901 0.17338 C -0.59757 0.16018 -0.60139 0.1449 -0.61007 0.13333 C -0.61232 0.12361 -0.61684 0.11597 -0.61996 0.10671 C -0.62135 0.10231 -0.62222 0.09768 -0.62344 0.09328 C -0.62396 0.0912 -0.625 0.0868 -0.625 0.0868 C -0.62378 0.06273 -0.62083 0.04143 -0.6184 0.01782 C -0.61736 -0.02986 -0.61649 -0.07361 -0.61163 -0.11991 C -0.61024 -0.13264 -0.61059 -0.1463 -0.6033 -0.15556 C -0.59601 -0.18658 -0.57118 -0.20047 -0.55833 -0.22662 C -0.55434 -0.2426 -0.54913 -0.25718 -0.54496 -0.27338 C -0.54375 -0.27824 -0.54062 -0.28079 -0.53837 -0.28449 C -0.53125 -0.29653 -0.52396 -0.30371 -0.5151 -0.3132 C -0.5092 -0.31968 -0.49253 -0.33773 -0.48507 -0.34213 C -0.475 -0.34792 -0.46319 -0.34885 -0.4533 -0.35556 C -0.4467 -0.36019 -0.44062 -0.36574 -0.43333 -0.36875 C -0.42917 -0.37431 -0.42326 -0.38542 -0.4184 -0.39098 C -0.39149 -0.42199 -0.32552 -0.40625 -0.30833 -0.40672 C -0.27899 -0.40533 -0.24583 -0.40764 -0.21667 -0.39769 C -0.20417 -0.38102 -0.2184 -0.39792 -0.20677 -0.38889 C -0.20295 -0.38588 -0.20364 -0.3831 -0.2 -0.37986 C -0.19792 -0.37801 -0.19566 -0.37685 -0.1934 -0.37547 C -0.19236 -0.37315 -0.19167 -0.37037 -0.1901 -0.36875 C -0.18871 -0.36736 -0.1868 -0.36736 -0.18507 -0.36667 C -0.17517 -0.3632 -0.16528 -0.35996 -0.15503 -0.35764 C -0.14687 -0.35047 -0.13889 -0.34584 -0.13003 -0.34005 C -0.12587 -0.33426 -0.12239 -0.33125 -0.11667 -0.32894 C -0.11059 -0.32037 -0.11493 -0.3257 -0.1033 -0.31551 C -0.10173 -0.31412 -0.09844 -0.31111 -0.09844 -0.31111 C -0.09618 -0.30672 -0.09253 -0.30301 -0.09167 -0.29769 C -0.08976 -0.28681 -0.09167 -0.29098 -0.08663 -0.28449 C -0.0842 -0.27454 -0.08281 -0.26621 -0.0783 -0.25764 C -0.07413 -0.24098 -0.07101 -0.23959 -0.06337 -0.22431 C -0.06111 -0.21991 -0.05972 -0.21482 -0.05677 -0.21111 C -0.05173 -0.20463 -0.04548 -0.19861 -0.04167 -0.19098 C -0.03837 -0.18449 -0.03663 -0.17778 -0.03333 -0.17107 C -0.02882 -0.15255 -0.02448 -0.13403 -0.01996 -0.11551 C -0.01892 -0.11111 -0.01771 -0.10648 -0.01667 -0.10209 C -0.01614 -0.1 -0.01632 -0.09723 -0.0151 -0.0956 C -0.00781 -0.08588 -0.00538 -0.07523 0 -0.06435 C 0.00052 -0.06204 0.00104 -0.05996 0.00156 -0.05764 C 0.00261 -0.05324 0.00504 -0.04445 0.00504 -0.04445 C 0.00608 -0.03473 0.00729 -0.02523 0.00833 -0.01551 C 0.00868 -0.0132 0.0099 -0.0088 0.0099 -0.0088 " pathEditMode="relative" ptsTypes="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Физкультминутка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7143750" y="3857625"/>
            <a:ext cx="342900" cy="357188"/>
          </a:xfrm>
          <a:prstGeom prst="ellipse">
            <a:avLst/>
          </a:prstGeom>
          <a:solidFill>
            <a:srgbClr val="E02C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шум в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77778E-6 C -0.00399 -0.00579 -0.00642 -0.01042 -0.00833 -0.01783 C -0.0092 -0.06783 0.00017 -0.09977 -0.0184 -0.13565 C -0.02135 -0.14862 -0.02448 -0.16158 -0.0316 -0.1713 C -0.03281 -0.17501 -0.03351 -0.17894 -0.03507 -0.18241 C -0.0375 -0.18797 -0.0434 -0.19792 -0.0434 -0.19792 C -0.0474 -0.21528 -0.05764 -0.22547 -0.06667 -0.23797 C -0.07153 -0.24491 -0.07118 -0.24815 -0.0783 -0.25116 C -0.08299 -0.26065 -0.08976 -0.26505 -0.09687 -0.2713 C -0.11771 -0.28982 -0.13889 -0.29491 -0.16354 -0.30001 C -0.22066 -0.29885 -0.24462 -0.31042 -0.28507 -0.29352 C -0.28802 -0.29075 -0.29219 -0.28982 -0.29514 -0.28681 C -0.2967 -0.28519 -0.29687 -0.28218 -0.29826 -0.2801 C -0.30104 -0.27616 -0.30399 -0.27269 -0.30677 -0.26899 C -0.31406 -0.25927 -0.32552 -0.23079 -0.33003 -0.21783 C -0.33177 -0.2051 -0.33559 -0.19376 -0.33993 -0.18241 C -0.34444 -0.17084 -0.34618 -0.15765 -0.35174 -0.14677 C -0.35365 -0.13334 -0.35556 -0.12315 -0.3566 -0.10903 C -0.35764 -0.07964 -0.35833 -0.03403 -0.3717 -0.00672 C -0.37413 0.00393 -0.37778 0.01249 -0.3816 0.02222 C -0.38507 0.03148 -0.3816 0.02661 -0.38507 0.03773 C -0.38941 0.05138 -0.39549 0.06689 -0.4033 0.07777 C -0.40816 0.0956 -0.41354 0.1037 -0.4217 0.11759 C -0.43229 0.13587 -0.42344 0.12685 -0.43333 0.13541 C -0.44219 0.15323 -0.43056 0.13171 -0.44167 0.14652 C -0.44931 0.15671 -0.4401 0.15092 -0.45 0.15555 C -0.47274 0.18472 -0.49774 0.18425 -0.5283 0.18657 C -0.55521 0.18518 -0.56944 0.18703 -0.59167 0.17777 C -0.59948 0.17083 -0.60781 0.16388 -0.61493 0.15555 C -0.62205 0.14722 -0.62743 0.13564 -0.63507 0.1287 C -0.63733 0.11898 -0.64219 0.11411 -0.64826 0.10879 C -0.65417 0.09745 -0.65781 0.0831 -0.66493 0.07314 C -0.66806 0.06157 -0.67257 0.05208 -0.675 0.03981 C -0.67726 0.028 -0.67882 0.01597 -0.6816 0.00439 C -0.68281 -0.00672 -0.6842 -0.01644 -0.68663 -0.02686 C -0.68733 -0.03589 -0.68993 -0.04445 -0.68993 -0.05348 C -0.68993 -0.08982 -0.68941 -0.12593 -0.68837 -0.16227 C -0.68819 -0.16991 -0.6849 -0.17917 -0.68333 -0.18681 C -0.6776 -0.21575 -0.66892 -0.25232 -0.64497 -0.26227 C -0.63819 -0.26829 -0.63038 -0.27084 -0.62326 -0.2757 C -0.61806 -0.27917 -0.6158 -0.28403 -0.61007 -0.28681 C -0.59809 -0.30209 -0.57917 -0.30649 -0.56337 -0.30903 C -0.50868 -0.30788 -0.45677 -0.31482 -0.40503 -0.29352 C -0.39757 -0.28288 -0.4066 -0.29422 -0.3967 -0.28681 C -0.38993 -0.28172 -0.38733 -0.27431 -0.38003 -0.2713 C -0.37031 -0.25765 -0.38403 -0.27524 -0.3717 -0.26459 C -0.36979 -0.26297 -0.36858 -0.25996 -0.36667 -0.25788 C -0.36337 -0.25417 -0.35885 -0.25163 -0.35503 -0.24908 C -0.34687 -0.2382 -0.35 -0.24352 -0.34497 -0.23334 C -0.34323 -0.22663 -0.33976 -0.20626 -0.33663 -0.20001 C -0.33212 -0.19075 -0.33437 -0.19584 -0.33003 -0.1845 C -0.32708 -0.16505 -0.32309 -0.14561 -0.3184 -0.12686 C -0.31562 -0.11598 -0.31146 -0.10464 -0.31007 -0.09352 C -0.30816 -0.07778 -0.30937 -0.0845 -0.30677 -0.07339 C -0.30347 -0.0426 -0.29913 -0.01274 -0.29514 0.01759 C -0.29236 0.03726 -0.29184 0.06064 -0.28351 0.07777 C -0.28142 0.09097 -0.27917 0.10439 -0.27344 0.1155 C -0.26997 0.12939 -0.26042 0.14235 -0.25 0.14652 C -0.23715 0.15833 -0.22934 0.15925 -0.21354 0.16203 C -0.16632 0.16134 -0.11892 0.16203 -0.0717 0.15995 C -0.06615 0.15972 -0.0566 0.15092 -0.0566 0.15092 C -0.05174 0.14444 -0.04826 0.1405 -0.04167 0.13773 C -0.03663 0.13101 -0.03264 0.12268 -0.02674 0.11759 C -0.01979 0.11134 -0.01267 0.10532 -0.0066 0.09768 C 0.00625 0.06365 0.00104 0.04282 0 -7.77778E-6 Z " pathEditMode="relative" ptsTypes="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9112E-6 L -0.69375 -0.182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урока: Свойства арифметического квадратного корня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Цели урока:</a:t>
            </a:r>
          </a:p>
          <a:p>
            <a:r>
              <a:rPr lang="ru-RU" dirty="0" smtClean="0"/>
              <a:t> 1) образовательная: обобщение и систематизация знаний и умений по данной теме; </a:t>
            </a:r>
          </a:p>
          <a:p>
            <a:r>
              <a:rPr lang="ru-RU" dirty="0" smtClean="0"/>
              <a:t> 2) воспитательная: повышение интереса к познавательному процессу, воспитание математической культуры;</a:t>
            </a:r>
          </a:p>
          <a:p>
            <a:r>
              <a:rPr lang="ru-RU" dirty="0" smtClean="0"/>
              <a:t> 3) развивающая: развитие </a:t>
            </a:r>
            <a:r>
              <a:rPr lang="ru-RU" smtClean="0"/>
              <a:t>логического мышления, </a:t>
            </a:r>
            <a:r>
              <a:rPr lang="ru-RU" dirty="0" smtClean="0"/>
              <a:t>п</a:t>
            </a:r>
            <a:r>
              <a:rPr lang="ru-RU" smtClean="0"/>
              <a:t>амяти, внимания.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Физкультминутка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88" y="3000375"/>
            <a:ext cx="328612" cy="400050"/>
          </a:xfrm>
          <a:prstGeom prst="ellipse">
            <a:avLst/>
          </a:prstGeom>
          <a:solidFill>
            <a:srgbClr val="E02C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-0.00856 C 0.03368 -0.01527 0.03576 -0.01943 0.03941 -0.02452 C 0.03993 -0.02637 0.0401 -0.02845 0.04097 -0.0303 C 0.04167 -0.03192 0.0434 -0.03261 0.04392 -0.03446 C 0.04844 -0.05065 0.04358 -0.05134 0.0559 -0.06221 C 0.05938 -0.06938 0.06163 -0.07354 0.06788 -0.07609 C 0.06979 -0.08441 0.07639 -0.09112 0.08264 -0.09413 C 0.08906 -0.10222 0.08507 -0.09644 0.09167 -0.11402 C 0.09375 -0.11957 0.0974 -0.12373 0.10069 -0.12789 C 0.10313 -0.13853 0.10382 -0.14524 0.11111 -0.15171 C 0.11771 -0.16513 0.12795 -0.17623 0.13941 -0.18155 C 0.15434 -0.20144 0.18507 -0.19774 0.20365 -0.19935 C 0.21615 -0.20514 0.22934 -0.20652 0.24236 -0.2093 C 0.24792 -0.21045 0.25347 -0.21439 0.25885 -0.21531 C 0.26528 -0.21647 0.27188 -0.2167 0.2783 -0.21739 C 0.32795 -0.21601 0.33715 -0.22132 0.37083 -0.20745 C 0.37274 -0.20421 0.37448 -0.20051 0.37674 -0.1975 C 0.37795 -0.19565 0.38004 -0.19519 0.38125 -0.19334 C 0.38958 -0.17946 0.37379 -0.19565 0.38715 -0.1834 C 0.38889 -0.17692 0.39184 -0.17206 0.39323 -0.16559 C 0.39514 -0.15703 0.3974 -0.14824 0.39913 -0.13969 C 0.39983 -0.13622 0.40069 -0.12789 0.40208 -0.12396 C 0.40469 -0.11702 0.40833 -0.11078 0.41111 -0.10407 C 0.41528 -0.09436 0.41684 -0.08603 0.42309 -0.07817 C 0.42483 -0.06013 0.42743 -0.04279 0.43351 -0.02637 C 0.4349 -0.01897 0.43611 -0.0118 0.43802 -0.00463 C 0.43941 0.0074 0.44254 0.01572 0.44549 0.02729 C 0.44826 0.03816 0.44635 0.05065 0.45295 0.05897 C 0.45417 0.06915 0.45556 0.07886 0.45729 0.08881 C 0.45885 0.10916 0.46285 0.12373 0.46788 0.14246 C 0.47066 0.16651 0.47396 0.18894 0.47969 0.21207 C 0.48073 0.216 0.48698 0.22248 0.48872 0.22618 C 0.49219 0.24052 0.50729 0.2611 0.51701 0.26781 C 0.51806 0.26989 0.51927 0.27151 0.51997 0.27382 C 0.52083 0.27706 0.52031 0.28076 0.52153 0.28376 C 0.52396 0.28931 0.53611 0.29856 0.53941 0.30157 C 0.58021 0.33742 0.61267 0.3203 0.67083 0.32146 C 0.7099 0.33534 0.72639 0.31568 0.75885 0.31128 C 0.7684 0.30758 0.77569 0.30041 0.7842 0.29371 C 0.78733 0.29116 0.79115 0.29116 0.79462 0.28978 C 0.80365 0.28145 0.79427 0.28839 0.80955 0.28376 C 0.82413 0.27914 0.83802 0.27359 0.85295 0.26989 C 0.8559 0.26711 0.85885 0.26457 0.86181 0.26179 C 0.86337 0.26041 0.86632 0.25786 0.86632 0.25809 C 0.85938 0.17923 0.86476 0.10014 0.86788 0.02128 C 0.86736 -0.00463 0.86719 -0.0303 0.86632 -0.0562 C 0.86615 -0.06244 0.86406 -0.07609 0.86181 -0.0821 C 0.86024 -0.0865 0.8559 -0.09413 0.8559 -0.0939 C 0.85208 -0.11379 0.83854 -0.12535 0.82743 -0.13784 C 0.82587 -0.13969 0.82483 -0.14223 0.82309 -0.14385 C 0.81684 -0.1494 0.80816 -0.14686 0.80069 -0.14778 C 0.78767 -0.15079 0.775 -0.15356 0.76181 -0.15564 C 0.75382 -0.15911 0.7474 -0.16397 0.73941 -0.16767 C 0.73524 -0.16952 0.73056 -0.16883 0.72604 -0.16952 C 0.71233 -0.17576 0.73403 -0.16628 0.71406 -0.17345 C 0.71094 -0.17461 0.70504 -0.17761 0.70504 -0.17738 C 0.70156 -0.18432 0.70035 -0.18687 0.69462 -0.18941 C 0.69167 -0.1908 0.68576 -0.19334 0.68576 -0.19311 C 0.67917 -0.20213 0.67066 -0.2019 0.66181 -0.20329 C 0.64531 -0.20259 0.62899 -0.20259 0.6125 -0.20144 C 0.61094 -0.20144 0.60972 -0.19959 0.60816 -0.19935 C 0.59479 -0.1975 0.56788 -0.19542 0.56788 -0.19519 C 0.55972 -0.19311 0.55191 -0.1908 0.54392 -0.18756 C 0.53594 -0.18039 0.53073 -0.17715 0.52153 -0.17345 C 0.51597 -0.17114 0.50851 -0.16998 0.50365 -0.16559 C 0.49288 -0.15634 0.49809 -0.15888 0.48872 -0.15564 C 0.48559 -0.14917 0.48316 -0.14616 0.4783 -0.14177 C 0.47222 -0.12974 0.46667 -0.12072 0.4559 -0.11587 C 0.44271 -0.10292 0.44861 -0.10615 0.43941 -0.10199 C 0.4375 -0.09875 0.43576 -0.09505 0.43351 -0.09205 C 0.43229 -0.09043 0.43004 -0.08996 0.42899 -0.08811 C 0.42413 -0.07886 0.42222 -0.06892 0.41701 -0.06013 C 0.4151 -0.05689 0.41302 -0.05366 0.41111 -0.05019 C 0.40903 -0.04649 0.40504 -0.03839 0.40504 -0.03816 C 0.40278 -0.02567 0.40486 -0.03261 0.39757 -0.0185 L 0.39757 -0.01827 C 0.39462 -0.00879 0.39271 -0.00208 0.38715 0.00532 C 0.3849 0.01503 0.38455 0.02405 0.38125 0.0333 C 0.37969 0.04348 0.3776 0.05319 0.37535 0.06313 C 0.37344 0.08048 0.3691 0.09597 0.36181 0.11078 C 0.36007 0.11818 0.35694 0.12373 0.35434 0.13066 C 0.35139 0.14755 0.35521 0.13043 0.34983 0.14454 C 0.34913 0.14639 0.34896 0.14847 0.34844 0.15055 C 0.34792 0.15263 0.34757 0.15472 0.34688 0.15657 C 0.34462 0.16258 0.34028 0.16628 0.33802 0.17229 C 0.33733 0.17414 0.3375 0.17669 0.33646 0.17831 C 0.33385 0.1827 0.32743 0.19033 0.32743 0.19056 C 0.32431 0.20421 0.32882 0.18802 0.32153 0.20213 C 0.32066 0.20398 0.32066 0.20629 0.31997 0.20814 C 0.31736 0.21531 0.31302 0.2197 0.30816 0.2241 C 0.30556 0.23427 0.29601 0.23867 0.28872 0.2419 C 0.28559 0.24329 0.28299 0.24676 0.27969 0.24792 C 0.26111 0.25486 0.24045 0.25462 0.22153 0.25786 C 0.20469 0.25717 0.18767 0.25694 0.17083 0.25578 C 0.15833 0.25509 0.14601 0.24954 0.13351 0.24792 C 0.12465 0.24422 0.13281 0.24907 0.12604 0.24005 C 0.12257 0.23543 0.11771 0.23219 0.11406 0.22803 C 0.1099 0.22317 0.1059 0.21762 0.10208 0.21207 C 0.09896 0.19889 0.08681 0.18062 0.0783 0.17229 C 0.07656 0.16559 0.07326 0.16281 0.07083 0.15657 C 0.06823 0.14986 0.06667 0.14315 0.06337 0.13668 C 0.05938 0.11633 0.06163 0.10476 0.05295 0.08695 C 0.05104 0.07516 0.04896 0.06313 0.04392 0.05319 C 0.0434 0.05041 0.04271 0.04787 0.04236 0.0451 C 0.03889 0.01341 0.04201 0.02128 0.03802 0.00532 C 0.03472 -0.00833 0.03872 0.00717 0.03351 -0.00648 C 0.0316 -0.01133 0.03194 -0.01596 0.03194 -0.00856 Z " pathEditMode="relative" rAng="0" ptsTypes="ffffffffffffffffffffffffffffffffffffffffffffffffffffffffffffff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5 -0.00855 C 0.03368 -0.01595 0.03594 -0.02035 0.04028 -0.02613 C 0.04219 -0.03654 0.04671 -0.04116 0.05018 -0.05041 C 0.05834 -0.07192 0.0724 -0.08903 0.08681 -0.10384 C 0.08993 -0.10707 0.0941 -0.10892 0.09688 -0.11262 C 0.10678 -0.12581 0.11806 -0.13783 0.12848 -0.15055 C 0.13143 -0.15402 0.13334 -0.15934 0.13681 -0.16165 C 0.14792 -0.16882 0.1415 -0.1642 0.15521 -0.17715 C 0.16337 -0.18501 0.17118 -0.19334 0.18021 -0.19935 C 0.18542 -0.20652 0.1915 -0.20814 0.19862 -0.21045 C 0.21007 -0.2197 0.22049 -0.22849 0.23351 -0.23265 C 0.24914 -0.24329 0.2625 -0.24398 0.28021 -0.24607 C 0.28733 -0.2493 0.2948 -0.24953 0.30191 -0.25277 C 0.33855 -0.25208 0.37518 -0.25185 0.41181 -0.25046 C 0.41997 -0.25023 0.45157 -0.23797 0.46025 -0.23265 C 0.46875 -0.22756 0.47622 -0.22016 0.48525 -0.21716 C 0.5 -0.2049 0.49358 -0.20814 0.50348 -0.20397 C 0.51962 -0.18917 0.53629 -0.17599 0.55018 -0.15726 C 0.56355 -0.13899 0.55053 -0.16304 0.56355 -0.14176 C 0.57171 -0.12812 0.575 -0.11517 0.58195 -0.10152 C 0.58247 -0.09852 0.58264 -0.09551 0.58351 -0.09274 C 0.58421 -0.09019 0.58629 -0.08857 0.58681 -0.08603 C 0.59323 -0.05735 0.5915 -0.02243 0.59358 0.00717 C 0.59237 0.11263 0.59809 0.1642 0.57518 0.24954 C 0.57136 0.26342 0.57014 0.27776 0.56355 0.28955 C 0.56164 0.30204 0.55851 0.30736 0.55348 0.31823 C 0.54879 0.34482 0.53021 0.36795 0.51355 0.38298 C 0.50695 0.38853 0.50278 0.39408 0.49514 0.39848 C 0.48421 0.41351 0.49618 0.39894 0.48525 0.40703 C 0.46875 0.41952 0.4816 0.4142 0.46858 0.41837 C 0.46059 0.42368 0.45226 0.42669 0.44358 0.42947 C 0.40243 0.42877 0.30157 0.44542 0.25018 0.40079 C 0.24775 0.39593 0.24393 0.39246 0.24184 0.38738 C 0.2375 0.37674 0.23577 0.36101 0.23351 0.34922 C 0.23299 0.32285 0.23334 0.29603 0.23195 0.2692 C 0.2316 0.26342 0.22848 0.25139 0.22848 0.25162 C 0.22674 0.23196 0.22275 0.21346 0.22014 0.19404 C 0.21702 0.13761 0.21059 0.07308 0.23021 0.02059 C 0.23195 0.00509 0.23525 -0.00879 0.24184 -0.0215 C 0.24445 -0.03376 0.24653 -0.04417 0.25191 -0.05481 C 0.25521 -0.06915 0.25087 -0.05319 0.25851 -0.07053 C 0.26025 -0.07446 0.26007 -0.07978 0.26181 -0.08372 C 0.26268 -0.08557 0.26441 -0.08649 0.26528 -0.08811 C 0.27205 -0.1006 0.27553 -0.11517 0.28525 -0.12372 C 0.28733 -0.13251 0.29306 -0.14269 0.29862 -0.14847 C 0.30174 -0.15171 0.30851 -0.15726 0.30851 -0.15703 C 0.33907 -0.15656 0.36962 -0.15633 0.40018 -0.15495 C 0.41216 -0.15448 0.42362 -0.14546 0.43525 -0.14176 C 0.44167 -0.13529 0.44948 -0.13136 0.45521 -0.12372 C 0.46216 -0.11447 0.45834 -0.11887 0.46684 -0.11031 C 0.46858 -0.10661 0.47014 -0.10291 0.47188 -0.09921 C 0.47448 -0.09389 0.48021 -0.08372 0.48021 -0.08348 C 0.48125 -0.07863 0.48282 -0.07354 0.48351 -0.06822 C 0.4849 -0.05874 0.48681 -0.03931 0.48681 -0.03908 C 0.4908 0.03724 0.49028 0.09552 0.48855 0.18062 C 0.48855 0.18247 0.48629 0.19542 0.48525 0.19843 C 0.47622 0.22294 0.4625 0.24515 0.45018 0.26735 C 0.44688 0.27313 0.44445 0.27984 0.44028 0.28469 C 0.43716 0.28839 0.43021 0.29394 0.43021 0.29418 C 0.4007 0.29325 0.37101 0.29672 0.34184 0.29163 C 0.33646 0.29071 0.33507 0.27937 0.33021 0.27614 C 0.31546 0.26642 0.31355 0.24838 0.30521 0.23173 C 0.30243 0.21786 0.30053 0.20329 0.29688 0.18964 C 0.2974 0.16073 0.29757 0.13183 0.29862 0.10269 C 0.29983 0.06545 0.31285 0.02845 0.32518 -0.00393 C 0.32969 -0.01572 0.33507 -0.02821 0.34514 -0.03261 C 0.35261 -0.04255 0.36493 -0.04324 0.37518 -0.04602 C 0.40278 -0.04301 0.3941 -0.04648 0.41181 -0.03052 C 0.41459 -0.02544 0.41737 -0.02012 0.42014 -0.01526 C 0.42136 -0.01272 0.42362 -0.00855 0.42362 -0.00832 C 0.42778 0.00856 0.43178 0.02567 0.43525 0.04279 C 0.43473 0.07586 0.44879 0.13483 0.42188 0.15842 C 0.41216 0.17808 0.39462 0.16628 0.37691 0.16513 C 0.37118 0.15333 0.36233 0.14848 0.35851 0.13414 C 0.35921 0.10731 0.35157 0.07308 0.37014 0.0562 C 0.3757 0.05689 0.38195 0.05458 0.38681 0.05828 C 0.38993 0.0606 0.39028 0.0717 0.39028 0.07193 C 0.3882 0.0821 0.39063 0.0791 0.38525 0.0828 " pathEditMode="relative" rAng="0" ptsTypes="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-2.22222E-6 1.92414E-6 C 0.00156 -0.0074 0.00382 -0.0118 0.00799 -0.01758 C 0.0099 -0.02799 0.01424 -0.03261 0.01754 -0.04186 C 0.02552 -0.06337 0.03906 -0.08048 0.05313 -0.09528 C 0.05608 -0.09852 0.06007 -0.10037 0.06285 -0.10407 C 0.0724 -0.11725 0.08334 -0.12928 0.09341 -0.142 C 0.09636 -0.14547 0.09809 -0.15079 0.10156 -0.1531 C 0.11233 -0.16027 0.10608 -0.15564 0.11927 -0.1686 C 0.12726 -0.17646 0.13472 -0.18478 0.14358 -0.1908 C 0.14861 -0.19797 0.15452 -0.19959 0.16129 -0.2019 C 0.1724 -0.21115 0.18264 -0.21994 0.19514 -0.2241 C 0.21025 -0.23474 0.22327 -0.23543 0.24045 -0.23751 C 0.24722 -0.24075 0.25452 -0.24098 0.26146 -0.24422 C 0.29688 -0.24353 0.33247 -0.2433 0.36788 -0.24191 C 0.37587 -0.24168 0.40643 -0.22942 0.41476 -0.2241 C 0.42309 -0.21901 0.43021 -0.21161 0.43906 -0.20861 C 0.4533 -0.19635 0.44705 -0.19959 0.45677 -0.19542 C 0.4724 -0.18062 0.48854 -0.16744 0.50191 -0.14871 C 0.51493 -0.13044 0.50226 -0.15449 0.51493 -0.13321 C 0.52275 -0.11957 0.52604 -0.10662 0.53264 -0.09297 C 0.53316 -0.08996 0.53334 -0.08696 0.5342 -0.08418 C 0.5349 -0.08164 0.53698 -0.08002 0.5375 -0.07748 C 0.54358 -0.0488 0.54202 -0.01388 0.54393 0.01572 C 0.54288 0.12118 0.54844 0.17275 0.52622 0.25809 C 0.5224 0.27197 0.52136 0.28631 0.51493 0.2981 C 0.51302 0.31059 0.51007 0.31591 0.50521 0.32678 C 0.50052 0.35337 0.48264 0.3765 0.4665 0.39153 C 0.46007 0.39708 0.45608 0.40263 0.44861 0.40703 C 0.43802 0.42206 0.44966 0.40749 0.43906 0.41559 C 0.42309 0.42807 0.43542 0.42275 0.42292 0.42692 C 0.41511 0.43224 0.40712 0.43524 0.39861 0.43802 C 0.35886 0.43732 0.26111 0.45398 0.21129 0.40934 C 0.20903 0.40448 0.20521 0.40102 0.2033 0.39593 C 0.19896 0.38529 0.1974 0.36956 0.19514 0.35777 C 0.19462 0.3314 0.19497 0.30458 0.19358 0.27775 C 0.19341 0.27197 0.19028 0.25994 0.19028 0.26017 C 0.18854 0.24052 0.18472 0.22201 0.18229 0.20259 C 0.17917 0.14616 0.17292 0.08164 0.19202 0.02914 C 0.19358 0.01364 0.19688 -0.00023 0.2033 -0.01295 C 0.20573 -0.02521 0.20781 -0.03562 0.21302 -0.04626 C 0.21615 -0.06059 0.21198 -0.04464 0.21945 -0.06198 C 0.22101 -0.06591 0.22084 -0.07123 0.22257 -0.07516 C 0.22344 -0.07701 0.22518 -0.07794 0.22587 -0.07956 C 0.23247 -0.09205 0.23594 -0.10662 0.24531 -0.11517 C 0.24722 -0.12396 0.25278 -0.13414 0.25816 -0.13992 C 0.26129 -0.14316 0.26788 -0.14871 0.26788 -0.14848 C 0.2974 -0.14801 0.32709 -0.14778 0.3566 -0.14639 C 0.36823 -0.14593 0.37934 -0.13691 0.39063 -0.13321 C 0.39688 -0.12674 0.40434 -0.1228 0.4099 -0.11517 C 0.41667 -0.10592 0.41302 -0.11032 0.42118 -0.10176 C 0.42292 -0.09806 0.42448 -0.09436 0.42604 -0.09066 C 0.42865 -0.08534 0.4342 -0.07516 0.4342 -0.07493 C 0.43525 -0.07008 0.43663 -0.06499 0.43733 -0.05967 C 0.43872 -0.05019 0.44063 -0.03076 0.44063 -0.03053 C 0.44445 0.04579 0.44393 0.10407 0.44219 0.18917 C 0.44219 0.19102 0.44011 0.20398 0.43906 0.20698 C 0.43021 0.2315 0.41702 0.2537 0.40504 0.2759 C 0.40191 0.28168 0.39948 0.28839 0.39549 0.29325 C 0.39236 0.29695 0.38577 0.3025 0.38577 0.30273 C 0.35712 0.3018 0.3283 0.30527 0.30018 0.30018 C 0.29497 0.29926 0.29358 0.28793 0.28889 0.28469 C 0.27448 0.27497 0.27275 0.25694 0.26459 0.24028 C 0.26198 0.22641 0.26007 0.21184 0.2566 0.19819 C 0.25712 0.16929 0.25729 0.14038 0.25816 0.11124 C 0.25938 0.074 0.27205 0.037 0.28403 0.00462 C 0.28837 -0.00717 0.29358 -0.01966 0.3033 -0.02405 C 0.31059 -0.034 0.32257 -0.03469 0.33247 -0.03747 C 0.3592 -0.03446 0.3507 -0.03793 0.36788 -0.02197 C 0.37066 -0.01688 0.37327 -0.01157 0.37604 -0.00671 C 0.37709 -0.00416 0.37934 1.92414E-6 0.37934 0.00023 C 0.38334 0.01711 0.38716 0.03423 0.39063 0.05134 C 0.39011 0.08441 0.40365 0.14338 0.37761 0.16697 C 0.36823 0.18663 0.35122 0.17484 0.33403 0.17368 C 0.32847 0.16189 0.31997 0.15703 0.31632 0.14269 C 0.31702 0.11586 0.30955 0.08164 0.32761 0.06475 C 0.33299 0.06545 0.33889 0.06313 0.34375 0.06683 C 0.3467 0.06915 0.34705 0.08025 0.34705 0.08048 C 0.34497 0.09065 0.3474 0.08765 0.34219 0.09135 " pathEditMode="relative" rAng="0" ptsTypes="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Физкультминутка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6250" y="3500438"/>
            <a:ext cx="328613" cy="400050"/>
          </a:xfrm>
          <a:prstGeom prst="ellipse">
            <a:avLst/>
          </a:prstGeom>
          <a:solidFill>
            <a:srgbClr val="E02C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69 -0.06829 0.01025 -0.18449 -0.02656 -0.25116 C -0.02899 -0.26042 -0.03038 -0.26574 -0.03663 -0.27107 C -0.04201 -0.28264 -0.04861 -0.2919 -0.05503 -0.30232 C -0.05625 -0.3044 -0.05677 -0.30741 -0.05833 -0.30903 C -0.05972 -0.31042 -0.06163 -0.31042 -0.06337 -0.31111 C -0.07153 -0.32246 -0.08177 -0.33102 -0.08993 -0.34236 C -0.1085 -0.33912 -0.10139 -0.34005 -0.11337 -0.32454 C -0.11528 -0.3132 -0.12066 -0.30463 -0.12326 -0.29329 C -0.12257 -0.25625 -0.12691 -0.225 -0.11493 -0.19329 C -0.11215 -0.18565 -0.10989 -0.17593 -0.1066 -0.16898 C -0.10364 -0.16273 -0.0967 -0.15116 -0.0967 -0.15116 C -0.09357 -0.13935 -0.09635 -0.14769 -0.08837 -0.13334 C -0.07795 -0.11482 -0.06614 -0.09699 -0.0566 -0.07778 C -0.05399 -0.06644 -0.04705 -0.05834 -0.04166 -0.04885 C -0.03628 -0.03959 -0.03698 -0.0331 -0.03003 -0.02662 C -0.02569 -0.01042 -0.01423 0.00393 -0.0066 0.01782 C 0.00122 0.03171 0.00504 0.04676 0.01007 0.06227 C 0.01459 0.07615 0.02153 0.08865 0.02656 0.10208 C 0.03056 0.11273 0.03195 0.12384 0.03316 0.13541 C 0.03247 0.17338 0.0441 0.2375 0.0132 0.26435 C 0.01233 0.26666 0.01163 0.26967 0.01007 0.27106 C 0.00712 0.27361 0 0.27546 0 0.27546 C -0.0441 0.27338 -0.04184 0.28703 -0.05833 0.25324 C -0.06007 0.2456 -0.06163 0.24004 -0.06493 0.23333 C -0.06441 0.1993 -0.06475 0.16504 -0.06337 0.13102 C -0.06232 0.10764 -0.05035 0.08981 -0.04166 0.07106 C -0.03541 0.05764 -0.03003 0.0449 -0.01823 0.04004 C -0.00173 0.01713 0.02084 0.00949 0.0415 -0.0044 C 0.04653 -0.01111 0.05209 -0.01204 0.05816 -0.01551 C 0.075 -0.025 0.05382 -0.01482 0.07344 -0.02662 C 0.07639 -0.02847 0.08038 -0.02871 0.08334 -0.03125 C 0.10035 -0.0463 0.11632 -0.06273 0.13316 -0.07778 C 0.13577 -0.0801 0.1375 -0.08403 0.14011 -0.08681 C 0.14514 -0.09283 0.15174 -0.09769 0.15677 -0.1044 C 0.15851 -0.10695 0.15972 -0.11065 0.16146 -0.11343 C 0.1684 -0.12385 0.1757 -0.1331 0.1816 -0.14445 C 0.18872 -0.15764 0.18438 -0.15232 0.18993 -0.16459 C 0.204 -0.19468 0.18629 -0.15463 0.2 -0.1801 C 0.2092 -0.19769 0.19792 -0.18218 0.2066 -0.19329 C 0.21094 -0.21181 0.204 -0.18264 0.2132 -0.21343 C 0.21597 -0.22269 0.2165 -0.23287 0.21823 -0.24236 C 0.21927 -0.24676 0.22049 -0.25116 0.22153 -0.25556 C 0.22222 -0.25787 0.22327 -0.26227 0.22327 -0.26227 C 0.225 -0.28588 0.23611 -0.3301 0.21493 -0.34005 C 0.20764 -0.33982 0.14688 -0.35023 0.12813 -0.32894 C 0.11285 -0.31135 0.12917 -0.32709 0.1165 -0.31551 C 0.11233 -0.30741 0.10469 -0.30162 0.10156 -0.29329 C 0.09792 -0.2831 0.09896 -0.28496 0.0934 -0.2757 C 0.08993 -0.27014 0.08941 -0.27153 0.08663 -0.26459 C 0.08143 -0.25232 0.07709 -0.24074 0.0717 -0.22894 C 0.06285 -0.21042 0.07066 -0.22894 0.06146 -0.21343 C 0.05747 -0.20625 0.05417 -0.19838 0.04983 -0.19121 C 0.04549 -0.17246 0.05174 -0.19537 0.04479 -0.1801 C 0.0441 -0.17801 0.0441 -0.17547 0.0434 -0.17338 C 0.04115 -0.16736 0.03976 -0.16644 0.03646 -0.16227 C 0.03386 -0.14653 0.02691 -0.1331 0.01997 -0.12014 C 0.01684 -0.10741 0.0125 -0.09445 0.00834 -0.08218 C 0.00625 -0.07616 0.00295 -0.07084 0.00174 -0.06459 C -0.00069 -0.05232 0.00104 -0.05834 -0.0033 -0.04676 C -0.00868 -0.01181 -0.00104 -0.05718 -0.00833 -0.02662 C -0.01163 -0.0132 -0.01337 0.00046 -0.01823 0.01319 C -0.01979 0.02315 -0.02274 0.04467 -0.02656 0.05324 C -0.02899 0.05879 -0.03333 0.06273 -0.03489 0.06875 C -0.03785 0.08032 -0.04479 0.09629 -0.05156 0.1044 C -0.0717 0.1287 -0.05746 0.11065 -0.07326 0.12222 C -0.08906 0.13379 -0.07031 0.1243 -0.08837 0.13541 C -0.10225 0.14398 -0.11719 0.14884 -0.1316 0.15555 C -0.18993 0.15486 -0.25451 0.18634 -0.3066 0.15115 C -0.32344 0.13981 -0.29479 0.15278 -0.31493 0.14444 C -0.31823 0.14143 -0.32222 0.13912 -0.325 0.13541 C -0.32778 0.13171 -0.33333 0.1243 -0.33333 0.1243 C -0.33958 0.09838 -0.34323 0.13194 -0.33663 0.07338 C -0.33646 0.07129 -0.33437 0.07037 -0.33333 0.06875 C -0.32639 0.05764 -0.31927 0.05162 -0.30989 0.04444 C -0.28785 0.02778 -0.26319 0.02291 -0.23837 0.01782 C -0.22656 0.01551 -0.21528 0.01111 -0.2033 0.00879 C -0.16771 0.00995 -0.1375 0.01018 -0.1033 0.01551 C -0.07847 0.02685 -0.03663 0.02338 -0.01493 0.0243 C -0.0026 0.02847 0.00556 0.03125 0.01823 0.03333 C 0.02691 0.0368 0.03611 0.03935 0.04479 0.04213 C 0.06042 0.05278 0.07639 0.0625 0.0934 0.06875 C 0.09705 0.07014 0.10104 0.07199 0.10486 0.07338 C 0.11198 0.07569 0.12656 0.07986 0.12656 0.07986 C 0.13785 0.09028 0.15018 0.09328 0.16337 0.09768 C 0.17743 0.10231 0.15868 0.09699 0.17344 0.1044 C 0.179 0.10717 0.18733 0.10949 0.19323 0.11111 C 0.21424 0.11666 0.23559 0.11759 0.25677 0.1199 C 0.27396 0.11921 0.29115 0.1199 0.30834 0.11782 C 0.31233 0.11736 0.32448 0.10463 0.33004 0.10208 C 0.33403 0.09421 0.33941 0.09028 0.3434 0.08217 C 0.34584 0.06875 0.34775 0.05555 0.35 0.04213 C 0.34948 0.02129 0.34948 0.00069 0.34844 -0.02014 C 0.34775 -0.03588 0.33768 -0.04144 0.33004 -0.04885 C 0.32813 -0.0507 0.32709 -0.05394 0.325 -0.05556 C 0.31354 -0.06412 0.29584 -0.0669 0.28334 -0.06898 C 0.23195 -0.06713 0.23195 -0.06898 0.1967 -0.05787 C 0.18334 -0.04885 0.16945 -0.0426 0.15486 -0.03773 C 0.14913 -0.03588 0.1441 -0.03102 0.1382 -0.02894 C 0.12257 -0.02338 0.10625 -0.02014 0.08993 -0.01783 C 0.06875 -0.01042 0.04549 -0.01389 0.02327 -0.01111 C -0.00278 -0.01181 -0.02899 -0.01135 -0.05503 -0.01343 C -0.05694 -0.01366 -0.05798 -0.0169 -0.05989 -0.01783 C -0.07031 -0.02315 -0.08316 -0.02431 -0.09323 -0.03125 C -0.10885 -0.0419 -0.12326 -0.05972 -0.13993 -0.06667 C -0.146 -0.07269 -0.15243 -0.07639 -0.15833 -0.08218 C -0.16441 -0.08797 -0.16892 -0.09468 -0.175 -0.1 C -0.17743 -0.10486 -0.17899 -0.11065 -0.1816 -0.11551 C -0.1835 -0.11898 -0.18663 -0.12107 -0.18837 -0.12454 C -0.18941 -0.12685 -0.19062 -0.12894 -0.19166 -0.13125 C -0.19844 -0.15903 -0.19149 -0.19352 -0.1717 -0.20672 C -0.15364 -0.20394 -0.15781 -0.20764 -0.14844 -0.19329 C -0.14531 -0.18866 -0.14184 -0.18449 -0.13837 -0.1801 C -0.13732 -0.17871 -0.13489 -0.1757 -0.13489 -0.1757 C -0.13229 -0.16088 -0.12135 -0.14838 -0.11493 -0.13565 C -0.10364 -0.11343 -0.09097 -0.09329 -0.08003 -0.07107 C -0.07795 -0.06667 -0.07396 -0.06412 -0.0717 -0.05996 C -0.06701 -0.05139 -0.06319 -0.04144 -0.0566 -0.03565 C -0.05312 -0.02107 -0.04444 -0.00695 -0.03333 -0.00232 C -0.0316 -0.00093 -0.03003 0.00092 -0.0283 0.00208 C -0.02673 0.00324 -0.02482 0.00324 -0.02326 0.0044 C -0.01562 0.00995 -0.01354 0.01551 -0.00503 0.01551 " pathEditMode="relative" ptsTypes="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0 0 C -0.00069 -0.06829 0.01025 -0.18449 -0.02656 -0.25116 C -0.02899 -0.26042 -0.03038 -0.26574 -0.03663 -0.27107 C -0.04201 -0.28264 -0.04861 -0.2919 -0.05503 -0.30232 C -0.05625 -0.3044 -0.05677 -0.30741 -0.05833 -0.30903 C -0.05972 -0.31042 -0.06163 -0.31042 -0.06337 -0.31111 C -0.07153 -0.32246 -0.08177 -0.33102 -0.08993 -0.34236 C -0.1085 -0.33912 -0.10139 -0.34005 -0.11337 -0.32454 C -0.11528 -0.3132 -0.12066 -0.30463 -0.12326 -0.29329 C -0.12257 -0.25625 -0.12691 -0.225 -0.11493 -0.19329 C -0.11215 -0.18565 -0.10989 -0.17593 -0.1066 -0.16898 C -0.10364 -0.16273 -0.0967 -0.15116 -0.0967 -0.15116 C -0.09357 -0.13935 -0.09635 -0.14769 -0.08837 -0.13334 C -0.07795 -0.11482 -0.06614 -0.09699 -0.0566 -0.07778 C -0.05399 -0.06644 -0.04705 -0.05834 -0.04166 -0.04885 C -0.03628 -0.03959 -0.03698 -0.0331 -0.03003 -0.02662 C -0.02569 -0.01042 -0.01423 0.00393 -0.0066 0.01782 C 0.00122 0.03171 0.00504 0.04676 0.01007 0.06227 C 0.01459 0.07615 0.02153 0.08865 0.02656 0.10208 C 0.03056 0.11273 0.03195 0.12384 0.03316 0.13541 C 0.03247 0.17338 0.0441 0.2375 0.0132 0.26435 C 0.01233 0.26666 0.01163 0.26967 0.01007 0.27106 C 0.00712 0.27361 0 0.27546 0 0.27546 C -0.0441 0.27338 -0.04184 0.28703 -0.05833 0.25324 C -0.06007 0.2456 -0.06163 0.24004 -0.06493 0.23333 C -0.06441 0.1993 -0.06475 0.16504 -0.06337 0.13102 C -0.06232 0.10764 -0.05035 0.08981 -0.04166 0.07106 C -0.03541 0.05764 -0.03003 0.0449 -0.01823 0.04004 C -0.00173 0.01713 0.02084 0.00949 0.0415 -0.0044 C 0.04653 -0.01111 0.05209 -0.01204 0.05816 -0.01551 C 0.075 -0.025 0.05382 -0.01482 0.07344 -0.02662 C 0.07639 -0.02847 0.08038 -0.02871 0.08334 -0.03125 C 0.10035 -0.0463 0.11632 -0.06273 0.13316 -0.07778 C 0.13577 -0.0801 0.1375 -0.08403 0.14011 -0.08681 C 0.14514 -0.09283 0.15174 -0.09769 0.15677 -0.1044 C 0.15851 -0.10695 0.15972 -0.11065 0.16146 -0.11343 C 0.1684 -0.12385 0.1757 -0.1331 0.1816 -0.14445 C 0.18872 -0.15764 0.18438 -0.15232 0.18993 -0.16459 C 0.204 -0.19468 0.18629 -0.15463 0.2 -0.1801 C 0.2092 -0.19769 0.19792 -0.18218 0.2066 -0.19329 C 0.21094 -0.21181 0.204 -0.18264 0.2132 -0.21343 C 0.21597 -0.22269 0.2165 -0.23287 0.21823 -0.24236 C 0.21927 -0.24676 0.22049 -0.25116 0.22153 -0.25556 C 0.22222 -0.25787 0.22327 -0.26227 0.22327 -0.26227 C 0.225 -0.28588 0.23611 -0.3301 0.21493 -0.34005 C 0.20764 -0.33982 0.14688 -0.35023 0.12813 -0.32894 C 0.11285 -0.31135 0.12917 -0.32709 0.1165 -0.31551 C 0.11233 -0.30741 0.10469 -0.30162 0.10156 -0.29329 C 0.09792 -0.2831 0.09896 -0.28496 0.0934 -0.2757 C 0.08993 -0.27014 0.08941 -0.27153 0.08663 -0.26459 C 0.08143 -0.25232 0.07709 -0.24074 0.0717 -0.22894 C 0.06285 -0.21042 0.07066 -0.22894 0.06146 -0.21343 C 0.05747 -0.20625 0.05417 -0.19838 0.04983 -0.19121 C 0.04549 -0.17246 0.05174 -0.19537 0.04479 -0.1801 C 0.0441 -0.17801 0.0441 -0.17547 0.0434 -0.17338 C 0.04115 -0.16736 0.03976 -0.16644 0.03646 -0.16227 C 0.03386 -0.14653 0.02691 -0.1331 0.01997 -0.12014 C 0.01684 -0.10741 0.0125 -0.09445 0.00834 -0.08218 C 0.00625 -0.07616 0.00295 -0.07084 0.00174 -0.06459 C -0.00069 -0.05232 0.00104 -0.05834 -0.0033 -0.04676 C -0.00868 -0.01181 -0.00104 -0.05718 -0.00833 -0.02662 C -0.01163 -0.0132 -0.01337 0.00046 -0.01823 0.01319 C -0.01979 0.02315 -0.02274 0.04467 -0.02656 0.05324 C -0.02899 0.05879 -0.03333 0.06273 -0.03489 0.06875 C -0.03785 0.08032 -0.04479 0.09629 -0.05156 0.1044 C -0.0717 0.1287 -0.05746 0.11065 -0.07326 0.12222 C -0.08906 0.13379 -0.07031 0.1243 -0.08837 0.13541 C -0.10225 0.14398 -0.11719 0.14884 -0.1316 0.15555 C -0.18993 0.15486 -0.25451 0.18634 -0.3066 0.15115 C -0.32344 0.13981 -0.29479 0.15278 -0.31493 0.14444 C -0.31823 0.14143 -0.32222 0.13912 -0.325 0.13541 C -0.32778 0.13171 -0.33333 0.1243 -0.33333 0.1243 C -0.33958 0.09838 -0.34323 0.13194 -0.33663 0.07338 C -0.33646 0.07129 -0.33437 0.07037 -0.33333 0.06875 C -0.32639 0.05764 -0.31927 0.05162 -0.30989 0.04444 C -0.28785 0.02778 -0.26319 0.02291 -0.23837 0.01782 C -0.22656 0.01551 -0.21528 0.01111 -0.2033 0.00879 C -0.16771 0.00995 -0.1375 0.01018 -0.1033 0.01551 C -0.07847 0.02685 -0.03663 0.02338 -0.01493 0.0243 C -0.0026 0.02847 0.00556 0.03125 0.01823 0.03333 C 0.02691 0.0368 0.03611 0.03935 0.04479 0.04213 C 0.06042 0.05278 0.07639 0.0625 0.0934 0.06875 C 0.09705 0.07014 0.10104 0.07199 0.10486 0.07338 C 0.11198 0.07569 0.12656 0.07986 0.12656 0.07986 C 0.13785 0.09028 0.15018 0.09328 0.16337 0.09768 C 0.17743 0.10231 0.15868 0.09699 0.17344 0.1044 C 0.179 0.10717 0.18733 0.10949 0.19323 0.11111 C 0.21424 0.11666 0.23559 0.11759 0.25677 0.1199 C 0.27396 0.11921 0.29115 0.1199 0.30834 0.11782 C 0.31233 0.11736 0.32448 0.10463 0.33004 0.10208 C 0.33403 0.09421 0.33941 0.09028 0.3434 0.08217 C 0.34584 0.06875 0.34775 0.05555 0.35 0.04213 C 0.34948 0.02129 0.34948 0.00069 0.34844 -0.02014 C 0.34775 -0.03588 0.33768 -0.04144 0.33004 -0.04885 C 0.32813 -0.0507 0.32709 -0.05394 0.325 -0.05556 C 0.31354 -0.06412 0.29584 -0.0669 0.28334 -0.06898 C 0.23195 -0.06713 0.23195 -0.06898 0.1967 -0.05787 C 0.18334 -0.04885 0.16945 -0.0426 0.15486 -0.03773 C 0.14913 -0.03588 0.1441 -0.03102 0.1382 -0.02894 C 0.12257 -0.02338 0.10625 -0.02014 0.08993 -0.01783 C 0.06875 -0.01042 0.04549 -0.01389 0.02327 -0.01111 C -0.00278 -0.01181 -0.02899 -0.01135 -0.05503 -0.01343 C -0.05694 -0.01366 -0.05798 -0.0169 -0.05989 -0.01783 C -0.07031 -0.02315 -0.08316 -0.02431 -0.09323 -0.03125 C -0.10885 -0.0419 -0.12326 -0.05972 -0.13993 -0.06667 C -0.146 -0.07269 -0.15243 -0.07639 -0.15833 -0.08218 C -0.16441 -0.08797 -0.16892 -0.09468 -0.175 -0.1 C -0.17743 -0.10486 -0.17899 -0.11065 -0.1816 -0.11551 C -0.1835 -0.11898 -0.18663 -0.12107 -0.18837 -0.12454 C -0.18941 -0.12685 -0.19062 -0.12894 -0.19166 -0.13125 C -0.19844 -0.15903 -0.19149 -0.19352 -0.1717 -0.20672 C -0.15364 -0.20394 -0.15781 -0.20764 -0.14844 -0.19329 C -0.14531 -0.18866 -0.14184 -0.18449 -0.13837 -0.1801 C -0.13732 -0.17871 -0.13489 -0.1757 -0.13489 -0.1757 C -0.13229 -0.16088 -0.12135 -0.14838 -0.11493 -0.13565 C -0.10364 -0.11343 -0.09097 -0.09329 -0.08003 -0.07107 C -0.07795 -0.06667 -0.07396 -0.06412 -0.0717 -0.05996 C -0.06701 -0.05139 -0.06319 -0.04144 -0.0566 -0.03565 C -0.05312 -0.02107 -0.04444 -0.00695 -0.03333 -0.00232 C -0.0316 -0.00093 -0.03003 0.00092 -0.0283 0.00208 C -0.02673 0.00324 -0.02482 0.00324 -0.02326 0.0044 C -0.01562 0.00995 -0.01354 0.01551 -0.00503 0.01551 " pathEditMode="relative" ptsTypes="ffffffffffffffffffffffffffffffffffffffffffffffffffffffffffffffff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928688" y="5643563"/>
          <a:ext cx="2925762" cy="928687"/>
        </p:xfrm>
        <a:graphic>
          <a:graphicData uri="http://schemas.openxmlformats.org/presentationml/2006/ole">
            <p:oleObj spid="_x0000_s26626" name="Формула" r:id="rId4" imgW="799920" imgH="253800" progId="Equation.3">
              <p:embed/>
            </p:oleObj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357313" y="5857875"/>
            <a:ext cx="857250" cy="64293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00313" y="5786438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9" name="TextBox 6"/>
          <p:cNvSpPr txBox="1">
            <a:spLocks noChangeArrowheads="1"/>
          </p:cNvSpPr>
          <p:nvPr/>
        </p:nvSpPr>
        <p:spPr bwMode="auto">
          <a:xfrm>
            <a:off x="4071938" y="5534025"/>
            <a:ext cx="1000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>
                <a:latin typeface="Calibri" pitchFamily="34" charset="0"/>
              </a:rPr>
              <a:t>=</a:t>
            </a:r>
            <a:endParaRPr lang="ru-RU" sz="8000" b="1">
              <a:latin typeface="Calibri" pitchFamily="34" charset="0"/>
            </a:endParaRP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4643438" y="5643563"/>
          <a:ext cx="1714500" cy="901700"/>
        </p:xfrm>
        <a:graphic>
          <a:graphicData uri="http://schemas.openxmlformats.org/presentationml/2006/ole">
            <p:oleObj spid="_x0000_s26627" name="Формула" r:id="rId5" imgW="482400" imgH="253800" progId="Equation.3">
              <p:embed/>
            </p:oleObj>
          </a:graphicData>
        </a:graphic>
      </p:graphicFrame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6500813" y="5643563"/>
          <a:ext cx="1714500" cy="901700"/>
        </p:xfrm>
        <a:graphic>
          <a:graphicData uri="http://schemas.openxmlformats.org/presentationml/2006/ole">
            <p:oleObj spid="_x0000_s26628" name="Формула" r:id="rId6" imgW="482400" imgH="253800" progId="Equation.3">
              <p:embed/>
            </p:oleObj>
          </a:graphicData>
        </a:graphic>
      </p:graphicFrame>
      <p:sp>
        <p:nvSpPr>
          <p:cNvPr id="10" name="Равнобедренный треугольник 9"/>
          <p:cNvSpPr/>
          <p:nvPr/>
        </p:nvSpPr>
        <p:spPr>
          <a:xfrm>
            <a:off x="5214938" y="5786438"/>
            <a:ext cx="857250" cy="6429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72313" y="5786438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86000" y="6143625"/>
            <a:ext cx="71438" cy="460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>
            <a:off x="6429375" y="6143625"/>
            <a:ext cx="460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914400" y="1600200"/>
            <a:ext cx="3810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ru-RU" sz="2400">
              <a:latin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93788" y="642938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None/>
            </a:pPr>
            <a:endParaRPr lang="ru-RU" sz="3200" b="1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628650" y="19304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Вычислите значение квадратного корня,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используя 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   теорему о корне из произведения:</a:t>
            </a:r>
          </a:p>
        </p:txBody>
      </p:sp>
      <p:pic>
        <p:nvPicPr>
          <p:cNvPr id="26" name="Picture 10" descr="AN0079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3063875"/>
            <a:ext cx="15938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755650" y="3279775"/>
          <a:ext cx="1917700" cy="528638"/>
        </p:xfrm>
        <a:graphic>
          <a:graphicData uri="http://schemas.openxmlformats.org/presentationml/2006/ole">
            <p:oleObj spid="_x0000_s26629" name="Формула" r:id="rId8" imgW="876240" imgH="241200" progId="Equation.3">
              <p:embed/>
            </p:oleObj>
          </a:graphicData>
        </a:graphic>
      </p:graphicFrame>
      <p:graphicFrame>
        <p:nvGraphicFramePr>
          <p:cNvPr id="28" name="Object 14"/>
          <p:cNvGraphicFramePr>
            <a:graphicFrameLocks noChangeAspect="1"/>
          </p:cNvGraphicFramePr>
          <p:nvPr/>
        </p:nvGraphicFramePr>
        <p:xfrm>
          <a:off x="2643188" y="3286125"/>
          <a:ext cx="3168650" cy="488950"/>
        </p:xfrm>
        <a:graphic>
          <a:graphicData uri="http://schemas.openxmlformats.org/presentationml/2006/ole">
            <p:oleObj spid="_x0000_s26630" name="Формула" r:id="rId9" imgW="1485900" imgH="228600" progId="Equation.3">
              <p:embed/>
            </p:oleObj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730250" y="3771900"/>
          <a:ext cx="1814513" cy="538163"/>
        </p:xfrm>
        <a:graphic>
          <a:graphicData uri="http://schemas.openxmlformats.org/presentationml/2006/ole">
            <p:oleObj spid="_x0000_s26631" name="Формула" r:id="rId10" imgW="876240" imgH="253800" progId="Equation.3">
              <p:embed/>
            </p:oleObj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/>
        </p:nvGraphicFramePr>
        <p:xfrm>
          <a:off x="2432050" y="3744913"/>
          <a:ext cx="3055938" cy="536575"/>
        </p:xfrm>
        <a:graphic>
          <a:graphicData uri="http://schemas.openxmlformats.org/presentationml/2006/ole">
            <p:oleObj spid="_x0000_s26632" name="Формула" r:id="rId11" imgW="1473120" imgH="253800" progId="Equation.3">
              <p:embed/>
            </p:oleObj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771525" y="4287838"/>
          <a:ext cx="2459038" cy="592137"/>
        </p:xfrm>
        <a:graphic>
          <a:graphicData uri="http://schemas.openxmlformats.org/presentationml/2006/ole">
            <p:oleObj spid="_x0000_s26633" name="Формула" r:id="rId12" imgW="1054080" imgH="253800" progId="Equation.3">
              <p:embed/>
            </p:oleObj>
          </a:graphicData>
        </a:graphic>
      </p:graphicFrame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3128963" y="4287838"/>
          <a:ext cx="3992562" cy="544512"/>
        </p:xfrm>
        <a:graphic>
          <a:graphicData uri="http://schemas.openxmlformats.org/presentationml/2006/ole">
            <p:oleObj spid="_x0000_s26634" name="Формула" r:id="rId13" imgW="1866600" imgH="253800" progId="Equation.3">
              <p:embed/>
            </p:oleObj>
          </a:graphicData>
        </a:graphic>
      </p:graphicFrame>
      <p:graphicFrame>
        <p:nvGraphicFramePr>
          <p:cNvPr id="33" name="Object 19"/>
          <p:cNvGraphicFramePr>
            <a:graphicFrameLocks noChangeAspect="1"/>
          </p:cNvGraphicFramePr>
          <p:nvPr/>
        </p:nvGraphicFramePr>
        <p:xfrm>
          <a:off x="700088" y="5002213"/>
          <a:ext cx="2871787" cy="533400"/>
        </p:xfrm>
        <a:graphic>
          <a:graphicData uri="http://schemas.openxmlformats.org/presentationml/2006/ole">
            <p:oleObj spid="_x0000_s26635" name="Формула" r:id="rId14" imgW="1358640" imgH="253800" progId="Equation.3">
              <p:embed/>
            </p:oleObj>
          </a:graphicData>
        </a:graphic>
      </p:graphicFrame>
      <p:graphicFrame>
        <p:nvGraphicFramePr>
          <p:cNvPr id="34" name="Object 20"/>
          <p:cNvGraphicFramePr>
            <a:graphicFrameLocks noChangeAspect="1"/>
          </p:cNvGraphicFramePr>
          <p:nvPr/>
        </p:nvGraphicFramePr>
        <p:xfrm>
          <a:off x="3486150" y="5002213"/>
          <a:ext cx="5235575" cy="542925"/>
        </p:xfrm>
        <a:graphic>
          <a:graphicData uri="http://schemas.openxmlformats.org/presentationml/2006/ole">
            <p:oleObj spid="_x0000_s26636" name="Формула" r:id="rId15" imgW="2438280" imgH="253800" progId="Equation.3">
              <p:embed/>
            </p:oleObj>
          </a:graphicData>
        </a:graphic>
      </p:graphicFrame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1643063" y="857250"/>
            <a:ext cx="61214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993300"/>
                </a:solidFill>
                <a:latin typeface="Calibri" pitchFamily="34" charset="0"/>
              </a:rPr>
              <a:t>Решаем примеры:</a:t>
            </a:r>
            <a:r>
              <a:rPr lang="ru-RU">
                <a:solidFill>
                  <a:srgbClr val="993300"/>
                </a:solidFill>
              </a:rPr>
              <a:t/>
            </a:r>
            <a:br>
              <a:rPr lang="ru-RU">
                <a:solidFill>
                  <a:srgbClr val="993300"/>
                </a:solidFill>
              </a:rPr>
            </a:br>
            <a:endParaRPr lang="ru-RU">
              <a:solidFill>
                <a:srgbClr val="993300"/>
              </a:solidFill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90" name="Прямоугольник 35"/>
          <p:cNvSpPr>
            <a:spLocks noChangeArrowheads="1"/>
          </p:cNvSpPr>
          <p:nvPr/>
        </p:nvSpPr>
        <p:spPr bwMode="auto">
          <a:xfrm>
            <a:off x="2714625" y="214313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928688" y="5643563"/>
          <a:ext cx="2925762" cy="928687"/>
        </p:xfrm>
        <a:graphic>
          <a:graphicData uri="http://schemas.openxmlformats.org/presentationml/2006/ole">
            <p:oleObj spid="_x0000_s27650" name="Формула" r:id="rId4" imgW="799920" imgH="253800" progId="Equation.3">
              <p:embed/>
            </p:oleObj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357313" y="5857875"/>
            <a:ext cx="857250" cy="64293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00313" y="5786438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01" name="TextBox 6"/>
          <p:cNvSpPr txBox="1">
            <a:spLocks noChangeArrowheads="1"/>
          </p:cNvSpPr>
          <p:nvPr/>
        </p:nvSpPr>
        <p:spPr bwMode="auto">
          <a:xfrm>
            <a:off x="4071938" y="5534025"/>
            <a:ext cx="1000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>
                <a:latin typeface="Calibri" pitchFamily="34" charset="0"/>
              </a:rPr>
              <a:t>=</a:t>
            </a:r>
            <a:endParaRPr lang="ru-RU" sz="8000" b="1">
              <a:latin typeface="Calibri" pitchFamily="34" charset="0"/>
            </a:endParaRP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4643438" y="5643563"/>
          <a:ext cx="1714500" cy="901700"/>
        </p:xfrm>
        <a:graphic>
          <a:graphicData uri="http://schemas.openxmlformats.org/presentationml/2006/ole">
            <p:oleObj spid="_x0000_s27651" name="Формула" r:id="rId5" imgW="482400" imgH="253800" progId="Equation.3">
              <p:embed/>
            </p:oleObj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6500813" y="5643563"/>
          <a:ext cx="1714500" cy="901700"/>
        </p:xfrm>
        <a:graphic>
          <a:graphicData uri="http://schemas.openxmlformats.org/presentationml/2006/ole">
            <p:oleObj spid="_x0000_s27652" name="Формула" r:id="rId6" imgW="482400" imgH="253800" progId="Equation.3">
              <p:embed/>
            </p:oleObj>
          </a:graphicData>
        </a:graphic>
      </p:graphicFrame>
      <p:sp>
        <p:nvSpPr>
          <p:cNvPr id="10" name="Равнобедренный треугольник 9"/>
          <p:cNvSpPr/>
          <p:nvPr/>
        </p:nvSpPr>
        <p:spPr>
          <a:xfrm>
            <a:off x="5214938" y="5786438"/>
            <a:ext cx="857250" cy="6429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72313" y="5786438"/>
            <a:ext cx="71437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86000" y="6143625"/>
            <a:ext cx="71438" cy="460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>
            <a:off x="6429375" y="6143625"/>
            <a:ext cx="460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914400" y="1600200"/>
            <a:ext cx="3810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ru-RU" sz="2400">
              <a:latin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42938" y="1500188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None/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2. Найдите значение выражения:</a:t>
            </a:r>
            <a:endParaRPr lang="ru-RU" sz="3200" b="1">
              <a:latin typeface="Times New Roman" pitchFamily="18" charset="0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06400" y="2428875"/>
          <a:ext cx="1806575" cy="536575"/>
        </p:xfrm>
        <a:graphic>
          <a:graphicData uri="http://schemas.openxmlformats.org/presentationml/2006/ole">
            <p:oleObj spid="_x0000_s27653" name="Формула" r:id="rId7" imgW="812520" imgH="241200" progId="Equation.3">
              <p:embed/>
            </p:oleObj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263775" y="2500313"/>
          <a:ext cx="5400675" cy="519112"/>
        </p:xfrm>
        <a:graphic>
          <a:graphicData uri="http://schemas.openxmlformats.org/presentationml/2006/ole">
            <p:oleObj spid="_x0000_s27654" name="Формула" r:id="rId8" imgW="2374900" imgH="228600" progId="Equation.3">
              <p:embed/>
            </p:oleObj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406400" y="3714750"/>
          <a:ext cx="2032000" cy="565150"/>
        </p:xfrm>
        <a:graphic>
          <a:graphicData uri="http://schemas.openxmlformats.org/presentationml/2006/ole">
            <p:oleObj spid="_x0000_s27655" name="Формула" r:id="rId9" imgW="863280" imgH="241200" progId="Equation.3">
              <p:embed/>
            </p:oleObj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2549525" y="3714750"/>
          <a:ext cx="4968875" cy="482600"/>
        </p:xfrm>
        <a:graphic>
          <a:graphicData uri="http://schemas.openxmlformats.org/presentationml/2006/ole">
            <p:oleObj spid="_x0000_s27656" name="Формула" r:id="rId10" imgW="2349500" imgH="228600" progId="Equation.3">
              <p:embed/>
            </p:oleObj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334963" y="5000625"/>
          <a:ext cx="2087562" cy="577850"/>
        </p:xfrm>
        <a:graphic>
          <a:graphicData uri="http://schemas.openxmlformats.org/presentationml/2006/ole">
            <p:oleObj spid="_x0000_s27657" name="Формула" r:id="rId11" imgW="914400" imgH="253800" progId="Equation.3">
              <p:embed/>
            </p:oleObj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2428875" y="5000625"/>
          <a:ext cx="6264275" cy="571500"/>
        </p:xfrm>
        <a:graphic>
          <a:graphicData uri="http://schemas.openxmlformats.org/presentationml/2006/ole">
            <p:oleObj spid="_x0000_s27658" name="Формула" r:id="rId12" imgW="2781000" imgH="253800" progId="Equation.3">
              <p:embed/>
            </p:oleObj>
          </a:graphicData>
        </a:graphic>
      </p:graphicFrame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2071688" y="714375"/>
            <a:ext cx="61214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993300"/>
                </a:solidFill>
                <a:latin typeface="Calibri" pitchFamily="34" charset="0"/>
              </a:rPr>
              <a:t>Решаем примеры:</a:t>
            </a:r>
            <a:r>
              <a:rPr lang="ru-RU">
                <a:solidFill>
                  <a:srgbClr val="993300"/>
                </a:solidFill>
              </a:rPr>
              <a:t/>
            </a:r>
            <a:br>
              <a:rPr lang="ru-RU">
                <a:solidFill>
                  <a:srgbClr val="993300"/>
                </a:solidFill>
              </a:rPr>
            </a:br>
            <a:endParaRPr lang="ru-RU">
              <a:solidFill>
                <a:srgbClr val="9933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928813" y="785813"/>
            <a:ext cx="61214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993300"/>
                </a:solidFill>
                <a:latin typeface="Calibri" pitchFamily="34" charset="0"/>
              </a:rPr>
              <a:t>Решаем примеры:</a:t>
            </a:r>
            <a:r>
              <a:rPr lang="ru-RU">
                <a:solidFill>
                  <a:srgbClr val="993300"/>
                </a:solidFill>
              </a:rPr>
              <a:t/>
            </a:r>
            <a:br>
              <a:rPr lang="ru-RU">
                <a:solidFill>
                  <a:srgbClr val="993300"/>
                </a:solidFill>
              </a:rPr>
            </a:br>
            <a:endParaRPr lang="ru-RU">
              <a:solidFill>
                <a:srgbClr val="993300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428750" y="4643438"/>
          <a:ext cx="2000250" cy="2006600"/>
        </p:xfrm>
        <a:graphic>
          <a:graphicData uri="http://schemas.openxmlformats.org/presentationml/2006/ole">
            <p:oleObj spid="_x0000_s28674" name="Формула" r:id="rId3" imgW="253800" imgH="482400" progId="Equation.3">
              <p:embed/>
            </p:oleObj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2428875" y="4929188"/>
            <a:ext cx="857250" cy="5715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28875" y="5715000"/>
            <a:ext cx="785813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429000" y="5072063"/>
          <a:ext cx="803275" cy="1214437"/>
        </p:xfrm>
        <a:graphic>
          <a:graphicData uri="http://schemas.openxmlformats.org/presentationml/2006/ole">
            <p:oleObj spid="_x0000_s28675" name="Формула" r:id="rId4" imgW="126720" imgH="10152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357688" y="4572000"/>
          <a:ext cx="1571625" cy="2133600"/>
        </p:xfrm>
        <a:graphic>
          <a:graphicData uri="http://schemas.openxmlformats.org/presentationml/2006/ole">
            <p:oleObj spid="_x0000_s28676" name="Формула" r:id="rId5" imgW="355320" imgH="482400" progId="Equation.3">
              <p:embed/>
            </p:oleObj>
          </a:graphicData>
        </a:graphic>
      </p:graphicFrame>
      <p:sp>
        <p:nvSpPr>
          <p:cNvPr id="9" name="Равнобедренный треугольник 8"/>
          <p:cNvSpPr/>
          <p:nvPr/>
        </p:nvSpPr>
        <p:spPr>
          <a:xfrm>
            <a:off x="4929188" y="4857750"/>
            <a:ext cx="857250" cy="5715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29188" y="5857875"/>
            <a:ext cx="785812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938" y="1357313"/>
            <a:ext cx="7929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3. Вычислите значение квадратного корня, используя теорему о корне из частного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857250" y="2214563"/>
          <a:ext cx="1773238" cy="1193800"/>
        </p:xfrm>
        <a:graphic>
          <a:graphicData uri="http://schemas.openxmlformats.org/presentationml/2006/ole">
            <p:oleObj spid="_x0000_s28677" name="Формула" r:id="rId6" imgW="660240" imgH="444240" progId="Equation.3">
              <p:embed/>
            </p:oleObj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2714625" y="2214563"/>
          <a:ext cx="1428750" cy="1219200"/>
        </p:xfrm>
        <a:graphic>
          <a:graphicData uri="http://schemas.openxmlformats.org/presentationml/2006/ole">
            <p:oleObj spid="_x0000_s28678" name="Формула" r:id="rId7" imgW="520560" imgH="444240" progId="Equation.3">
              <p:embed/>
            </p:oleObj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4214813" y="2214563"/>
          <a:ext cx="1382712" cy="1214437"/>
        </p:xfrm>
        <a:graphic>
          <a:graphicData uri="http://schemas.openxmlformats.org/presentationml/2006/ole">
            <p:oleObj spid="_x0000_s28679" name="Формула" r:id="rId8" imgW="520560" imgH="457200" progId="Equation.3">
              <p:embed/>
            </p:oleObj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5643563" y="2214563"/>
          <a:ext cx="928687" cy="1108075"/>
        </p:xfrm>
        <a:graphic>
          <a:graphicData uri="http://schemas.openxmlformats.org/presentationml/2006/ole">
            <p:oleObj spid="_x0000_s28680" name="Формула" r:id="rId9" imgW="330120" imgH="393480" progId="Equation.3">
              <p:embed/>
            </p:oleObj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6715125" y="2214563"/>
          <a:ext cx="642938" cy="1106487"/>
        </p:xfrm>
        <a:graphic>
          <a:graphicData uri="http://schemas.openxmlformats.org/presentationml/2006/ole">
            <p:oleObj spid="_x0000_s28681" name="Формула" r:id="rId10" imgW="228600" imgH="393480" progId="Equation.3">
              <p:embed/>
            </p:oleObj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928688" y="3714750"/>
          <a:ext cx="1500187" cy="1139825"/>
        </p:xfrm>
        <a:graphic>
          <a:graphicData uri="http://schemas.openxmlformats.org/presentationml/2006/ole">
            <p:oleObj spid="_x0000_s28682" name="Формула" r:id="rId11" imgW="634680" imgH="482400" progId="Equation.3">
              <p:embed/>
            </p:oleObj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2643188" y="3714750"/>
          <a:ext cx="2332037" cy="1092200"/>
        </p:xfrm>
        <a:graphic>
          <a:graphicData uri="http://schemas.openxmlformats.org/presentationml/2006/ole">
            <p:oleObj spid="_x0000_s28683" name="Формула" r:id="rId12" imgW="1002960" imgH="469800" progId="Equation.3">
              <p:embed/>
            </p:oleObj>
          </a:graphicData>
        </a:graphic>
      </p:graphicFrame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31" name="Прямоугольник 22"/>
          <p:cNvSpPr>
            <a:spLocks noChangeArrowheads="1"/>
          </p:cNvSpPr>
          <p:nvPr/>
        </p:nvSpPr>
        <p:spPr bwMode="auto">
          <a:xfrm>
            <a:off x="2714625" y="214313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714500" y="785813"/>
            <a:ext cx="61214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993300"/>
                </a:solidFill>
                <a:latin typeface="Calibri" pitchFamily="34" charset="0"/>
              </a:rPr>
              <a:t>Решаем примеры:</a:t>
            </a:r>
            <a:r>
              <a:rPr lang="ru-RU">
                <a:solidFill>
                  <a:srgbClr val="993300"/>
                </a:solidFill>
              </a:rPr>
              <a:t/>
            </a:r>
            <a:br>
              <a:rPr lang="ru-RU">
                <a:solidFill>
                  <a:srgbClr val="993300"/>
                </a:solidFill>
              </a:rPr>
            </a:br>
            <a:endParaRPr lang="ru-RU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50" y="1357313"/>
            <a:ext cx="7929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Вычислите значение выражения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714375" y="1928813"/>
          <a:ext cx="2397125" cy="3508375"/>
        </p:xfrm>
        <a:graphic>
          <a:graphicData uri="http://schemas.openxmlformats.org/presentationml/2006/ole">
            <p:oleObj spid="_x0000_s46082" name="Формула" r:id="rId3" imgW="1041120" imgH="1523880" progId="Equation.3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786063" y="2000250"/>
          <a:ext cx="3327400" cy="568325"/>
        </p:xfrm>
        <a:graphic>
          <a:graphicData uri="http://schemas.openxmlformats.org/presentationml/2006/ole">
            <p:oleObj spid="_x0000_s46083" name="Формула" r:id="rId4" imgW="1485720" imgH="253800" progId="Equation.3">
              <p:embed/>
            </p:oleObj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6143625" y="2000250"/>
          <a:ext cx="1695450" cy="500063"/>
        </p:xfrm>
        <a:graphic>
          <a:graphicData uri="http://schemas.openxmlformats.org/presentationml/2006/ole">
            <p:oleObj spid="_x0000_s46084" name="Формула" r:id="rId5" imgW="774360" imgH="228600" progId="Equation.3">
              <p:embed/>
            </p:oleObj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6429375" y="2643188"/>
          <a:ext cx="2214563" cy="449262"/>
        </p:xfrm>
        <a:graphic>
          <a:graphicData uri="http://schemas.openxmlformats.org/presentationml/2006/ole">
            <p:oleObj spid="_x0000_s46085" name="Формула" r:id="rId6" imgW="876240" imgH="177480" progId="Equation.3">
              <p:embed/>
            </p:oleObj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2643188" y="3643313"/>
          <a:ext cx="2971800" cy="571500"/>
        </p:xfrm>
        <a:graphic>
          <a:graphicData uri="http://schemas.openxmlformats.org/presentationml/2006/ole">
            <p:oleObj spid="_x0000_s46086" name="Формула" r:id="rId7" imgW="1320480" imgH="253800" progId="Equation.3">
              <p:embed/>
            </p:oleObj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5572125" y="3643313"/>
          <a:ext cx="1809750" cy="571500"/>
        </p:xfrm>
        <a:graphic>
          <a:graphicData uri="http://schemas.openxmlformats.org/presentationml/2006/ole">
            <p:oleObj spid="_x0000_s46087" name="Формула" r:id="rId8" imgW="723600" imgH="228600" progId="Equation.3">
              <p:embed/>
            </p:oleObj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7286625" y="3714750"/>
          <a:ext cx="1571625" cy="449263"/>
        </p:xfrm>
        <a:graphic>
          <a:graphicData uri="http://schemas.openxmlformats.org/presentationml/2006/ole">
            <p:oleObj spid="_x0000_s46088" name="Формула" r:id="rId9" imgW="622080" imgH="177480" progId="Equation.3">
              <p:embed/>
            </p:oleObj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3214688" y="4857750"/>
          <a:ext cx="3943350" cy="571500"/>
        </p:xfrm>
        <a:graphic>
          <a:graphicData uri="http://schemas.openxmlformats.org/presentationml/2006/ole">
            <p:oleObj spid="_x0000_s46089" name="Формула" r:id="rId10" imgW="1752480" imgH="253800" progId="Equation.3">
              <p:embed/>
            </p:oleObj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1085850" y="6000750"/>
          <a:ext cx="1800225" cy="571500"/>
        </p:xfrm>
        <a:graphic>
          <a:graphicData uri="http://schemas.openxmlformats.org/presentationml/2006/ole">
            <p:oleObj spid="_x0000_s46090" name="Формула" r:id="rId11" imgW="799920" imgH="253800" progId="Equation.3">
              <p:embed/>
            </p:oleObj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2928938" y="6000750"/>
          <a:ext cx="2500312" cy="617538"/>
        </p:xfrm>
        <a:graphic>
          <a:graphicData uri="http://schemas.openxmlformats.org/presentationml/2006/ole">
            <p:oleObj spid="_x0000_s46091" name="Формула" r:id="rId12" imgW="1028520" imgH="253800" progId="Equation.3">
              <p:embed/>
            </p:oleObj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5500688" y="6000750"/>
          <a:ext cx="2825750" cy="571500"/>
        </p:xfrm>
        <a:graphic>
          <a:graphicData uri="http://schemas.openxmlformats.org/presentationml/2006/ole">
            <p:oleObj spid="_x0000_s46092" name="Формула" r:id="rId13" imgW="1130040" imgH="228600" progId="Equation.3">
              <p:embed/>
            </p:oleObj>
          </a:graphicData>
        </a:graphic>
      </p:graphicFrame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>
          <a:xfrm>
            <a:off x="3052763" y="6999288"/>
            <a:ext cx="2895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785813" y="571500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Решаем примеры</a:t>
            </a:r>
          </a:p>
        </p:txBody>
      </p:sp>
      <p:sp>
        <p:nvSpPr>
          <p:cNvPr id="15368" name="TextBox 6"/>
          <p:cNvSpPr txBox="1">
            <a:spLocks noChangeArrowheads="1"/>
          </p:cNvSpPr>
          <p:nvPr/>
        </p:nvSpPr>
        <p:spPr bwMode="auto">
          <a:xfrm>
            <a:off x="928688" y="1357313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5. Упростите выражение: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000125" y="1714500"/>
          <a:ext cx="2289175" cy="3813175"/>
        </p:xfrm>
        <a:graphic>
          <a:graphicData uri="http://schemas.openxmlformats.org/presentationml/2006/ole">
            <p:oleObj spid="_x0000_s29698" name="Формула" r:id="rId3" imgW="990360" imgH="1650960" progId="Equation.3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928938" y="1714500"/>
          <a:ext cx="5754687" cy="1214438"/>
        </p:xfrm>
        <a:graphic>
          <a:graphicData uri="http://schemas.openxmlformats.org/presentationml/2006/ole">
            <p:oleObj spid="_x0000_s29699" name="Формула" r:id="rId4" imgW="2527200" imgH="533160" progId="Equation.3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3286125" y="4429125"/>
          <a:ext cx="4643438" cy="714375"/>
        </p:xfrm>
        <a:graphic>
          <a:graphicData uri="http://schemas.openxmlformats.org/presentationml/2006/ole">
            <p:oleObj spid="_x0000_s29700" name="Формула" r:id="rId5" imgW="2145960" imgH="330120" progId="Equation.3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643563" y="5214938"/>
          <a:ext cx="2874962" cy="500062"/>
        </p:xfrm>
        <a:graphic>
          <a:graphicData uri="http://schemas.openxmlformats.org/presentationml/2006/ole">
            <p:oleObj spid="_x0000_s29701" name="Формула" r:id="rId6" imgW="1168200" imgH="20304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143125" y="5500688"/>
          <a:ext cx="4500563" cy="1087437"/>
        </p:xfrm>
        <a:graphic>
          <a:graphicData uri="http://schemas.openxmlformats.org/presentationml/2006/ole">
            <p:oleObj spid="_x0000_s29702" name="Формула" r:id="rId7" imgW="495000" imgH="266400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3143250" y="5786438"/>
            <a:ext cx="642938" cy="642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3714750" y="5572125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5572125" y="5786438"/>
            <a:ext cx="642938" cy="642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человечк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25" y="1714500"/>
            <a:ext cx="4786313" cy="51435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500063"/>
            <a:ext cx="7358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Segoe Script"/>
              </a:rPr>
              <a:t>Вот мы и встретились!!!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571625" y="642938"/>
            <a:ext cx="635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Самостоятельная 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1500188"/>
            <a:ext cx="3857625" cy="5143500"/>
          </a:xfrm>
          <a:prstGeom prst="rect">
            <a:avLst/>
          </a:prstGeom>
          <a:gradFill flip="none" rotWithShape="1">
            <a:gsLst>
              <a:gs pos="98000">
                <a:srgbClr val="1BF1C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25" y="1500188"/>
            <a:ext cx="3786188" cy="5000625"/>
          </a:xfrm>
          <a:prstGeom prst="rect">
            <a:avLst/>
          </a:prstGeom>
          <a:gradFill>
            <a:gsLst>
              <a:gs pos="9800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2071688" y="1500188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6429375" y="1500188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уровень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28688" y="1785938"/>
          <a:ext cx="3789362" cy="4929187"/>
        </p:xfrm>
        <a:graphic>
          <a:graphicData uri="http://schemas.openxmlformats.org/presentationml/2006/ole">
            <p:oleObj spid="_x0000_s39938" name="Формула" r:id="rId3" imgW="1346040" imgH="175248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715000" y="2000250"/>
          <a:ext cx="2489200" cy="4427538"/>
        </p:xfrm>
        <a:graphic>
          <a:graphicData uri="http://schemas.openxmlformats.org/presentationml/2006/ole">
            <p:oleObj spid="_x0000_s39939" name="Формула" r:id="rId4" imgW="863280" imgH="1536480" progId="Equation.3">
              <p:embed/>
            </p:oleObj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124200" y="6713538"/>
            <a:ext cx="2895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642938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C00000"/>
                </a:solidFill>
                <a:latin typeface="Calibri" pitchFamily="34" charset="0"/>
              </a:rPr>
              <a:t>Проверка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357313" y="1466850"/>
          <a:ext cx="6143625" cy="5391150"/>
        </p:xfrm>
        <a:graphic>
          <a:graphicData uri="http://schemas.openxmlformats.org/presentationml/2006/ole">
            <p:oleObj spid="_x0000_s51202" name="Формула" r:id="rId3" imgW="2793960" imgH="2450880" progId="Equation.3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6125" y="857250"/>
            <a:ext cx="250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Calibri" pitchFamily="34" charset="0"/>
              </a:rPr>
              <a:t>1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2714625" y="214313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нвер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2571750"/>
            <a:ext cx="792956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Franklin Gothic Book" pitchFamily="34" charset="0"/>
              </a:rPr>
              <a:t>Куда: </a:t>
            </a:r>
            <a:r>
              <a:rPr lang="ru-RU" sz="2800" b="1" dirty="0" smtClean="0">
                <a:latin typeface="Franklin Gothic Book" pitchFamily="34" charset="0"/>
              </a:rPr>
              <a:t>г. Ряжск, школа №4</a:t>
            </a:r>
            <a:endParaRPr lang="ru-RU" sz="2800" b="1" dirty="0">
              <a:latin typeface="Franklin Gothic Book" pitchFamily="34" charset="0"/>
            </a:endParaRPr>
          </a:p>
          <a:p>
            <a:endParaRPr lang="ru-RU" sz="2800" b="1" dirty="0">
              <a:latin typeface="Franklin Gothic Book" pitchFamily="34" charset="0"/>
            </a:endParaRPr>
          </a:p>
          <a:p>
            <a:r>
              <a:rPr lang="ru-RU" sz="2800" b="1" dirty="0">
                <a:latin typeface="Franklin Gothic Book" pitchFamily="34" charset="0"/>
              </a:rPr>
              <a:t>Кому: </a:t>
            </a:r>
            <a:r>
              <a:rPr lang="ru-RU" sz="2800" b="1" dirty="0" smtClean="0">
                <a:latin typeface="Franklin Gothic Book" pitchFamily="34" charset="0"/>
              </a:rPr>
              <a:t>8 «в» </a:t>
            </a:r>
            <a:r>
              <a:rPr lang="ru-RU" sz="2800" b="1" dirty="0">
                <a:latin typeface="Franklin Gothic Book" pitchFamily="34" charset="0"/>
              </a:rPr>
              <a:t>классу</a:t>
            </a:r>
          </a:p>
          <a:p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500063"/>
            <a:ext cx="2341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C00000"/>
                </a:solidFill>
                <a:latin typeface="Calibri" pitchFamily="34" charset="0"/>
              </a:rPr>
              <a:t>Проверка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9063" y="571500"/>
            <a:ext cx="235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2 уровень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28688" y="1143000"/>
          <a:ext cx="8005762" cy="5283200"/>
        </p:xfrm>
        <a:graphic>
          <a:graphicData uri="http://schemas.openxmlformats.org/presentationml/2006/ole">
            <p:oleObj spid="_x0000_s52226" name="Формула" r:id="rId3" imgW="3809880" imgH="2514600" progId="Equation.3">
              <p:embed/>
            </p:oleObj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4" descr="полетел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63" y="428625"/>
            <a:ext cx="6643687" cy="5643563"/>
          </a:xfrm>
        </p:spPr>
      </p:pic>
      <p:pic>
        <p:nvPicPr>
          <p:cNvPr id="3" name="шум вет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2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395536" y="332656"/>
          <a:ext cx="8568952" cy="5688632"/>
        </p:xfrm>
        <a:graphic>
          <a:graphicData uri="http://schemas.openxmlformats.org/presentationml/2006/ole">
            <p:oleObj spid="_x0000_s41985" name="Слайд" r:id="rId3" imgW="2785804" imgH="2089514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71678"/>
            <a:ext cx="8458200" cy="5207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 smtClean="0"/>
              <a:t>Спасибо за урок!</a:t>
            </a:r>
            <a:endParaRPr lang="ru-RU" sz="96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58138" cy="11734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Прочитайте выражения: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7686675" cy="52911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х+75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(15-8)+у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34-(х+10)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(а-12)-(х-86)               (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х-у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)-(7+а)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(у+99)+(76-4)            (25+у)-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х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(89-17)-(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х+у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9" name="Рисунок 5" descr="фон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17300" cy="90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0"/>
            <a:ext cx="88931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Segoe Print"/>
              </a:rPr>
              <a:t>Дорогие ребята!</a:t>
            </a:r>
          </a:p>
          <a:p>
            <a:pPr algn="ctr"/>
            <a:endParaRPr lang="ru-RU" sz="3200">
              <a:latin typeface="Segoe Print"/>
            </a:endParaRPr>
          </a:p>
          <a:p>
            <a:pPr algn="just"/>
            <a:r>
              <a:rPr lang="ru-RU" sz="3200">
                <a:latin typeface="Segoe Print"/>
              </a:rPr>
              <a:t>Мы, жители волшебной страны Мудрецов, хотим пригласить Вас в гости. Но добраться до нас смогут только самые умные и находчивые. На пути Вам встретятся разные препятствия, преодолеть которые можно только с помощью знаний по математике! Очень надеемся на скорую встречу!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dirty="0" smtClean="0">
              <a:latin typeface="Segoe Print"/>
            </a:endParaRPr>
          </a:p>
          <a:p>
            <a:endParaRPr lang="ru-RU" dirty="0" smtClean="0"/>
          </a:p>
        </p:txBody>
      </p:sp>
      <p:pic>
        <p:nvPicPr>
          <p:cNvPr id="6" name="Рисунок 5" descr="шар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0688" y="1714500"/>
            <a:ext cx="3357562" cy="34782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Segoe Print" pitchFamily="2" charset="0"/>
              </a:rPr>
              <a:t>А </a:t>
            </a:r>
            <a:r>
              <a:rPr lang="ru-RU" sz="4400" dirty="0" err="1">
                <a:latin typeface="Segoe Print" pitchFamily="2" charset="0"/>
              </a:rPr>
              <a:t>полетиммы</a:t>
            </a:r>
            <a:r>
              <a:rPr lang="ru-RU" sz="4400" dirty="0">
                <a:latin typeface="Segoe Print" pitchFamily="2" charset="0"/>
              </a:rPr>
              <a:t>  на воздушном шаре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15306" cy="1173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Проверка готовности к          путешествию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43063"/>
            <a:ext cx="7715200" cy="4862512"/>
          </a:xfrm>
        </p:spPr>
        <p:txBody>
          <a:bodyPr>
            <a:normAutofit fontScale="77500" lnSpcReduction="20000"/>
          </a:bodyPr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endParaRPr lang="ru-RU" b="1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Дайте определение арифметического квадратного корня.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Сформулируйте свойство арифметического квадратного корня из произведения.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Сформулируйте свойство арифметического квадратного корня из дроби.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Как извлечь корень из степени с четным показателем?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Найдите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36812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77991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6388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059113" y="1628775"/>
          <a:ext cx="2592387" cy="630238"/>
        </p:xfrm>
        <a:graphic>
          <a:graphicData uri="http://schemas.openxmlformats.org/presentationml/2006/ole">
            <p:oleObj spid="_x0000_s1030" name="Формула" r:id="rId4" imgW="1054100" imgH="2540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09228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6084888" y="1628775"/>
          <a:ext cx="2520950" cy="598488"/>
        </p:xfrm>
        <a:graphic>
          <a:graphicData uri="http://schemas.openxmlformats.org/presentationml/2006/ole">
            <p:oleObj spid="_x0000_s1031" name="Формула" r:id="rId5" imgW="1015920" imgH="2412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283968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3059113" y="2425700"/>
          <a:ext cx="2938462" cy="577850"/>
        </p:xfrm>
        <a:graphic>
          <a:graphicData uri="http://schemas.openxmlformats.org/presentationml/2006/ole">
            <p:oleObj spid="_x0000_s1032" name="Формула" r:id="rId6" imgW="1485720" imgH="29196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76256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7908" name="Object 20"/>
          <p:cNvGraphicFramePr>
            <a:graphicFrameLocks noChangeAspect="1"/>
          </p:cNvGraphicFramePr>
          <p:nvPr/>
        </p:nvGraphicFramePr>
        <p:xfrm>
          <a:off x="3132138" y="3357563"/>
          <a:ext cx="1584325" cy="633412"/>
        </p:xfrm>
        <a:graphic>
          <a:graphicData uri="http://schemas.openxmlformats.org/presentationml/2006/ole">
            <p:oleObj spid="_x0000_s1033" name="Формула" r:id="rId7" imgW="507960" imgH="20304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092280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5003800" y="3357563"/>
          <a:ext cx="1368425" cy="630237"/>
        </p:xfrm>
        <a:graphic>
          <a:graphicData uri="http://schemas.openxmlformats.org/presentationml/2006/ole">
            <p:oleObj spid="_x0000_s1034" name="Формула" r:id="rId8" imgW="495000" imgH="2286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923928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3132138" y="4076700"/>
          <a:ext cx="1404937" cy="608013"/>
        </p:xfrm>
        <a:graphic>
          <a:graphicData uri="http://schemas.openxmlformats.org/presentationml/2006/ole">
            <p:oleObj spid="_x0000_s1035" name="Формула" r:id="rId9" imgW="469800" imgH="20304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084168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7913" name="Object 25"/>
          <p:cNvGraphicFramePr>
            <a:graphicFrameLocks noChangeAspect="1"/>
          </p:cNvGraphicFramePr>
          <p:nvPr/>
        </p:nvGraphicFramePr>
        <p:xfrm>
          <a:off x="5003800" y="4149725"/>
          <a:ext cx="1470025" cy="560388"/>
        </p:xfrm>
        <a:graphic>
          <a:graphicData uri="http://schemas.openxmlformats.org/presentationml/2006/ole">
            <p:oleObj spid="_x0000_s1036" name="Формула" r:id="rId10" imgW="533160" imgH="2030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19872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7917" name="Object 29"/>
          <p:cNvGraphicFramePr>
            <a:graphicFrameLocks noChangeAspect="1"/>
          </p:cNvGraphicFramePr>
          <p:nvPr/>
        </p:nvGraphicFramePr>
        <p:xfrm>
          <a:off x="2916238" y="4691063"/>
          <a:ext cx="935037" cy="700087"/>
        </p:xfrm>
        <a:graphic>
          <a:graphicData uri="http://schemas.openxmlformats.org/presentationml/2006/ole">
            <p:oleObj spid="_x0000_s1037" name="Формула" r:id="rId11" imgW="304560" imgH="228600" progId="Equation.3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644008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7918" name="Object 30"/>
          <p:cNvGraphicFramePr>
            <a:graphicFrameLocks noChangeAspect="1"/>
          </p:cNvGraphicFramePr>
          <p:nvPr/>
        </p:nvGraphicFramePr>
        <p:xfrm>
          <a:off x="4787900" y="4797425"/>
          <a:ext cx="720725" cy="531813"/>
        </p:xfrm>
        <a:graphic>
          <a:graphicData uri="http://schemas.openxmlformats.org/presentationml/2006/ole">
            <p:oleObj spid="_x0000_s1038" name="Формула" r:id="rId12" imgW="291960" imgH="21564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067944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7919" name="Object 31"/>
          <p:cNvGraphicFramePr>
            <a:graphicFrameLocks noChangeAspect="1"/>
          </p:cNvGraphicFramePr>
          <p:nvPr/>
        </p:nvGraphicFramePr>
        <p:xfrm>
          <a:off x="2987675" y="5516563"/>
          <a:ext cx="792163" cy="593725"/>
        </p:xfrm>
        <a:graphic>
          <a:graphicData uri="http://schemas.openxmlformats.org/presentationml/2006/ole">
            <p:oleObj spid="_x0000_s1039" name="Формула" r:id="rId13" imgW="304560" imgH="228600" progId="Equation.3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860032" y="5517232"/>
            <a:ext cx="4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6" grpId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4" descr="полетел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63" y="428625"/>
            <a:ext cx="6643687" cy="5643563"/>
          </a:xfrm>
          <a:noFill/>
        </p:spPr>
      </p:pic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571500" y="5934075"/>
            <a:ext cx="75231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Segoe Print"/>
              </a:rPr>
              <a:t>К полету готовы!!!</a:t>
            </a:r>
          </a:p>
        </p:txBody>
      </p:sp>
      <p:pic>
        <p:nvPicPr>
          <p:cNvPr id="4" name="шум вет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813" y="620688"/>
            <a:ext cx="4857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cs typeface="Arial" charset="0"/>
              </a:rPr>
              <a:t>Найди ошибку: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00188" y="2428875"/>
          <a:ext cx="6213475" cy="4071938"/>
        </p:xfrm>
        <a:graphic>
          <a:graphicData uri="http://schemas.openxmlformats.org/presentationml/2006/ole">
            <p:oleObj spid="_x0000_s18434" name="Формула" r:id="rId3" imgW="1879560" imgH="1231560" progId="Equation.3">
              <p:embed/>
            </p:oleObj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1268</TotalTime>
  <Words>475</Words>
  <Application>Microsoft Office PowerPoint</Application>
  <PresentationFormat>Экран (4:3)</PresentationFormat>
  <Paragraphs>118</Paragraphs>
  <Slides>33</Slides>
  <Notes>2</Notes>
  <HiddenSlides>0</HiddenSlides>
  <MMClips>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Трек</vt:lpstr>
      <vt:lpstr>Формула</vt:lpstr>
      <vt:lpstr>Слайд</vt:lpstr>
      <vt:lpstr>              Загадка</vt:lpstr>
      <vt:lpstr>Тема урока: Свойства арифметического квадратного корня</vt:lpstr>
      <vt:lpstr>Слайд 3</vt:lpstr>
      <vt:lpstr>Прочитайте выражения:</vt:lpstr>
      <vt:lpstr>Слайд 5</vt:lpstr>
      <vt:lpstr>Проверка готовности к          путешествию</vt:lpstr>
      <vt:lpstr>                       Найдите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Физкультминутка</vt:lpstr>
      <vt:lpstr>Физкультминутка</vt:lpstr>
      <vt:lpstr>Физкультминутка</vt:lpstr>
      <vt:lpstr>Физкультминутка</vt:lpstr>
      <vt:lpstr>Физкультминутка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Lenovo</cp:lastModifiedBy>
  <cp:revision>139</cp:revision>
  <dcterms:created xsi:type="dcterms:W3CDTF">2010-10-16T14:36:02Z</dcterms:created>
  <dcterms:modified xsi:type="dcterms:W3CDTF">2011-12-08T15:51:23Z</dcterms:modified>
</cp:coreProperties>
</file>