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ADBA4"/>
    <a:srgbClr val="FFC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92" autoAdjust="0"/>
  </p:normalViewPr>
  <p:slideViewPr>
    <p:cSldViewPr>
      <p:cViewPr varScale="1">
        <p:scale>
          <a:sx n="86" d="100"/>
          <a:sy n="86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1ED06-8E6C-4AA3-9E46-575527F3FCA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5390B6-3D9E-4700-91FE-DEAE395096C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                      </a:t>
          </a:r>
          <a:endParaRPr lang="ru-RU" dirty="0"/>
        </a:p>
      </dgm:t>
    </dgm:pt>
    <dgm:pt modelId="{20FEFF59-2297-4EBA-950F-D052DD4F815F}" type="parTrans" cxnId="{7971B1CE-2096-40B3-8736-998C96DFA2E6}">
      <dgm:prSet/>
      <dgm:spPr/>
      <dgm:t>
        <a:bodyPr/>
        <a:lstStyle/>
        <a:p>
          <a:endParaRPr lang="ru-RU"/>
        </a:p>
      </dgm:t>
    </dgm:pt>
    <dgm:pt modelId="{A22D2DE3-8843-412F-B045-4581F0913CAD}" type="sibTrans" cxnId="{7971B1CE-2096-40B3-8736-998C96DFA2E6}">
      <dgm:prSet/>
      <dgm:spPr/>
      <dgm:t>
        <a:bodyPr/>
        <a:lstStyle/>
        <a:p>
          <a:endParaRPr lang="ru-RU"/>
        </a:p>
      </dgm:t>
    </dgm:pt>
    <dgm:pt modelId="{4900ED18-DDA9-4B7E-8D19-4BCC96EDD7E5}">
      <dgm:prSet phldrT="[Текст]" custT="1"/>
      <dgm:spPr/>
      <dgm:t>
        <a:bodyPr/>
        <a:lstStyle/>
        <a:p>
          <a:r>
            <a:rPr lang="ru-RU" sz="1800" dirty="0" smtClean="0"/>
            <a:t>частное «икс» и «игрек»</a:t>
          </a:r>
          <a:endParaRPr lang="ru-RU" sz="1800" dirty="0"/>
        </a:p>
      </dgm:t>
    </dgm:pt>
    <dgm:pt modelId="{D3CCE8C9-E1B4-4AF4-84EF-2FD5D25A51BC}" type="parTrans" cxnId="{FAD6F5C7-C5FC-4931-AD16-C1DAE4A84224}">
      <dgm:prSet/>
      <dgm:spPr/>
      <dgm:t>
        <a:bodyPr/>
        <a:lstStyle/>
        <a:p>
          <a:endParaRPr lang="ru-RU"/>
        </a:p>
      </dgm:t>
    </dgm:pt>
    <dgm:pt modelId="{96D377F0-D6D0-4F37-9B95-BF78676847CC}" type="sibTrans" cxnId="{FAD6F5C7-C5FC-4931-AD16-C1DAE4A84224}">
      <dgm:prSet/>
      <dgm:spPr/>
      <dgm:t>
        <a:bodyPr/>
        <a:lstStyle/>
        <a:p>
          <a:endParaRPr lang="ru-RU"/>
        </a:p>
      </dgm:t>
    </dgm:pt>
    <dgm:pt modelId="{F69D8517-311A-490F-AB41-ADAAC940A4F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                    </a:t>
          </a:r>
          <a:endParaRPr lang="ru-RU" dirty="0"/>
        </a:p>
      </dgm:t>
    </dgm:pt>
    <dgm:pt modelId="{16A8AC18-0DF1-463C-863B-933E05F9F12D}" type="parTrans" cxnId="{8E4A3182-4380-4A8D-B8DE-0F5F86B5733B}">
      <dgm:prSet/>
      <dgm:spPr/>
      <dgm:t>
        <a:bodyPr/>
        <a:lstStyle/>
        <a:p>
          <a:endParaRPr lang="ru-RU"/>
        </a:p>
      </dgm:t>
    </dgm:pt>
    <dgm:pt modelId="{ED972156-C43F-4769-92E9-C6E41020D5A0}" type="sibTrans" cxnId="{8E4A3182-4380-4A8D-B8DE-0F5F86B5733B}">
      <dgm:prSet/>
      <dgm:spPr/>
      <dgm:t>
        <a:bodyPr/>
        <a:lstStyle/>
        <a:p>
          <a:endParaRPr lang="ru-RU"/>
        </a:p>
      </dgm:t>
    </dgm:pt>
    <dgm:pt modelId="{CC1B27A1-2AE8-4D37-9D0E-00C95536E6A5}">
      <dgm:prSet phldrT="[Текст]"/>
      <dgm:spPr/>
      <dgm:t>
        <a:bodyPr/>
        <a:lstStyle/>
        <a:p>
          <a:r>
            <a:rPr lang="ru-RU" dirty="0" smtClean="0"/>
            <a:t>дробь с числителем</a:t>
          </a:r>
        </a:p>
        <a:p>
          <a:r>
            <a:rPr lang="ru-RU" dirty="0" smtClean="0"/>
            <a:t>«икс» и знаменателем</a:t>
          </a:r>
        </a:p>
        <a:p>
          <a:r>
            <a:rPr lang="ru-RU" dirty="0" smtClean="0"/>
            <a:t>«игрек»</a:t>
          </a:r>
          <a:endParaRPr lang="ru-RU" dirty="0"/>
        </a:p>
      </dgm:t>
    </dgm:pt>
    <dgm:pt modelId="{3F00703F-9900-4090-9B8D-B413FE476A3F}" type="parTrans" cxnId="{E56FAC85-6B71-4FB4-BDBA-7AFC0E26C556}">
      <dgm:prSet/>
      <dgm:spPr/>
      <dgm:t>
        <a:bodyPr/>
        <a:lstStyle/>
        <a:p>
          <a:endParaRPr lang="ru-RU"/>
        </a:p>
      </dgm:t>
    </dgm:pt>
    <dgm:pt modelId="{4A705B9B-E6E2-44DD-8CED-FA7FC1F12B49}" type="sibTrans" cxnId="{E56FAC85-6B71-4FB4-BDBA-7AFC0E26C556}">
      <dgm:prSet/>
      <dgm:spPr/>
      <dgm:t>
        <a:bodyPr/>
        <a:lstStyle/>
        <a:p>
          <a:endParaRPr lang="ru-RU"/>
        </a:p>
      </dgm:t>
    </dgm:pt>
    <dgm:pt modelId="{1F242B95-6BF3-4329-BC28-732DF474D64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                              </a:t>
          </a:r>
          <a:endParaRPr lang="ru-RU" dirty="0"/>
        </a:p>
      </dgm:t>
    </dgm:pt>
    <dgm:pt modelId="{F299F0AE-380D-44BA-9C30-6877B9A3FBEF}" type="parTrans" cxnId="{6087E53C-0F3B-4A42-88FB-ADBB64B60D34}">
      <dgm:prSet/>
      <dgm:spPr/>
      <dgm:t>
        <a:bodyPr/>
        <a:lstStyle/>
        <a:p>
          <a:endParaRPr lang="ru-RU"/>
        </a:p>
      </dgm:t>
    </dgm:pt>
    <dgm:pt modelId="{2FC268B0-27D9-402D-9119-DE77E71C7323}" type="sibTrans" cxnId="{6087E53C-0F3B-4A42-88FB-ADBB64B60D34}">
      <dgm:prSet/>
      <dgm:spPr/>
      <dgm:t>
        <a:bodyPr/>
        <a:lstStyle/>
        <a:p>
          <a:endParaRPr lang="ru-RU"/>
        </a:p>
      </dgm:t>
    </dgm:pt>
    <dgm:pt modelId="{94F2FD22-4E63-412C-816E-7CEE979241ED}">
      <dgm:prSet phldrT="[Текст]"/>
      <dgm:spPr/>
      <dgm:t>
        <a:bodyPr/>
        <a:lstStyle/>
        <a:p>
          <a:r>
            <a:rPr lang="ru-RU" dirty="0" smtClean="0"/>
            <a:t>дробь:</a:t>
          </a:r>
        </a:p>
        <a:p>
          <a:r>
            <a:rPr lang="ru-RU" dirty="0" smtClean="0"/>
            <a:t>«икс», деленный</a:t>
          </a:r>
        </a:p>
        <a:p>
          <a:r>
            <a:rPr lang="ru-RU" dirty="0" smtClean="0"/>
            <a:t>на «игрек»</a:t>
          </a:r>
          <a:endParaRPr lang="ru-RU" dirty="0"/>
        </a:p>
      </dgm:t>
    </dgm:pt>
    <dgm:pt modelId="{71B051E6-8167-467E-AC39-1FD5573106F3}" type="parTrans" cxnId="{58BFD013-5C49-44C4-ABE8-64A81C035C53}">
      <dgm:prSet/>
      <dgm:spPr/>
      <dgm:t>
        <a:bodyPr/>
        <a:lstStyle/>
        <a:p>
          <a:endParaRPr lang="ru-RU"/>
        </a:p>
      </dgm:t>
    </dgm:pt>
    <dgm:pt modelId="{77C35111-A2C1-42FC-A2B1-D04C20B8DCF7}" type="sibTrans" cxnId="{58BFD013-5C49-44C4-ABE8-64A81C035C53}">
      <dgm:prSet/>
      <dgm:spPr/>
      <dgm:t>
        <a:bodyPr/>
        <a:lstStyle/>
        <a:p>
          <a:endParaRPr lang="ru-RU"/>
        </a:p>
      </dgm:t>
    </dgm:pt>
    <dgm:pt modelId="{2F10EC16-7204-4476-BB94-2937994BBFF1}" type="pres">
      <dgm:prSet presAssocID="{8DD1ED06-8E6C-4AA3-9E46-575527F3FCA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83F853F-49D0-415B-A383-76932555C638}" type="pres">
      <dgm:prSet presAssocID="{7E5390B6-3D9E-4700-91FE-DEAE395096C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7DC2E-EDE9-4977-B782-B20E89630F31}" type="pres">
      <dgm:prSet presAssocID="{7E5390B6-3D9E-4700-91FE-DEAE395096C2}" presName="childText1" presStyleLbl="solidAlignAcc1" presStyleIdx="0" presStyleCnt="3" custLinFactNeighborX="-2575" custLinFactNeighborY="2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0624-E14E-4F5F-A0BF-E4AE34C83D8D}" type="pres">
      <dgm:prSet presAssocID="{F69D8517-311A-490F-AB41-ADAAC940A4F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01080-BC94-497F-83D6-6066307A73BA}" type="pres">
      <dgm:prSet presAssocID="{F69D8517-311A-490F-AB41-ADAAC940A4F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3E0ED-C3A5-4155-9A07-42531F700BD8}" type="pres">
      <dgm:prSet presAssocID="{1F242B95-6BF3-4329-BC28-732DF474D64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8AA2F-5AD7-4807-A369-C9E3176AD479}" type="pres">
      <dgm:prSet presAssocID="{1F242B95-6BF3-4329-BC28-732DF474D64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03073-A407-418D-A983-28DADF613095}" type="presOf" srcId="{7E5390B6-3D9E-4700-91FE-DEAE395096C2}" destId="{083F853F-49D0-415B-A383-76932555C638}" srcOrd="0" destOrd="0" presId="urn:microsoft.com/office/officeart/2009/3/layout/IncreasingArrowsProcess"/>
    <dgm:cxn modelId="{58BFD013-5C49-44C4-ABE8-64A81C035C53}" srcId="{1F242B95-6BF3-4329-BC28-732DF474D643}" destId="{94F2FD22-4E63-412C-816E-7CEE979241ED}" srcOrd="0" destOrd="0" parTransId="{71B051E6-8167-467E-AC39-1FD5573106F3}" sibTransId="{77C35111-A2C1-42FC-A2B1-D04C20B8DCF7}"/>
    <dgm:cxn modelId="{8E4A3182-4380-4A8D-B8DE-0F5F86B5733B}" srcId="{8DD1ED06-8E6C-4AA3-9E46-575527F3FCA5}" destId="{F69D8517-311A-490F-AB41-ADAAC940A4F6}" srcOrd="1" destOrd="0" parTransId="{16A8AC18-0DF1-463C-863B-933E05F9F12D}" sibTransId="{ED972156-C43F-4769-92E9-C6E41020D5A0}"/>
    <dgm:cxn modelId="{BE7235C2-1315-4EDF-995C-3C07F956FDC6}" type="presOf" srcId="{F69D8517-311A-490F-AB41-ADAAC940A4F6}" destId="{10250624-E14E-4F5F-A0BF-E4AE34C83D8D}" srcOrd="0" destOrd="0" presId="urn:microsoft.com/office/officeart/2009/3/layout/IncreasingArrowsProcess"/>
    <dgm:cxn modelId="{7C84FF55-C82C-4339-A7EE-C666BEB57F12}" type="presOf" srcId="{1F242B95-6BF3-4329-BC28-732DF474D643}" destId="{9433E0ED-C3A5-4155-9A07-42531F700BD8}" srcOrd="0" destOrd="0" presId="urn:microsoft.com/office/officeart/2009/3/layout/IncreasingArrowsProcess"/>
    <dgm:cxn modelId="{6087E53C-0F3B-4A42-88FB-ADBB64B60D34}" srcId="{8DD1ED06-8E6C-4AA3-9E46-575527F3FCA5}" destId="{1F242B95-6BF3-4329-BC28-732DF474D643}" srcOrd="2" destOrd="0" parTransId="{F299F0AE-380D-44BA-9C30-6877B9A3FBEF}" sibTransId="{2FC268B0-27D9-402D-9119-DE77E71C7323}"/>
    <dgm:cxn modelId="{A7F3BF50-E364-459A-835F-36954735EBB6}" type="presOf" srcId="{94F2FD22-4E63-412C-816E-7CEE979241ED}" destId="{72F8AA2F-5AD7-4807-A369-C9E3176AD479}" srcOrd="0" destOrd="0" presId="urn:microsoft.com/office/officeart/2009/3/layout/IncreasingArrowsProcess"/>
    <dgm:cxn modelId="{7F80DAE9-A2A6-4E31-9C78-17D178F5A99A}" type="presOf" srcId="{CC1B27A1-2AE8-4D37-9D0E-00C95536E6A5}" destId="{3EA01080-BC94-497F-83D6-6066307A73BA}" srcOrd="0" destOrd="0" presId="urn:microsoft.com/office/officeart/2009/3/layout/IncreasingArrowsProcess"/>
    <dgm:cxn modelId="{7971B1CE-2096-40B3-8736-998C96DFA2E6}" srcId="{8DD1ED06-8E6C-4AA3-9E46-575527F3FCA5}" destId="{7E5390B6-3D9E-4700-91FE-DEAE395096C2}" srcOrd="0" destOrd="0" parTransId="{20FEFF59-2297-4EBA-950F-D052DD4F815F}" sibTransId="{A22D2DE3-8843-412F-B045-4581F0913CAD}"/>
    <dgm:cxn modelId="{FAD6F5C7-C5FC-4931-AD16-C1DAE4A84224}" srcId="{7E5390B6-3D9E-4700-91FE-DEAE395096C2}" destId="{4900ED18-DDA9-4B7E-8D19-4BCC96EDD7E5}" srcOrd="0" destOrd="0" parTransId="{D3CCE8C9-E1B4-4AF4-84EF-2FD5D25A51BC}" sibTransId="{96D377F0-D6D0-4F37-9B95-BF78676847CC}"/>
    <dgm:cxn modelId="{A38F6A9E-007A-4FCA-AC43-33536CD85049}" type="presOf" srcId="{4900ED18-DDA9-4B7E-8D19-4BCC96EDD7E5}" destId="{3F07DC2E-EDE9-4977-B782-B20E89630F31}" srcOrd="0" destOrd="0" presId="urn:microsoft.com/office/officeart/2009/3/layout/IncreasingArrowsProcess"/>
    <dgm:cxn modelId="{063DB471-9D69-45B0-B926-451E6AF0AA23}" type="presOf" srcId="{8DD1ED06-8E6C-4AA3-9E46-575527F3FCA5}" destId="{2F10EC16-7204-4476-BB94-2937994BBFF1}" srcOrd="0" destOrd="0" presId="urn:microsoft.com/office/officeart/2009/3/layout/IncreasingArrowsProcess"/>
    <dgm:cxn modelId="{E56FAC85-6B71-4FB4-BDBA-7AFC0E26C556}" srcId="{F69D8517-311A-490F-AB41-ADAAC940A4F6}" destId="{CC1B27A1-2AE8-4D37-9D0E-00C95536E6A5}" srcOrd="0" destOrd="0" parTransId="{3F00703F-9900-4090-9B8D-B413FE476A3F}" sibTransId="{4A705B9B-E6E2-44DD-8CED-FA7FC1F12B49}"/>
    <dgm:cxn modelId="{4883162D-CCAD-4C0B-9FAB-426700534A55}" type="presParOf" srcId="{2F10EC16-7204-4476-BB94-2937994BBFF1}" destId="{083F853F-49D0-415B-A383-76932555C638}" srcOrd="0" destOrd="0" presId="urn:microsoft.com/office/officeart/2009/3/layout/IncreasingArrowsProcess"/>
    <dgm:cxn modelId="{CECB7720-0A8D-47E9-B7A5-02043E2535AD}" type="presParOf" srcId="{2F10EC16-7204-4476-BB94-2937994BBFF1}" destId="{3F07DC2E-EDE9-4977-B782-B20E89630F31}" srcOrd="1" destOrd="0" presId="urn:microsoft.com/office/officeart/2009/3/layout/IncreasingArrowsProcess"/>
    <dgm:cxn modelId="{85B07CC0-A137-404F-B1CB-04BA528148CD}" type="presParOf" srcId="{2F10EC16-7204-4476-BB94-2937994BBFF1}" destId="{10250624-E14E-4F5F-A0BF-E4AE34C83D8D}" srcOrd="2" destOrd="0" presId="urn:microsoft.com/office/officeart/2009/3/layout/IncreasingArrowsProcess"/>
    <dgm:cxn modelId="{FF3359A9-E695-4EC2-B140-E40F080BEE12}" type="presParOf" srcId="{2F10EC16-7204-4476-BB94-2937994BBFF1}" destId="{3EA01080-BC94-497F-83D6-6066307A73BA}" srcOrd="3" destOrd="0" presId="urn:microsoft.com/office/officeart/2009/3/layout/IncreasingArrowsProcess"/>
    <dgm:cxn modelId="{EA3127BE-970F-40FD-9EBF-600644804982}" type="presParOf" srcId="{2F10EC16-7204-4476-BB94-2937994BBFF1}" destId="{9433E0ED-C3A5-4155-9A07-42531F700BD8}" srcOrd="4" destOrd="0" presId="urn:microsoft.com/office/officeart/2009/3/layout/IncreasingArrowsProcess"/>
    <dgm:cxn modelId="{9E82B8E8-5718-4361-B3DC-F2F43945AF24}" type="presParOf" srcId="{2F10EC16-7204-4476-BB94-2937994BBFF1}" destId="{72F8AA2F-5AD7-4807-A369-C9E3176AD47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F853F-49D0-415B-A383-76932555C638}">
      <dsp:nvSpPr>
        <dsp:cNvPr id="0" name=""/>
        <dsp:cNvSpPr/>
      </dsp:nvSpPr>
      <dsp:spPr>
        <a:xfrm>
          <a:off x="0" y="551139"/>
          <a:ext cx="6096000" cy="887809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                    </a:t>
          </a:r>
          <a:endParaRPr lang="ru-RU" sz="1700" kern="1200" dirty="0"/>
        </a:p>
      </dsp:txBody>
      <dsp:txXfrm>
        <a:off x="0" y="773091"/>
        <a:ext cx="5874048" cy="443905"/>
      </dsp:txXfrm>
    </dsp:sp>
    <dsp:sp modelId="{3F07DC2E-EDE9-4977-B782-B20E89630F31}">
      <dsp:nvSpPr>
        <dsp:cNvPr id="0" name=""/>
        <dsp:cNvSpPr/>
      </dsp:nvSpPr>
      <dsp:spPr>
        <a:xfrm>
          <a:off x="0" y="1278114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частное «икс» и «игрек»</a:t>
          </a:r>
          <a:endParaRPr lang="ru-RU" sz="1800" kern="1200" dirty="0"/>
        </a:p>
      </dsp:txBody>
      <dsp:txXfrm>
        <a:off x="0" y="1278114"/>
        <a:ext cx="1877568" cy="1710248"/>
      </dsp:txXfrm>
    </dsp:sp>
    <dsp:sp modelId="{10250624-E14E-4F5F-A0BF-E4AE34C83D8D}">
      <dsp:nvSpPr>
        <dsp:cNvPr id="0" name=""/>
        <dsp:cNvSpPr/>
      </dsp:nvSpPr>
      <dsp:spPr>
        <a:xfrm>
          <a:off x="1877568" y="847075"/>
          <a:ext cx="4218432" cy="887809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                  </a:t>
          </a:r>
          <a:endParaRPr lang="ru-RU" sz="1700" kern="1200" dirty="0"/>
        </a:p>
      </dsp:txBody>
      <dsp:txXfrm>
        <a:off x="1877568" y="1069027"/>
        <a:ext cx="3996480" cy="443905"/>
      </dsp:txXfrm>
    </dsp:sp>
    <dsp:sp modelId="{3EA01080-BC94-497F-83D6-6066307A73BA}">
      <dsp:nvSpPr>
        <dsp:cNvPr id="0" name=""/>
        <dsp:cNvSpPr/>
      </dsp:nvSpPr>
      <dsp:spPr>
        <a:xfrm>
          <a:off x="1877568" y="1531705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дробь с числителем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«икс» и знаменателем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«игрек»</a:t>
          </a:r>
          <a:endParaRPr lang="ru-RU" sz="1700" kern="1200" dirty="0"/>
        </a:p>
      </dsp:txBody>
      <dsp:txXfrm>
        <a:off x="1877568" y="1531705"/>
        <a:ext cx="1877568" cy="1710248"/>
      </dsp:txXfrm>
    </dsp:sp>
    <dsp:sp modelId="{9433E0ED-C3A5-4155-9A07-42531F700BD8}">
      <dsp:nvSpPr>
        <dsp:cNvPr id="0" name=""/>
        <dsp:cNvSpPr/>
      </dsp:nvSpPr>
      <dsp:spPr>
        <a:xfrm>
          <a:off x="3755136" y="1143012"/>
          <a:ext cx="2340864" cy="887809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                            </a:t>
          </a:r>
          <a:endParaRPr lang="ru-RU" sz="1700" kern="1200" dirty="0"/>
        </a:p>
      </dsp:txBody>
      <dsp:txXfrm>
        <a:off x="3755136" y="1364964"/>
        <a:ext cx="2118912" cy="443905"/>
      </dsp:txXfrm>
    </dsp:sp>
    <dsp:sp modelId="{72F8AA2F-5AD7-4807-A369-C9E3176AD479}">
      <dsp:nvSpPr>
        <dsp:cNvPr id="0" name=""/>
        <dsp:cNvSpPr/>
      </dsp:nvSpPr>
      <dsp:spPr>
        <a:xfrm>
          <a:off x="3755136" y="1827641"/>
          <a:ext cx="1877568" cy="1685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дробь: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«икс», деленный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 «игрек»</a:t>
          </a:r>
          <a:endParaRPr lang="ru-RU" sz="1700" kern="1200" dirty="0"/>
        </a:p>
      </dsp:txBody>
      <dsp:txXfrm>
        <a:off x="3755136" y="1827641"/>
        <a:ext cx="1877568" cy="1685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9752E-3B49-4447-BA1F-7523A9FB02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6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7EBB-AB42-47DD-A960-B37B63FE1D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9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1A2AC-EF79-402D-86C3-BADD69789E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6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E2E6-BE92-461F-BB14-2F76B8B313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1ACEC-2302-4F7D-BBBE-1FC2CF0CE5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8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9F8-4D88-4DC9-8E44-D8C01A3D17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8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BA321-3F82-4FD5-98BD-66F6DF2F9D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8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1B537-4A37-4ACF-A367-1717977F06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3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0983-8A62-454F-A175-5347961626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3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A3AA7-F479-431E-ADCF-E2E682312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7C4CA-CC85-4601-855B-1689B23D60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6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2589B-5666-4B77-B680-047258848B6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Говори правильно!!!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211669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учитель математики МКОУ «В(с)ш№4» г. Мариинска Пугачева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5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752" y="116632"/>
            <a:ext cx="6995120" cy="1143000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Формулы длины окружности и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площади круга читаются так: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7583" y="1340768"/>
            <a:ext cx="2232248" cy="2088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39229" y="1916832"/>
                <a:ext cx="193835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5400" b="1" dirty="0">
                    <a:latin typeface="Times New Roman" pitchFamily="18" charset="0"/>
                    <a:cs typeface="Times New Roman" pitchFamily="18" charset="0"/>
                  </a:rPr>
                  <a:t>С=</a:t>
                </a:r>
                <a14:m>
                  <m:oMath xmlns:m="http://schemas.openxmlformats.org/officeDocument/2006/math">
                    <m:r>
                      <a:rPr lang="ru-RU" sz="5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29" y="1916832"/>
                <a:ext cx="1938351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6667" t="-18421" r="-16352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 вправо 5"/>
          <p:cNvSpPr/>
          <p:nvPr/>
        </p:nvSpPr>
        <p:spPr>
          <a:xfrm>
            <a:off x="3275856" y="2142568"/>
            <a:ext cx="576064" cy="484632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62610" y="1927781"/>
            <a:ext cx="4409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цэ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равно «пи дэ»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38649" y="2840162"/>
            <a:ext cx="2232248" cy="20882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5940151" y="3719228"/>
            <a:ext cx="616593" cy="484632"/>
          </a:xfrm>
          <a:prstGeom prst="lef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959138" y="3499557"/>
                <a:ext cx="21602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latin typeface="Times New Roman" pitchFamily="18" charset="0"/>
                    <a:cs typeface="Times New Roman" pitchFamily="18" charset="0"/>
                  </a:rPr>
                  <a:t>С=2</a:t>
                </a:r>
                <a14:m>
                  <m:oMath xmlns:m="http://schemas.openxmlformats.org/officeDocument/2006/math">
                    <m:r>
                      <a:rPr lang="ru-RU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ru-RU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138" y="3499557"/>
                <a:ext cx="216024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1582" t="-15079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47888" y="3638378"/>
            <a:ext cx="505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цэ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равно двум «пи эр»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5415" y="4365104"/>
            <a:ext cx="2232248" cy="2088232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1282" y="4939325"/>
                <a:ext cx="194251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S=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𝛑</m:t>
                        </m:r>
                        <m:r>
                          <a:rPr lang="en-US" sz="4400" b="1" i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𝐫</m:t>
                        </m:r>
                        <m:r>
                          <m:rPr>
                            <m:nor/>
                          </m:rPr>
                          <a:rPr lang="ru-RU" sz="4400" b="1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  <m:sup>
                        <m:r>
                          <a:rPr lang="en-US" sz="44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82" y="4939325"/>
                <a:ext cx="1942519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12893" t="-13953" b="-35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Стрелка вправо 15"/>
          <p:cNvSpPr/>
          <p:nvPr/>
        </p:nvSpPr>
        <p:spPr>
          <a:xfrm>
            <a:off x="2647663" y="5166904"/>
            <a:ext cx="553053" cy="484632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00716" y="500854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«эс» равно « пи эр» квадрат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50" y="127581"/>
            <a:ext cx="169484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8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/>
      <p:bldP spid="8" grpId="0" animBg="1"/>
      <p:bldP spid="9" grpId="0" animBg="1"/>
      <p:bldP spid="11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0"/>
                <a:ext cx="8568952" cy="1143000"/>
              </a:xfrm>
            </p:spPr>
            <p:txBody>
              <a:bodyPr/>
              <a:lstStyle/>
              <a:p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Выражение  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ru-RU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3,14 читают: «Пи приближенно </a:t>
                </a:r>
                <a:b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равно трем целым</a:t>
                </a: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четырнадцати сотым»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0"/>
                <a:ext cx="8568952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42321" y="97720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Фразы числа        :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6130"/>
            <a:ext cx="648072" cy="40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3950" y="1585853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Что я знаю о круге?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   3</a:t>
            </a:r>
            <a:r>
              <a:rPr lang="ru-RU" sz="3200" dirty="0">
                <a:solidFill>
                  <a:srgbClr val="FF0000"/>
                </a:solidFill>
              </a:rPr>
              <a:t>,  </a:t>
            </a:r>
            <a:r>
              <a:rPr lang="ru-RU" sz="3200" dirty="0" smtClean="0">
                <a:solidFill>
                  <a:srgbClr val="FF0000"/>
                </a:solidFill>
              </a:rPr>
              <a:t>1     4     1     5      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Вот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Миша и Анюта прибежали,</a:t>
            </a:r>
          </a:p>
          <a:p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   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     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9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Пи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узнать число они желали.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  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6            5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3          6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Это я знаю и помню прекрасно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3, 1    4     1     5              9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6825"/>
            <a:ext cx="2503163" cy="20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749" y="548680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Названия знаков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при числе во всех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случаях по падежам не склоняют.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Например: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600400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63888" y="1628800"/>
                <a:ext cx="53285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=−10 </m:t>
                      </m:r>
                    </m:oMath>
                  </m:oMathPara>
                </a14:m>
                <a:endParaRPr lang="ru-RU" sz="4000" b="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/>
                      </a:rPr>
                      <m:t>       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ru-RU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 равно минус десяти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3200" dirty="0" smtClean="0">
                    <a:solidFill>
                      <a:srgbClr val="0070C0"/>
                    </a:solidFill>
                  </a:rPr>
                  <a:t>)</a:t>
                </a:r>
                <a:endParaRPr lang="ru-R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628800"/>
                <a:ext cx="5328592" cy="1200329"/>
              </a:xfrm>
              <a:prstGeom prst="rect">
                <a:avLst/>
              </a:prstGeom>
              <a:blipFill rotWithShape="1">
                <a:blip r:embed="rId3"/>
                <a:stretch>
                  <a:fillRect r="-2403" b="-15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15027" y="2878485"/>
                <a:ext cx="5256584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0070C0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FF0000"/>
                        </a:solidFill>
                        <a:latin typeface="Cambria Math"/>
                      </a:rPr>
                      <m:t>𝒳</m:t>
                    </m:r>
                  </m:oMath>
                </a14:m>
                <a:r>
                  <a:rPr lang="ru-RU" sz="3200" dirty="0" smtClean="0">
                    <a:solidFill>
                      <a:srgbClr val="FF0000"/>
                    </a:solidFill>
                  </a:rPr>
                  <a:t>=+1,3</a:t>
                </a: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r>
                  <a:rPr lang="ru-RU" sz="3200" i="1" dirty="0" smtClean="0">
                    <a:solidFill>
                      <a:srgbClr val="0070C0"/>
                    </a:solidFill>
                  </a:rPr>
                  <a:t>(«икс» равен плюс одной целой трем сотым)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027" y="2878485"/>
                <a:ext cx="5256584" cy="1846659"/>
              </a:xfrm>
              <a:prstGeom prst="rect">
                <a:avLst/>
              </a:prstGeom>
              <a:blipFill rotWithShape="1">
                <a:blip r:embed="rId4"/>
                <a:stretch>
                  <a:fillRect l="-2897" t="-4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35618" y="472514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-15 левее -7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(минус пятнадцать 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левее минус семи)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8616" y="764704"/>
            <a:ext cx="6285384" cy="1143000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Выражение –(-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можно читать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разными способами: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число, противоположное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числу минус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минус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2304256" cy="268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37811"/>
            <a:ext cx="24482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097265"/>
            <a:ext cx="66247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Например, предложение «Если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=-7,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=-(-7)»   можно прочитать так: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-если «ка» равно минус семи, то минус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«ка» равно числу, противоположному минус семи,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-минус «ка» равно минус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семи.</a:t>
            </a:r>
          </a:p>
          <a:p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61" y="-14774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Сумму, в которую входят 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отрицательные числа, читают так: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60" y="3877203"/>
            <a:ext cx="33337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908720"/>
            <a:ext cx="1829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(-4)+(-6)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636" y="2780928"/>
            <a:ext cx="814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Разность , в которую входят отрицательные числа, читают так: 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42636" y="1340768"/>
            <a:ext cx="7992888" cy="1638874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-сумма минус четырех и минус шести,</a:t>
            </a:r>
          </a:p>
          <a:p>
            <a:pPr lvl="0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-к минус четырем прибавить минус шесть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34545" y="3230872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(-7)-(-12)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42636" y="3735036"/>
            <a:ext cx="4872480" cy="3122964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-разность минус семи и минус двенадцати,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-из минус семи вычесть минус двенадцать,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-от минус семи отнять минус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двенадцать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50"/>
            <a:ext cx="7272808" cy="1143000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Произведение, в которое входят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отрицательные числа, читают так: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08920"/>
            <a:ext cx="1800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483768" y="980728"/>
                <a:ext cx="371287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2,4</a:t>
                </a:r>
                <a14:m>
                  <m:oMath xmlns:m="http://schemas.openxmlformats.org/officeDocument/2006/math">
                    <m:r>
                      <a:rPr lang="ru-RU" sz="5400" b="1" i="1" cap="none" spc="50" smtClean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∙(−</m:t>
                    </m:r>
                    <m:r>
                      <a:rPr lang="ru-RU" sz="5400" b="1" i="1" cap="none" spc="50" smtClean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5400" b="1" i="1" cap="none" spc="50" smtClean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5400" b="1" i="1" cap="none" spc="50" smtClean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𝟓</m:t>
                    </m:r>
                    <m:r>
                      <a:rPr lang="ru-RU" sz="5400" b="1" i="1" cap="none" spc="50" smtClean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5400" b="1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980728"/>
                <a:ext cx="3712876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0328" t="-21854" b="-52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Горизонтальный свиток 6"/>
          <p:cNvSpPr/>
          <p:nvPr/>
        </p:nvSpPr>
        <p:spPr>
          <a:xfrm>
            <a:off x="727084" y="1963680"/>
            <a:ext cx="7344816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произведение двух целых четырех десятых,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и минус нуля целых пяти десятых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15846" y="2996952"/>
            <a:ext cx="6671745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 две целых четыре десятых умножить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на минус нуль целых пять десятых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4337" y="3888181"/>
            <a:ext cx="159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-20у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781865" y="4797152"/>
            <a:ext cx="6120709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минус двадцать «игрек»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62826" y="5733256"/>
            <a:ext cx="6624765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произведение минус двадцати и  «игрек»</a:t>
            </a:r>
          </a:p>
        </p:txBody>
      </p:sp>
    </p:spTree>
    <p:extLst>
      <p:ext uri="{BB962C8B-B14F-4D97-AF65-F5344CB8AC3E}">
        <p14:creationId xmlns:p14="http://schemas.microsoft.com/office/powerpoint/2010/main" val="14926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9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60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Частное, в которое входят отрицательные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числа, читают так: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39619"/>
            <a:ext cx="3333750" cy="27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9" y="644259"/>
            <a:ext cx="23804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7384" y="1857482"/>
            <a:ext cx="63901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-частное минус пятидесяти четырех 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минус двух целых семи десятых,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-минус пятьдесят четыре разделить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минус две целых семь десятых.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052736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-54:(-2,7)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776527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(-6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m)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:(-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862" y="4653136"/>
            <a:ext cx="66190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-частное минус шести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«эм» и минус трех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-минус шесть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«эм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разделить на минус три.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62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Равенство, содержащее отрицательные числа,</a:t>
            </a:r>
          </a:p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читают так: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 rot="10800000">
            <a:off x="3891890" y="908719"/>
            <a:ext cx="5015259" cy="1630365"/>
          </a:xfrm>
          <a:prstGeom prst="cloudCallout">
            <a:avLst>
              <a:gd name="adj1" fmla="val 62187"/>
              <a:gd name="adj2" fmla="val -721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минус две седьмых «икс» равны минус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четырем одиннадцатым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1412776"/>
                <a:ext cx="2043573" cy="78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х=−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12776"/>
                <a:ext cx="2043573" cy="7842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93386" y="2492896"/>
                <a:ext cx="6168842" cy="1411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Выражение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  <m:t>у</m:t>
                        </m:r>
                      </m:den>
                    </m:f>
                    <m:r>
                      <a:rPr lang="ru-RU" sz="40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  можно   прочитать </a:t>
                </a:r>
              </a:p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                   разными способами: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86" y="2492896"/>
                <a:ext cx="6168842" cy="1411797"/>
              </a:xfrm>
              <a:prstGeom prst="rect">
                <a:avLst/>
              </a:prstGeom>
              <a:blipFill rotWithShape="1">
                <a:blip r:embed="rId3"/>
                <a:stretch>
                  <a:fillRect l="-2075" r="-2470" b="-11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64416850"/>
              </p:ext>
            </p:extLst>
          </p:nvPr>
        </p:nvGraphicFramePr>
        <p:xfrm>
          <a:off x="2730287" y="31987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8" y="3356992"/>
            <a:ext cx="2054741" cy="308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93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Бесконечные десятичные дроби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читают так: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4" y="2213720"/>
            <a:ext cx="3324225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270" y="122362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308" y="1223629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7635" y="123960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06995" y="125399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25399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6610" y="1284428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3668" y="128805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2868" y="128805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4820" y="1382723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-ноль целых шестьсот шестьдесят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тысячных и так далее,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7487" y="220775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70694" y="221138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9894" y="2178679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(6)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0945" y="2484757"/>
            <a:ext cx="4337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-ноль целых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шесть в периоде,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20030" y="313471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6835" y="313471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9417" y="311860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68111" y="310200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53798" y="309726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6251" y="310200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3081933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60513" y="3076842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42916" y="3076842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13244" y="3400007"/>
            <a:ext cx="3930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-две целых пять тысяч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 тридцать три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десятиты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сячных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так далее,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74964" y="494338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05751" y="4976263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36932" y="494338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89307" y="4911551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(3)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52804" y="5373216"/>
            <a:ext cx="5383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-две целых пять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десятых и три в периоде.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40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50919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Выражения вида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читают так: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921"/>
            <a:ext cx="3168352" cy="309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620688"/>
            <a:ext cx="4128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7х-3х+6х-4х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491881" y="1897681"/>
            <a:ext cx="5319532" cy="1393312"/>
          </a:xfrm>
          <a:prstGeom prst="horizontalScroll">
            <a:avLst/>
          </a:prstGeom>
          <a:solidFill>
            <a:srgbClr val="FADB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семи «икс», минус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трех «икс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шести «икс» и минус четырех «икс»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99592" y="3293952"/>
            <a:ext cx="7931344" cy="619130"/>
          </a:xfrm>
          <a:prstGeom prst="horizontalScroll">
            <a:avLst/>
          </a:prstGeom>
          <a:solidFill>
            <a:srgbClr val="FADB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семь «икс» минус три «икс» плюс шесть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«икс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минус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«икс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4706" y="394185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Уравнение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792713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-7х+9=-8у-3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2544" y="3953695"/>
            <a:ext cx="274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читают так:</a:t>
            </a:r>
            <a:endParaRPr lang="ru-RU" sz="3200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899592" y="4538470"/>
            <a:ext cx="7911820" cy="1842858"/>
          </a:xfrm>
          <a:prstGeom prst="horizontalScroll">
            <a:avLst/>
          </a:prstGeom>
          <a:solidFill>
            <a:srgbClr val="FADB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сумма минус семи «игрек» и девяти равна сумме минус восьми «игрек» и минус трех.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Корень этого уравнения - число минус двенадцать.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 animBg="1"/>
      <p:bldP spid="9" grpId="0"/>
      <p:bldP spid="10" grpId="0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87337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Следите за верным употребление слов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кратно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кратное</a:t>
            </a:r>
            <a:b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в значении существительного)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Владелец\Мои документы\Мои рисунки\школьные принадлежности\Рисунок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49987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620333"/>
            <a:ext cx="4232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Кратно (какому числу ?):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3240" y="3492308"/>
            <a:ext cx="4429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Кратное ( какого числа?):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971600" y="2124463"/>
            <a:ext cx="3113542" cy="1527082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число пятнадцать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кратно числу три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0969" y="2642088"/>
            <a:ext cx="74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303868" y="2087594"/>
            <a:ext cx="3084556" cy="1527082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пятнадцать  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кратно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трем</a:t>
            </a:r>
          </a:p>
        </p:txBody>
      </p:sp>
      <p:sp>
        <p:nvSpPr>
          <p:cNvPr id="13" name="Волна 12"/>
          <p:cNvSpPr/>
          <p:nvPr/>
        </p:nvSpPr>
        <p:spPr>
          <a:xfrm>
            <a:off x="971600" y="3961603"/>
            <a:ext cx="3113542" cy="1527082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число пятнадцать-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кратное числа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0098" y="4725144"/>
            <a:ext cx="74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5318460" y="3987389"/>
            <a:ext cx="3084556" cy="1527082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пятнадцать-  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кратное  трех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1604791" y="5488685"/>
            <a:ext cx="6120680" cy="120789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числа девять, двенадцать, пятнадцать-</a:t>
            </a: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кратные трех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/>
      <p:bldP spid="5" grpId="0"/>
      <p:bldP spid="7" grpId="0" animBg="1"/>
      <p:bldP spid="8" grpId="0"/>
      <p:bldP spid="9" grpId="0" animBg="1"/>
      <p:bldP spid="13" grpId="0" animBg="1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038" y="413792"/>
            <a:ext cx="3690410" cy="1143000"/>
          </a:xfrm>
        </p:spPr>
        <p:txBody>
          <a:bodyPr/>
          <a:lstStyle/>
          <a:p>
            <a:pPr algn="l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Запись  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читают так: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4223" y="2708920"/>
            <a:ext cx="2775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 (-1;4)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рис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4" t="3906" r="33569" b="66469"/>
          <a:stretch>
            <a:fillRect/>
          </a:stretch>
        </p:blipFill>
        <p:spPr>
          <a:xfrm>
            <a:off x="755576" y="251425"/>
            <a:ext cx="4392488" cy="4110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4797152"/>
            <a:ext cx="80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точка «эм» с абсциссой минус один и ординатой четыре,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точка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«эм»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координатами минус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и четыре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координаты точки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«эм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»- пара чисел минус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четыре.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39567" cy="177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0278" y="260648"/>
            <a:ext cx="8229600" cy="1143000"/>
          </a:xfrm>
        </p:spPr>
        <p:txBody>
          <a:bodyPr/>
          <a:lstStyle/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делитель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употребляется с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родительным падежом зависимого слова: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Владелец\Мои документы\Мои рисунки\школьные принадлежности\Рисунок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6120"/>
            <a:ext cx="149987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олна 8"/>
          <p:cNvSpPr/>
          <p:nvPr/>
        </p:nvSpPr>
        <p:spPr>
          <a:xfrm>
            <a:off x="837200" y="1484784"/>
            <a:ext cx="3662792" cy="1346448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шесть- делитель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числа тридцать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1896398"/>
            <a:ext cx="74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218540" y="1508315"/>
            <a:ext cx="3457916" cy="1346448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шесть- делитель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тридцати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971600" y="2831232"/>
            <a:ext cx="7704856" cy="1207890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делители одиннадцати-числа один и одиннадцать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3300" y="4074597"/>
            <a:ext cx="6856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делится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 без остатка) и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кратно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заменяют друг друга:</a:t>
            </a:r>
          </a:p>
        </p:txBody>
      </p:sp>
      <p:sp>
        <p:nvSpPr>
          <p:cNvPr id="14" name="Волна 13"/>
          <p:cNvSpPr/>
          <p:nvPr/>
        </p:nvSpPr>
        <p:spPr>
          <a:xfrm>
            <a:off x="4881626" y="5347932"/>
            <a:ext cx="3662792" cy="1346448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сорок пять кратно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девяти</a:t>
            </a:r>
          </a:p>
        </p:txBody>
      </p:sp>
      <p:sp>
        <p:nvSpPr>
          <p:cNvPr id="15" name="Волна 14"/>
          <p:cNvSpPr/>
          <p:nvPr/>
        </p:nvSpPr>
        <p:spPr>
          <a:xfrm>
            <a:off x="837200" y="5229200"/>
            <a:ext cx="3662792" cy="1436459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сорок пять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делится на девять</a:t>
            </a:r>
          </a:p>
        </p:txBody>
      </p:sp>
    </p:spTree>
    <p:extLst>
      <p:ext uri="{BB962C8B-B14F-4D97-AF65-F5344CB8AC3E}">
        <p14:creationId xmlns:p14="http://schemas.microsoft.com/office/powerpoint/2010/main" val="25480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1143000"/>
          </a:xfrm>
        </p:spPr>
        <p:txBody>
          <a:bodyPr/>
          <a:lstStyle/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предложениях с сочетаниями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делитель, наибольший общий делитель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числительные читают в родительном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падеже, если перед ними нет слова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чисел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в винительном падеже в противном случае: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Владелец\Мои документы\Мои рисунки\p851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814155" cy="188024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Нашивка 8"/>
          <p:cNvSpPr/>
          <p:nvPr/>
        </p:nvSpPr>
        <p:spPr>
          <a:xfrm rot="5400000">
            <a:off x="507555" y="2956945"/>
            <a:ext cx="2232247" cy="144817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 rot="5400000">
            <a:off x="4494461" y="427166"/>
            <a:ext cx="1549156" cy="5824636"/>
          </a:xfrm>
          <a:prstGeom prst="round2SameRect">
            <a:avLst/>
          </a:prstGeom>
          <a:solidFill>
            <a:srgbClr val="FFFF99">
              <a:alpha val="89804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Группа 14"/>
          <p:cNvGrpSpPr/>
          <p:nvPr/>
        </p:nvGrpSpPr>
        <p:grpSpPr>
          <a:xfrm>
            <a:off x="943385" y="4371062"/>
            <a:ext cx="1448172" cy="2222771"/>
            <a:chOff x="1" y="-1"/>
            <a:chExt cx="800100" cy="114300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171449" y="171449"/>
              <a:ext cx="1143000" cy="800100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Нашивка 4"/>
                <p:cNvSpPr/>
                <p:nvPr/>
              </p:nvSpPr>
              <p:spPr>
                <a:xfrm>
                  <a:off x="1" y="400049"/>
                  <a:ext cx="800100" cy="3429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175" tIns="3175" rIns="3175" bIns="3175" numCol="1" spcCol="1270" anchor="ctr" anchorCtr="0">
                  <a:noAutofit/>
                </a:bodyPr>
                <a:lstStyle/>
                <a:p>
                  <a:pPr lvl="0" algn="ctr" defTabSz="2222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ru-RU" sz="500" b="1" i="1" kern="120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500" b="1" i="1" kern="120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ru-RU" sz="500" b="1" i="1" kern="120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ru-RU" sz="500" b="1" kern="1200" dirty="0">
                      <a:solidFill>
                        <a:srgbClr val="FFFF00"/>
                      </a:solidFill>
                    </a:rPr>
                    <a:t>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500" b="1" i="1" kern="120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500" b="1" i="1" kern="120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ru-RU" sz="500" b="1" i="1" kern="120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ru-RU" sz="500" b="1" kern="1200" dirty="0">
                      <a:solidFill>
                        <a:srgbClr val="FFFF00"/>
                      </a:solidFill>
                    </a:rPr>
                    <a:t/>
                  </a:r>
                  <a:br>
                    <a:rPr lang="ru-RU" sz="500" b="1" kern="1200" dirty="0">
                      <a:solidFill>
                        <a:srgbClr val="FFFF00"/>
                      </a:solidFill>
                    </a:rPr>
                  </a:br>
                  <a:r>
                    <a:rPr lang="ru-RU" sz="500" b="1" kern="1200" dirty="0">
                      <a:solidFill>
                        <a:srgbClr val="FFFF00"/>
                      </a:solidFill>
                    </a:rPr>
                    <a:t>разность двадцати семи сотых и девяти сотых </a:t>
                  </a:r>
                  <a:endParaRPr lang="ru-RU" sz="500" kern="1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Нашивка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" y="400049"/>
                  <a:ext cx="800100" cy="3429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4831436" y="1931184"/>
            <a:ext cx="1549156" cy="6428913"/>
          </a:xfrm>
          <a:prstGeom prst="round2SameRect">
            <a:avLst/>
          </a:prstGeom>
          <a:solidFill>
            <a:srgbClr val="FFFF99">
              <a:alpha val="90000"/>
            </a:srgb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/>
          <p:cNvSpPr txBox="1"/>
          <p:nvPr/>
        </p:nvSpPr>
        <p:spPr>
          <a:xfrm>
            <a:off x="997503" y="3293317"/>
            <a:ext cx="125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пять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6587" y="5013176"/>
            <a:ext cx="125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число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пять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6751" y="267776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общий делитель двадцати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и тридцати</a:t>
            </a:r>
            <a:endParaRPr lang="ru-RU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5232" y="4545475"/>
            <a:ext cx="6255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наибольший общий делитель чисел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двадцать и двадцать пять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5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64" y="1240151"/>
            <a:ext cx="8229600" cy="1143000"/>
          </a:xfrm>
        </p:spPr>
        <p:txBody>
          <a:bodyPr/>
          <a:lstStyle/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 сравнении дробей первую из них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читают в именительном падеже, 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вторую- в дательном либо добавляют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слово дробь и не изменяют названия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дробей. Например: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ANd9GcRCH2iruYhqyqxPoMI1GL9aq5Ru--Nimu-mc-Aqjf1pThBelqVTw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55" y="188640"/>
            <a:ext cx="20410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3356992"/>
                <a:ext cx="2715947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5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sz="5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90</m:t>
                          </m:r>
                        </m:den>
                      </m:f>
                      <m:r>
                        <a:rPr lang="ru-RU" sz="5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ru-RU" sz="5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5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num>
                        <m:den>
                          <m:r>
                            <a:rPr lang="ru-RU" sz="5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ru-RU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2715947" cy="16535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14"/>
          <p:cNvSpPr>
            <a:spLocks noChangeArrowheads="1"/>
          </p:cNvSpPr>
          <p:nvPr/>
        </p:nvSpPr>
        <p:spPr bwMode="auto">
          <a:xfrm rot="10800000">
            <a:off x="3877221" y="2276871"/>
            <a:ext cx="5015259" cy="1774381"/>
          </a:xfrm>
          <a:prstGeom prst="cloudCallout">
            <a:avLst>
              <a:gd name="adj1" fmla="val 62846"/>
              <a:gd name="adj2" fmla="val -58131"/>
            </a:avLst>
          </a:prstGeom>
          <a:solidFill>
            <a:srgbClr val="ABF7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четыре девяностых меньше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шести сорок пятых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0800000">
            <a:off x="3131920" y="4722490"/>
            <a:ext cx="5760560" cy="1872064"/>
          </a:xfrm>
          <a:prstGeom prst="cloudCallout">
            <a:avLst>
              <a:gd name="adj1" fmla="val 46470"/>
              <a:gd name="adj2" fmla="val 53228"/>
            </a:avLst>
          </a:prstGeom>
          <a:solidFill>
            <a:srgbClr val="ABF7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дробь четыре девяностых меньше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дроби шести сорок пятых</a:t>
            </a:r>
          </a:p>
        </p:txBody>
      </p:sp>
    </p:spTree>
    <p:extLst>
      <p:ext uri="{BB962C8B-B14F-4D97-AF65-F5344CB8AC3E}">
        <p14:creationId xmlns:p14="http://schemas.microsoft.com/office/powerpoint/2010/main" val="30557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Произведения дробей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читают так: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388361" cy="276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86359" y="1628800"/>
                <a:ext cx="1459054" cy="1133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3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3600" b="1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ru-RU" sz="3600" b="1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359" y="1628800"/>
                <a:ext cx="1459054" cy="11333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Вертикальный свиток 5"/>
          <p:cNvSpPr/>
          <p:nvPr/>
        </p:nvSpPr>
        <p:spPr>
          <a:xfrm>
            <a:off x="640957" y="2837424"/>
            <a:ext cx="8208912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три  восьмых   умножить  на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шестнадцать  двадцать  первых </a:t>
            </a:r>
            <a:endParaRPr lang="ru-RU" sz="40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40957" y="4221088"/>
            <a:ext cx="8208912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произведение  чисел  три  восьмых 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и шестнадцать  двадцать  первых </a:t>
            </a:r>
            <a:endParaRPr lang="ru-RU" sz="40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40957" y="5517232"/>
            <a:ext cx="8208912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произведение  трех  восьмых 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и  шестнадцати  двадцать  первых </a:t>
            </a:r>
            <a:endParaRPr lang="ru-RU" sz="40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6" y="192456"/>
            <a:ext cx="7211144" cy="1143000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Квадраты и кубы дробей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читают так: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9912" y="1844824"/>
                <a:ext cx="1671548" cy="1897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4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48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4800" b="0" i="1" smtClean="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4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844824"/>
                <a:ext cx="1671548" cy="18978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Выноска-облако 13"/>
          <p:cNvSpPr/>
          <p:nvPr/>
        </p:nvSpPr>
        <p:spPr>
          <a:xfrm>
            <a:off x="749999" y="1700809"/>
            <a:ext cx="2902064" cy="1800200"/>
          </a:xfrm>
          <a:prstGeom prst="cloudCallout">
            <a:avLst>
              <a:gd name="adj1" fmla="val 55664"/>
              <a:gd name="adj2" fmla="val 8407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 седьмых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754881" y="1700808"/>
            <a:ext cx="2902064" cy="1800200"/>
          </a:xfrm>
          <a:prstGeom prst="cloudCallout">
            <a:avLst>
              <a:gd name="adj1" fmla="val -48732"/>
              <a:gd name="adj2" fmla="val 7428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пять седьмых в квадрате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79912" y="4343903"/>
                <a:ext cx="1671548" cy="1897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4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48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4800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4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343903"/>
                <a:ext cx="1671548" cy="18978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Выноска-облако 16"/>
          <p:cNvSpPr/>
          <p:nvPr/>
        </p:nvSpPr>
        <p:spPr>
          <a:xfrm>
            <a:off x="767582" y="4413950"/>
            <a:ext cx="2902064" cy="1800200"/>
          </a:xfrm>
          <a:prstGeom prst="cloudCallout">
            <a:avLst>
              <a:gd name="adj1" fmla="val 61358"/>
              <a:gd name="adj2" fmla="val 5164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куб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 пятых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5762263" y="4077072"/>
            <a:ext cx="2902064" cy="1944216"/>
          </a:xfrm>
          <a:prstGeom prst="cloudCallout">
            <a:avLst>
              <a:gd name="adj1" fmla="val -65435"/>
              <a:gd name="adj2" fmla="val 608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пятых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кубе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3"/>
            <a:ext cx="192678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 animBg="1"/>
      <p:bldP spid="15" grpId="0" animBg="1"/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0064"/>
            <a:ext cx="6563072" cy="1143000"/>
          </a:xfrm>
        </p:spPr>
        <p:txBody>
          <a:bodyPr/>
          <a:lstStyle/>
          <a:p>
            <a:pPr algn="l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Частное двух  дробей можно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читать разными способами: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843808" y="1393050"/>
                <a:ext cx="1516762" cy="1130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36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ru-RU" sz="3600" b="1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ru-RU" sz="3600" b="1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ru-RU" sz="3600" b="1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393050"/>
                <a:ext cx="1516762" cy="11301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9747"/>
            <a:ext cx="2880321" cy="276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822749" y="2837424"/>
            <a:ext cx="8208912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rgbClr val="0070C0"/>
                </a:solidFill>
                <a:latin typeface="Monotype Corsiva" pitchFamily="66" charset="0"/>
              </a:rPr>
              <a:t>д</a:t>
            </a:r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ве седьмых разделить  на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одиннадцать четырнадцатых </a:t>
            </a:r>
            <a:endParaRPr lang="ru-RU" sz="40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39552" y="2837424"/>
            <a:ext cx="8208912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rgbClr val="0070C0"/>
                </a:solidFill>
                <a:latin typeface="Monotype Corsiva" pitchFamily="66" charset="0"/>
              </a:rPr>
              <a:t>д</a:t>
            </a:r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ве  седьмых  разделить  на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одиннадцать  четырнадцатых </a:t>
            </a:r>
            <a:endParaRPr lang="ru-RU" sz="40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640957" y="4134323"/>
            <a:ext cx="8390704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частное  чисел  две  седьмых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и  одиннадцать  четырнадцатых </a:t>
            </a:r>
            <a:endParaRPr lang="ru-RU" sz="40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640957" y="5445224"/>
            <a:ext cx="8323532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частное  двух  седьмых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и одиннадцати четырнадцатых </a:t>
            </a:r>
            <a:endParaRPr lang="ru-RU" sz="40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1"/>
            <a:ext cx="8229600" cy="1656184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Возможны разные способы использования термина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речи.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Выражение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35:12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читать: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RCTR49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303" y="1157958"/>
            <a:ext cx="2068195" cy="48768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411760" y="2276872"/>
            <a:ext cx="6467780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отношение числа тридцать пять</a:t>
            </a:r>
          </a:p>
          <a:p>
            <a:pPr lvl="0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числу двадцать семь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3645024"/>
            <a:ext cx="6467780" cy="105841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чисел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тридцать пять</a:t>
            </a:r>
          </a:p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двадцать семь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5085184"/>
            <a:ext cx="6467780" cy="104351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отношение тридцати пяти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двадцати семи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978</Words>
  <Application>Microsoft Office PowerPoint</Application>
  <PresentationFormat>Экран (4:3)</PresentationFormat>
  <Paragraphs>211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Говори правильно!!!</vt:lpstr>
      <vt:lpstr>Следите за верным употребление слов кратно и кратное ( в значении существительного) </vt:lpstr>
      <vt:lpstr>Слово делитель употребляется с  родительным падежом зависимого слова:</vt:lpstr>
      <vt:lpstr>В предложениях с сочетаниями общий  делитель, наибольший общий делитель числительные читают в родительном  падеже, если перед ними нет слова чисел, и в винительном падеже в противном случае:</vt:lpstr>
      <vt:lpstr>При сравнении дробей первую из них читают в именительном падеже, а вторую- в дательном либо добавляют  слово дробь и не изменяют названия дробей. Например:   </vt:lpstr>
      <vt:lpstr>      Произведения дробей             читают так:</vt:lpstr>
      <vt:lpstr>Квадраты и кубы дробей читают так:</vt:lpstr>
      <vt:lpstr>Частное двух  дробей можно читать разными способами: </vt:lpstr>
      <vt:lpstr>Возможны разные способы использования термина отношение в речи.                    Выражение  35:12                 можно читать:  </vt:lpstr>
      <vt:lpstr>Формулы длины окружности и  площади круга читаются так:</vt:lpstr>
      <vt:lpstr>Выражение   π≈3,14 читают: «Пи приближенно   равно трем целым четырнадцати сотым»</vt:lpstr>
      <vt:lpstr>Названия знаков  +   и  –  при числе во всех случаях по падежам не склоняют.                           Например: </vt:lpstr>
      <vt:lpstr>Выражение –(-a) можно читать  разными способами: - число, противоположное  числу минус a, - минус минус а.</vt:lpstr>
      <vt:lpstr>Сумму, в которую входят  отрицательные числа, читают так:</vt:lpstr>
      <vt:lpstr>Произведение, в которое входят  отрицательные числа, читают так:</vt:lpstr>
      <vt:lpstr>Частное, в которое входят отрицательные             числа, читают так:</vt:lpstr>
      <vt:lpstr>Равенство, содержащее отрицательные числа,           читают так:</vt:lpstr>
      <vt:lpstr>Бесконечные десятичные дроби читают так:</vt:lpstr>
      <vt:lpstr>Выражения вида    читают так:</vt:lpstr>
      <vt:lpstr>                               Запись                                  читают так: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Говори правильно!!!</dc:title>
  <dc:creator>HOME</dc:creator>
  <cp:lastModifiedBy>HOME</cp:lastModifiedBy>
  <cp:revision>52</cp:revision>
  <dcterms:created xsi:type="dcterms:W3CDTF">2013-03-04T06:06:46Z</dcterms:created>
  <dcterms:modified xsi:type="dcterms:W3CDTF">2013-03-20T15:59:52Z</dcterms:modified>
</cp:coreProperties>
</file>