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Default Extension="bin" ContentType="application/vnd.ms-office.vbaPro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cuID" Type="http://schemas.microsoft.com/office/2006/relationships/ui/extensibility" Target="customUI/customUI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8" r:id="rId2"/>
    <p:sldId id="277" r:id="rId3"/>
    <p:sldId id="278" r:id="rId4"/>
    <p:sldId id="279" r:id="rId5"/>
    <p:sldId id="280" r:id="rId6"/>
    <p:sldId id="281" r:id="rId7"/>
    <p:sldId id="276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47" autoAdjust="0"/>
    <p:restoredTop sz="94660"/>
  </p:normalViewPr>
  <p:slideViewPr>
    <p:cSldViewPr>
      <p:cViewPr varScale="1">
        <p:scale>
          <a:sx n="95" d="100"/>
          <a:sy n="95" d="100"/>
        </p:scale>
        <p:origin x="-4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06/relationships/vbaProject" Target="vbaProject.bin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16777215"/>
  <ax:ocxPr ax:name="Size" ax:value="8202;794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DD22A-0AA9-4CF5-9010-F4F19F86E8A8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8681-29FD-449C-94B3-EDED9152E2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077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7905C-C019-432A-8135-EB52DC6201C3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r>
              <a:rPr lang="ru-RU" smtClean="0"/>
              <a:t>Версия от 30.01.2012 г. Последнюю версию конструктора смотрите на сайте «Тестирование в </a:t>
            </a:r>
            <a:r>
              <a:rPr lang="en-US" smtClean="0"/>
              <a:t>MS PowerPoint</a:t>
            </a:r>
            <a:r>
              <a:rPr lang="ru-RU" smtClean="0"/>
              <a:t>» http://www.rosinka.vrn.ru/pp/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 конструкторе использована идея перемещения объектов в режиме просмотра демонстрации, предложенная Гансом </a:t>
            </a:r>
            <a:r>
              <a:rPr lang="ru-RU" dirty="0" err="1" smtClean="0"/>
              <a:t>Хофманом</a:t>
            </a:r>
            <a:r>
              <a:rPr lang="ru-RU" dirty="0" smtClean="0"/>
              <a:t> (</a:t>
            </a:r>
            <a:r>
              <a:rPr lang="ru-RU" dirty="0" err="1" smtClean="0"/>
              <a:t>Hans</a:t>
            </a:r>
            <a:r>
              <a:rPr lang="ru-RU" dirty="0" smtClean="0"/>
              <a:t> </a:t>
            </a:r>
            <a:r>
              <a:rPr lang="ru-RU" dirty="0" err="1" smtClean="0"/>
              <a:t>Werner</a:t>
            </a:r>
            <a:r>
              <a:rPr lang="ru-RU" dirty="0" smtClean="0"/>
              <a:t> </a:t>
            </a:r>
            <a:r>
              <a:rPr lang="ru-RU" dirty="0" err="1" smtClean="0"/>
              <a:t>Hofmann</a:t>
            </a:r>
            <a:r>
              <a:rPr lang="ru-RU" dirty="0" smtClean="0"/>
              <a:t> </a:t>
            </a:r>
            <a:r>
              <a:rPr lang="en-US" dirty="0" smtClean="0"/>
              <a:t>hw@lemitec.de</a:t>
            </a:r>
            <a:r>
              <a:rPr lang="ru-RU" smtClean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544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411560" y="3212976"/>
            <a:ext cx="6400800" cy="648072"/>
          </a:xfrm>
        </p:spPr>
        <p:txBody>
          <a:bodyPr/>
          <a:lstStyle>
            <a:lvl1pPr marL="342900" indent="-342900" algn="ctr">
              <a:spcBef>
                <a:spcPct val="20000"/>
              </a:spcBef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ru-RU" sz="3200" dirty="0" smtClean="0">
                <a:latin typeface="Arial" charset="0"/>
              </a:rPr>
              <a:t>по предмету, теме</a:t>
            </a:r>
            <a:endParaRPr lang="ru-RU" sz="3200" dirty="0">
              <a:latin typeface="Arial" charset="0"/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дание и отве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276672" y="198120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1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одержимое 2"/>
          <p:cNvSpPr>
            <a:spLocks noGrp="1"/>
          </p:cNvSpPr>
          <p:nvPr>
            <p:ph idx="13" hasCustomPrompt="1"/>
          </p:nvPr>
        </p:nvSpPr>
        <p:spPr>
          <a:xfrm>
            <a:off x="1276672" y="2615164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2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4" hasCustomPrompt="1"/>
          </p:nvPr>
        </p:nvSpPr>
        <p:spPr>
          <a:xfrm>
            <a:off x="1276672" y="3249128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3</a:t>
            </a:r>
          </a:p>
        </p:txBody>
      </p:sp>
      <p:sp>
        <p:nvSpPr>
          <p:cNvPr id="9" name="Содержимое 2"/>
          <p:cNvSpPr>
            <a:spLocks noGrp="1"/>
          </p:cNvSpPr>
          <p:nvPr>
            <p:ph idx="15" hasCustomPrompt="1"/>
          </p:nvPr>
        </p:nvSpPr>
        <p:spPr>
          <a:xfrm>
            <a:off x="1276672" y="3883092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4</a:t>
            </a:r>
          </a:p>
        </p:txBody>
      </p:sp>
      <p:sp>
        <p:nvSpPr>
          <p:cNvPr id="10" name="Содержимое 2"/>
          <p:cNvSpPr>
            <a:spLocks noGrp="1"/>
          </p:cNvSpPr>
          <p:nvPr>
            <p:ph idx="16" hasCustomPrompt="1"/>
          </p:nvPr>
        </p:nvSpPr>
        <p:spPr>
          <a:xfrm>
            <a:off x="1276672" y="4517056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5</a:t>
            </a:r>
          </a:p>
        </p:txBody>
      </p:sp>
      <p:sp>
        <p:nvSpPr>
          <p:cNvPr id="11" name="Содержимое 2"/>
          <p:cNvSpPr>
            <a:spLocks noGrp="1"/>
          </p:cNvSpPr>
          <p:nvPr>
            <p:ph idx="17" hasCustomPrompt="1"/>
          </p:nvPr>
        </p:nvSpPr>
        <p:spPr>
          <a:xfrm>
            <a:off x="1276672" y="515102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еремещаемые объе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9580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вод отве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1"/>
            <a:ext cx="7704856" cy="3240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04856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9003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нформацион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6800" y="304800"/>
            <a:ext cx="7543800" cy="1431925"/>
          </a:xfrm>
        </p:spPr>
        <p:txBody>
          <a:bodyPr anchor="t"/>
          <a:lstStyle>
            <a:lvl1pPr>
              <a:defRPr b="0"/>
            </a:lvl1pPr>
          </a:lstStyle>
          <a:p>
            <a:r>
              <a:rPr lang="ru-RU" dirty="0" smtClean="0"/>
              <a:t>Текст заголовка</a:t>
            </a:r>
            <a:endParaRPr lang="ru-RU" dirty="0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0"/>
            <a:ext cx="7643192" cy="39604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9811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3CAC9-A6EA-4CA1-8607-C311A19A1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68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5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69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0131662-8875-4E84-BC6B-F057167AD8AA}" type="datetimeFigureOut">
              <a:rPr lang="ru-RU" smtClean="0"/>
              <a:pPr/>
              <a:t>08.02.2013</a:t>
            </a:fld>
            <a:endParaRPr lang="ru-RU"/>
          </a:p>
        </p:txBody>
      </p:sp>
      <p:sp>
        <p:nvSpPr>
          <p:cNvPr id="7169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169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67" descr="C:\Documents and Settings\Татьяна\Рабочий стол\Рисунок1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-13447"/>
            <a:ext cx="9144000" cy="6884894"/>
          </a:xfrm>
          <a:prstGeom prst="rect">
            <a:avLst/>
          </a:prstGeom>
          <a:noFill/>
        </p:spPr>
      </p:pic>
      <p:sp>
        <p:nvSpPr>
          <p:cNvPr id="2052" name="Panel"/>
          <p:cNvSpPr>
            <a:spLocks noChangeArrowheads="1"/>
          </p:cNvSpPr>
          <p:nvPr/>
        </p:nvSpPr>
        <p:spPr bwMode="auto">
          <a:xfrm>
            <a:off x="0" y="623570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028" name="Out_Zd"/>
          <p:cNvSpPr txBox="1">
            <a:spLocks noChangeArrowheads="1"/>
          </p:cNvSpPr>
          <p:nvPr/>
        </p:nvSpPr>
        <p:spPr bwMode="auto">
          <a:xfrm>
            <a:off x="1835150" y="63849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 smtClean="0">
                <a:solidFill>
                  <a:schemeClr val="hlink"/>
                </a:solidFill>
                <a:latin typeface="Arial" charset="0"/>
              </a:rPr>
              <a:t>6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029" name="Out_Tim"/>
          <p:cNvSpPr txBox="1">
            <a:spLocks noChangeArrowheads="1"/>
          </p:cNvSpPr>
          <p:nvPr/>
        </p:nvSpPr>
        <p:spPr bwMode="auto">
          <a:xfrm>
            <a:off x="8053388" y="6384925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chemeClr val="hlink"/>
                </a:solidFill>
                <a:latin typeface="Arial" charset="0"/>
              </a:rPr>
              <a:t>5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030" name="Tx_Zd"/>
          <p:cNvSpPr txBox="1">
            <a:spLocks noChangeArrowheads="1"/>
          </p:cNvSpPr>
          <p:nvPr/>
        </p:nvSpPr>
        <p:spPr bwMode="auto">
          <a:xfrm>
            <a:off x="539750" y="6440488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1031" name="Tx_Tim"/>
          <p:cNvSpPr txBox="1">
            <a:spLocks noChangeArrowheads="1"/>
          </p:cNvSpPr>
          <p:nvPr/>
        </p:nvSpPr>
        <p:spPr bwMode="auto">
          <a:xfrm>
            <a:off x="6227763" y="6440488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Время тестирования</a:t>
            </a:r>
          </a:p>
        </p:txBody>
      </p:sp>
      <p:sp>
        <p:nvSpPr>
          <p:cNvPr id="1032" name="Tx_min"/>
          <p:cNvSpPr txBox="1">
            <a:spLocks noChangeArrowheads="1"/>
          </p:cNvSpPr>
          <p:nvPr/>
        </p:nvSpPr>
        <p:spPr bwMode="auto">
          <a:xfrm>
            <a:off x="8629650" y="6440488"/>
            <a:ext cx="431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мин.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300413" y="5156200"/>
            <a:ext cx="2520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latin typeface="Arial" charset="0"/>
              </a:rPr>
              <a:t>Введите фамилию и имя</a:t>
            </a:r>
          </a:p>
        </p:txBody>
      </p:sp>
      <p:sp>
        <p:nvSpPr>
          <p:cNvPr id="3083" name="Rectangle 11">
            <a:hlinkClick r:id="" action="ppaction://macro?name=dd"/>
          </p:cNvPr>
          <p:cNvSpPr>
            <a:spLocks noChangeArrowheads="1"/>
          </p:cNvSpPr>
          <p:nvPr/>
        </p:nvSpPr>
        <p:spPr bwMode="auto">
          <a:xfrm>
            <a:off x="684213" y="642919"/>
            <a:ext cx="77724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88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Тест</a:t>
            </a:r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14282" y="2500306"/>
            <a:ext cx="5929355" cy="142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по русскому языку</a:t>
            </a: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тема «Имя существительное»</a:t>
            </a:r>
          </a:p>
          <a:p>
            <a:endParaRPr lang="ru-RU" sz="2000" dirty="0" smtClean="0">
              <a:solidFill>
                <a:srgbClr val="00B050"/>
              </a:solidFill>
            </a:endParaRPr>
          </a:p>
          <a:p>
            <a:endParaRPr lang="ru-RU" sz="2000" dirty="0" smtClean="0">
              <a:solidFill>
                <a:srgbClr val="00B050"/>
              </a:solidFill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27013" y="908050"/>
            <a:ext cx="463550" cy="369888"/>
            <a:chOff x="143" y="794"/>
            <a:chExt cx="292" cy="233"/>
          </a:xfrm>
        </p:grpSpPr>
        <p:grpSp>
          <p:nvGrpSpPr>
            <p:cNvPr id="3" name="Group 21"/>
            <p:cNvGrpSpPr>
              <a:grpSpLocks noChangeAspect="1"/>
            </p:cNvGrpSpPr>
            <p:nvPr/>
          </p:nvGrpSpPr>
          <p:grpSpPr bwMode="auto">
            <a:xfrm>
              <a:off x="144" y="801"/>
              <a:ext cx="291" cy="225"/>
              <a:chOff x="2229" y="6190"/>
              <a:chExt cx="3621" cy="2813"/>
            </a:xfrm>
          </p:grpSpPr>
          <p:sp>
            <p:nvSpPr>
              <p:cNvPr id="1048" name="Freeform 22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9" name="Freeform 23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0" name="Freeform 24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1" name="Freeform 25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2" name="Freeform 26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3" name="Freeform 27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Freeform 28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29"/>
            <p:cNvGrpSpPr>
              <a:grpSpLocks noChangeAspect="1"/>
            </p:cNvGrpSpPr>
            <p:nvPr/>
          </p:nvGrpSpPr>
          <p:grpSpPr bwMode="auto">
            <a:xfrm rot="10800000">
              <a:off x="143" y="794"/>
              <a:ext cx="291" cy="225"/>
              <a:chOff x="2229" y="6190"/>
              <a:chExt cx="3621" cy="2813"/>
            </a:xfrm>
          </p:grpSpPr>
          <p:sp>
            <p:nvSpPr>
              <p:cNvPr id="1041" name="Freeform 30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2" name="Freeform 31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3" name="Freeform 32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" name="Freeform 33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5" name="Freeform 34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6" name="Freeform 35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7" name="Freeform 36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40" name="Rectangle 37">
              <a:hlinkClick r:id="" action="ppaction://macro?name=AddCmdBar"/>
            </p:cNvPr>
            <p:cNvSpPr>
              <a:spLocks noChangeAspect="1" noChangeArrowheads="1"/>
            </p:cNvSpPr>
            <p:nvPr/>
          </p:nvSpPr>
          <p:spPr bwMode="auto">
            <a:xfrm>
              <a:off x="145" y="798"/>
              <a:ext cx="288" cy="22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31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7" name="Dalee">
            <a:hlinkClick r:id="" action="ppaction://macro?name=Pusk" highlightClick="1"/>
          </p:cNvPr>
          <p:cNvSpPr>
            <a:spLocks noChangeArrowheads="1"/>
          </p:cNvSpPr>
          <p:nvPr/>
        </p:nvSpPr>
        <p:spPr bwMode="auto">
          <a:xfrm>
            <a:off x="3492500" y="6376988"/>
            <a:ext cx="2159000" cy="338137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  <a:sym typeface="Webdings" pitchFamily="18" charset="2"/>
              </a:rPr>
              <a:t>Начать тестирование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72198" y="142852"/>
            <a:ext cx="3071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Кадочникова Т.В.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МОУ Южно-Степная СОШ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2013 г</a:t>
            </a:r>
          </a:p>
        </p:txBody>
      </p:sp>
    </p:spTree>
    <p:custDataLst>
      <p:tags r:id="rId2"/>
    </p:custDataLst>
    <p:controls>
      <p:control spid="10242" name="TextBox1" r:id="rId3" imgW="2952720" imgH="2858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6" descr="C:\Documents and Settings\Татьяна\Рабочий стол\Рисунок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KAN 5"/>
          <p:cNvGrpSpPr/>
          <p:nvPr/>
        </p:nvGrpSpPr>
        <p:grpSpPr>
          <a:xfrm>
            <a:off x="444500" y="4572000"/>
            <a:ext cx="647700" cy="397510"/>
            <a:chOff x="444500" y="2032000"/>
            <a:chExt cx="647700" cy="397510"/>
          </a:xfrm>
        </p:grpSpPr>
        <p:sp>
          <p:nvSpPr>
            <p:cNvPr id="37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5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8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9" name="Заголовок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Определи лишнее слово</a:t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</a:br>
            <a:endParaRPr lang="ru-RU" dirty="0"/>
          </a:p>
        </p:txBody>
      </p:sp>
      <p:sp>
        <p:nvSpPr>
          <p:cNvPr id="50" name="Содержимое 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кукла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1" name="Содержимое 50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слон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2" name="Содержимое 5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море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летает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4" name="Содержимое 53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дверь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6" descr="C:\Documents and Settings\Татьяна\Рабочий стол\Рисунок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0722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9" name="Заголовок 48"/>
          <p:cNvSpPr>
            <a:spLocks noGrp="1"/>
          </p:cNvSpPr>
          <p:nvPr>
            <p:ph type="title"/>
          </p:nvPr>
        </p:nvSpPr>
        <p:spPr>
          <a:xfrm>
            <a:off x="1043608" y="428603"/>
            <a:ext cx="7776864" cy="85725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Найди лишнее слово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Содержимое 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яблоко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1" name="Содержимое 50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кошка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2" name="Содержимое 5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тигр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воробей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6" descr="C:\Documents and Settings\Татьяна\Рабочий стол\Рисунок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9" name="Заголовок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Отметь имя собственное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Содержимое 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ветер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1" name="Содержимое 50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лес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2" name="Содержимое 5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Аня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тетрадь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56" descr="C:\Documents and Settings\Татьяна\Рабочий стол\Рисунок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4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3" name="Заголовок 42"/>
          <p:cNvSpPr>
            <a:spLocks noGrp="1"/>
          </p:cNvSpPr>
          <p:nvPr>
            <p:ph type="title"/>
          </p:nvPr>
        </p:nvSpPr>
        <p:spPr>
          <a:xfrm>
            <a:off x="214282" y="116632"/>
            <a:ext cx="8606190" cy="143192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Отметь имя существительное среднего рода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4" name="Содержимое 4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окно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5" name="Содержимое 4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жара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6" name="Содержимое 45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линейка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6" descr="C:\Documents and Settings\Татьяна\Рабочий стол\Рисунок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5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9" name="Заголовок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Найди имя существительное мужского рода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Содержимое 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мышка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1" name="Содержимое 50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мороз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2" name="Содержимое 5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солнце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2" descr="C:\Documents and Settings\Татьяна\Рабочий стол\Рисунок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23411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Итоги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6</a:t>
            </a:r>
            <a:endParaRPr lang="ru-RU" b="1" dirty="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0" name="Заголовок 49"/>
          <p:cNvSpPr>
            <a:spLocks noGrp="1"/>
          </p:cNvSpPr>
          <p:nvPr>
            <p:ph type="title"/>
          </p:nvPr>
        </p:nvSpPr>
        <p:spPr>
          <a:xfrm>
            <a:off x="428596" y="116632"/>
            <a:ext cx="8391876" cy="143192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Отметь существительные женского рода</a:t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</a:br>
            <a:endParaRPr lang="ru-RU" dirty="0"/>
          </a:p>
        </p:txBody>
      </p:sp>
      <p:sp>
        <p:nvSpPr>
          <p:cNvPr id="51" name="Содержимое 5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радуга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2" name="Содержимое 5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конь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девочка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4" name="Содержимое 53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солнце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Татьяна\Рабочий стол\Рисунок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234113"/>
          </a:xfrm>
          <a:prstGeom prst="rect">
            <a:avLst/>
          </a:prstGeom>
          <a:noFill/>
        </p:spPr>
      </p:pic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Out_Tim"/>
          <p:cNvSpPr txBox="1">
            <a:spLocks noChangeArrowheads="1"/>
          </p:cNvSpPr>
          <p:nvPr/>
        </p:nvSpPr>
        <p:spPr bwMode="auto">
          <a:xfrm>
            <a:off x="8101013" y="6436711"/>
            <a:ext cx="647700" cy="221866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" name="Tx_Tim"/>
          <p:cNvSpPr txBox="1">
            <a:spLocks noChangeArrowheads="1"/>
          </p:cNvSpPr>
          <p:nvPr/>
        </p:nvSpPr>
        <p:spPr bwMode="auto">
          <a:xfrm>
            <a:off x="6307138" y="6440488"/>
            <a:ext cx="172878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rgbClr val="0070C0"/>
                </a:solidFill>
                <a:latin typeface="Arial" charset="0"/>
              </a:rPr>
              <a:t>Затрачено времени</a:t>
            </a:r>
          </a:p>
        </p:txBody>
      </p:sp>
      <p:sp>
        <p:nvSpPr>
          <p:cNvPr id="5" name="Exit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716463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" charset="0"/>
              </a:rPr>
              <a:t>Выход</a:t>
            </a:r>
            <a:endParaRPr lang="ru-RU" sz="1400" b="1" dirty="0">
              <a:solidFill>
                <a:srgbClr val="0070C0"/>
              </a:solidFill>
              <a:latin typeface="Arial" charset="0"/>
              <a:sym typeface="Webdings" pitchFamily="18" charset="2"/>
            </a:endParaRPr>
          </a:p>
        </p:txBody>
      </p:sp>
      <p:sp>
        <p:nvSpPr>
          <p:cNvPr id="6" name="Again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3563938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" charset="0"/>
              </a:rPr>
              <a:t>Снова</a:t>
            </a:r>
          </a:p>
        </p:txBody>
      </p:sp>
      <p:sp>
        <p:nvSpPr>
          <p:cNvPr id="7" name="Cena"/>
          <p:cNvSpPr>
            <a:spLocks noChangeArrowheads="1"/>
          </p:cNvSpPr>
          <p:nvPr/>
        </p:nvSpPr>
        <p:spPr bwMode="auto">
          <a:xfrm>
            <a:off x="2424113" y="6440488"/>
            <a:ext cx="563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 sz="1000" smtClean="0">
                <a:solidFill>
                  <a:schemeClr val="tx2"/>
                </a:solidFill>
              </a:rPr>
              <a:t> бал.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8" name="Out_Zd"/>
          <p:cNvSpPr txBox="1">
            <a:spLocks noChangeArrowheads="1"/>
          </p:cNvSpPr>
          <p:nvPr/>
        </p:nvSpPr>
        <p:spPr bwMode="auto">
          <a:xfrm>
            <a:off x="1835150" y="63849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9" name="Tx_Zd"/>
          <p:cNvSpPr txBox="1">
            <a:spLocks noChangeArrowheads="1"/>
          </p:cNvSpPr>
          <p:nvPr/>
        </p:nvSpPr>
        <p:spPr bwMode="auto">
          <a:xfrm>
            <a:off x="539750" y="6440488"/>
            <a:ext cx="122396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rgbClr val="0070C0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10" name="Out_osh"/>
          <p:cNvSpPr txBox="1">
            <a:spLocks noChangeArrowheads="1"/>
          </p:cNvSpPr>
          <p:nvPr/>
        </p:nvSpPr>
        <p:spPr bwMode="auto">
          <a:xfrm>
            <a:off x="2627313" y="4830763"/>
            <a:ext cx="5976937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000">
              <a:latin typeface="Arial" charset="0"/>
            </a:endParaRPr>
          </a:p>
        </p:txBody>
      </p:sp>
      <p:sp>
        <p:nvSpPr>
          <p:cNvPr id="11" name="T_osh"/>
          <p:cNvSpPr txBox="1">
            <a:spLocks noChangeArrowheads="1"/>
          </p:cNvSpPr>
          <p:nvPr/>
        </p:nvSpPr>
        <p:spPr bwMode="auto">
          <a:xfrm>
            <a:off x="1330325" y="4678363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dirty="0">
                <a:solidFill>
                  <a:srgbClr val="0070C0"/>
                </a:solidFill>
                <a:latin typeface="Arial" charset="0"/>
              </a:rPr>
              <a:t>Ошибки в выборе ответов на задания</a:t>
            </a:r>
            <a:r>
              <a:rPr lang="ru-RU" sz="1000" dirty="0">
                <a:latin typeface="Arial" charset="0"/>
              </a:rPr>
              <a:t>:</a:t>
            </a:r>
          </a:p>
        </p:txBody>
      </p:sp>
      <p:sp>
        <p:nvSpPr>
          <p:cNvPr id="12" name="Out_oc"/>
          <p:cNvSpPr txBox="1">
            <a:spLocks noChangeArrowheads="1"/>
          </p:cNvSpPr>
          <p:nvPr/>
        </p:nvSpPr>
        <p:spPr bwMode="auto">
          <a:xfrm>
            <a:off x="7020250" y="3101975"/>
            <a:ext cx="1584000" cy="1223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spcBef>
                <a:spcPct val="50000"/>
              </a:spcBef>
              <a:defRPr/>
            </a:pPr>
            <a:endParaRPr lang="ru-RU" sz="6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" name="Out_prb"/>
          <p:cNvSpPr txBox="1">
            <a:spLocks noChangeArrowheads="1"/>
          </p:cNvSpPr>
          <p:nvPr/>
        </p:nvSpPr>
        <p:spPr bwMode="auto">
          <a:xfrm>
            <a:off x="6047744" y="381952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4" name="Out_bal"/>
          <p:cNvSpPr txBox="1">
            <a:spLocks noChangeArrowheads="1"/>
          </p:cNvSpPr>
          <p:nvPr/>
        </p:nvSpPr>
        <p:spPr bwMode="auto">
          <a:xfrm>
            <a:off x="5075238" y="38163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5" name="Out_proc"/>
          <p:cNvSpPr txBox="1">
            <a:spLocks noChangeArrowheads="1"/>
          </p:cNvSpPr>
          <p:nvPr/>
        </p:nvSpPr>
        <p:spPr bwMode="auto">
          <a:xfrm>
            <a:off x="6047744" y="31051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6" name="Out_ver"/>
          <p:cNvSpPr txBox="1">
            <a:spLocks noChangeArrowheads="1"/>
          </p:cNvSpPr>
          <p:nvPr/>
        </p:nvSpPr>
        <p:spPr bwMode="auto">
          <a:xfrm>
            <a:off x="5075238" y="310197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7" name="Tx_NabBall"/>
          <p:cNvSpPr>
            <a:spLocks noChangeArrowheads="1"/>
          </p:cNvSpPr>
          <p:nvPr/>
        </p:nvSpPr>
        <p:spPr bwMode="auto">
          <a:xfrm>
            <a:off x="788988" y="3773488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solidFill>
                  <a:srgbClr val="0070C0"/>
                </a:solidFill>
                <a:latin typeface="Arial" charset="0"/>
              </a:rPr>
              <a:t>Набранных баллов</a:t>
            </a:r>
          </a:p>
        </p:txBody>
      </p:sp>
      <p:sp>
        <p:nvSpPr>
          <p:cNvPr id="18" name="Tx_PrOtv"/>
          <p:cNvSpPr>
            <a:spLocks noChangeArrowheads="1"/>
          </p:cNvSpPr>
          <p:nvPr/>
        </p:nvSpPr>
        <p:spPr bwMode="auto">
          <a:xfrm>
            <a:off x="788988" y="3052763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solidFill>
                  <a:srgbClr val="0070C0"/>
                </a:solidFill>
                <a:latin typeface="Arial" charset="0"/>
              </a:rPr>
              <a:t>Правильных ответов</a:t>
            </a:r>
          </a:p>
        </p:txBody>
      </p:sp>
      <p:sp>
        <p:nvSpPr>
          <p:cNvPr id="19" name="Tx_Ocen"/>
          <p:cNvSpPr>
            <a:spLocks noChangeArrowheads="1"/>
          </p:cNvSpPr>
          <p:nvPr/>
        </p:nvSpPr>
        <p:spPr bwMode="auto">
          <a:xfrm>
            <a:off x="6964002" y="2518097"/>
            <a:ext cx="16891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0070C0"/>
                </a:solidFill>
                <a:latin typeface="Arial" charset="0"/>
              </a:rPr>
              <a:t>Оценка</a:t>
            </a:r>
          </a:p>
        </p:txBody>
      </p:sp>
      <p:sp>
        <p:nvSpPr>
          <p:cNvPr id="20" name="Zhdi" hidden="1"/>
          <p:cNvSpPr>
            <a:spLocks noChangeArrowheads="1"/>
          </p:cNvSpPr>
          <p:nvPr/>
        </p:nvSpPr>
        <p:spPr bwMode="auto">
          <a:xfrm>
            <a:off x="2592388" y="1793875"/>
            <a:ext cx="395922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69850" cmpd="thickThin" algn="ctr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000" b="1"/>
              <a:t>Подождите!</a:t>
            </a:r>
          </a:p>
          <a:p>
            <a:pPr algn="ctr">
              <a:defRPr/>
            </a:pPr>
            <a:r>
              <a:rPr lang="ru-RU"/>
              <a:t>Идет обработка данных</a:t>
            </a:r>
          </a:p>
        </p:txBody>
      </p:sp>
      <p:sp>
        <p:nvSpPr>
          <p:cNvPr id="21" name="RezTest"/>
          <p:cNvSpPr/>
          <p:nvPr/>
        </p:nvSpPr>
        <p:spPr>
          <a:xfrm>
            <a:off x="2146497" y="123181"/>
            <a:ext cx="485100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60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accent4">
                    <a:lumMod val="50000"/>
                    <a:lumOff val="50000"/>
                  </a:schemeClr>
                </a:soli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Результаты</a:t>
            </a:r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accent4">
                    <a:lumMod val="50000"/>
                    <a:lumOff val="50000"/>
                  </a:schemeClr>
                </a:soli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accent4">
                    <a:lumMod val="50000"/>
                    <a:lumOff val="50000"/>
                  </a:schemeClr>
                </a:soli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6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accent4">
                    <a:lumMod val="50000"/>
                    <a:lumOff val="50000"/>
                  </a:schemeClr>
                </a:soli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тестирования</a:t>
            </a:r>
            <a:endParaRPr lang="ru-RU" sz="3600" b="1" cap="none" spc="0" dirty="0">
              <a:ln w="17780" cmpd="sng">
                <a:noFill/>
                <a:prstDash val="solid"/>
                <a:miter lim="800000"/>
              </a:ln>
              <a:solidFill>
                <a:schemeClr val="accent4">
                  <a:lumMod val="50000"/>
                  <a:lumOff val="50000"/>
                </a:schemeClr>
              </a:solidFill>
              <a:effectLst>
                <a:outerShdw blurRad="55000" dist="254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37931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FO" val="False"/>
  <p:tag name="TFS" val="False"/>
  <p:tag name="TPO" val="True"/>
  <p:tag name="TSB" val="5"/>
  <p:tag name="TK" val="0.9"/>
  <p:tag name="TFM" val="False"/>
  <p:tag name="TFF" val="True"/>
  <p:tag name="TTIM" val="5"/>
  <p:tag name="TFT" val="True"/>
  <p:tag name="TFC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5"/>
  <p:tag name="KP" val="0"/>
  <p:tag name="V" val="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5"/>
</p:tagLst>
</file>

<file path=ppt/theme/theme1.xml><?xml version="1.0" encoding="utf-8"?>
<a:theme xmlns:a="http://schemas.openxmlformats.org/drawingml/2006/main" name="Сумерки">
  <a:themeElements>
    <a:clrScheme name="Сумерки 9">
      <a:dk1>
        <a:srgbClr val="4A2500"/>
      </a:dk1>
      <a:lt1>
        <a:srgbClr val="C2C0BA"/>
      </a:lt1>
      <a:dk2>
        <a:srgbClr val="788569"/>
      </a:dk2>
      <a:lt2>
        <a:srgbClr val="F4F4EC"/>
      </a:lt2>
      <a:accent1>
        <a:srgbClr val="E1DFC1"/>
      </a:accent1>
      <a:accent2>
        <a:srgbClr val="A5A7AF"/>
      </a:accent2>
      <a:accent3>
        <a:srgbClr val="DDDCD9"/>
      </a:accent3>
      <a:accent4>
        <a:srgbClr val="3E1E00"/>
      </a:accent4>
      <a:accent5>
        <a:srgbClr val="EEECDD"/>
      </a:accent5>
      <a:accent6>
        <a:srgbClr val="95979E"/>
      </a:accent6>
      <a:hlink>
        <a:srgbClr val="9C9800"/>
      </a:hlink>
      <a:folHlink>
        <a:srgbClr val="666633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0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1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2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3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4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5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6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7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8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57653F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_rels/customUI.xml.rels><?xml version="1.0" encoding="UTF-8" standalone="yes"?>
<Relationships xmlns="http://schemas.openxmlformats.org/package/2006/relationships"><Relationship Id="fix3_png" Type="http://schemas.openxmlformats.org/officeDocument/2006/relationships/image" Target="images/fix3.png"/><Relationship Id="Delmac_png" Type="http://schemas.openxmlformats.org/officeDocument/2006/relationships/image" Target="images/Delmac.png"/><Relationship Id="ocenka_png" Type="http://schemas.openxmlformats.org/officeDocument/2006/relationships/image" Target="images/ocenka.png"/><Relationship Id="NewName_png" Type="http://schemas.openxmlformats.org/officeDocument/2006/relationships/image" Target="images/NewName.png"/><Relationship Id="Office-2004_jpg" Type="http://schemas.openxmlformats.org/officeDocument/2006/relationships/image" Target="NULL"/><Relationship Id="Timer_png" Type="http://schemas.openxmlformats.org/officeDocument/2006/relationships/image" Target="NULL"/><Relationship Id="Hour_png" Type="http://schemas.openxmlformats.org/officeDocument/2006/relationships/image" Target="images/Hour.png"/><Relationship Id="Vopros_png" Type="http://schemas.openxmlformats.org/officeDocument/2006/relationships/image" Target="images/Vopros.png"/><Relationship Id="Vosst_png" Type="http://schemas.openxmlformats.org/officeDocument/2006/relationships/image" Target="images/Vosst.png"/></Relationships>
</file>

<file path=customUI/customUI.xml><?xml version="1.0" encoding="utf-8"?>
<!--RibbonX Visual Designer 1.92 for Microsoft PowerPoint 14.0. XML Code produced on 2011.08.13-->
<customUI xmlns="http://schemas.microsoft.com/office/2006/01/customui">
  <ribbon>
    <tabs>
      <tab id="TabTest" insertBeforeMso="TabDesign" label="Тестирование" visible="true">
        <!--Osnovnye nastroiki testa-->
        <!--Vstavka slaydov razlichnyh tipov-->
        <group id="Group2" label="Вставка слайдов">
          <menu id="Menu1" imageMso="ActiveXRadioButton" label="Единственный выбор" supertip="Вставка слайда с переключателями для задания с выбором единственного правильного ответа">
            <button id="Button1" label="2 ответа" onAction="IS120"/>
            <button id="Button2" label="3 ответа" onAction="IS130"/>
            <button id="Button3" label="4 ответа" onAction="IS140"/>
            <button id="Button4" label="5 ответов" onAction="IS150"/>
            <button id="Button5" label="6 ответов" onAction="IS160"/>
          </menu>
          <menu id="Menu2" imageMso="SourceControlOptions" label="Множественный выбор" supertip="Вставка слайда с флажками для задания с выбором нескольких правильных ответов">
            <button id="Button7" label="2 ответа" onAction="IS220"/>
            <button id="Button8" label="3 ответа" onAction="IS230"/>
            <button id="Button9" label="4 ответа" onAction="IS240"/>
            <button id="Button10" label="5 ответов" onAction="IS250"/>
            <button id="Button11" label="6 ответов" onAction="IS260"/>
          </menu>
          <menu id="Menu3" imageMso="ReplicationRecoverDesignMaster" label="Соответствие" supertip="Вставка слайда с перемещаемыми объектами и объектами конечных позиций для заданий на установление соответствия и упорядочение">
            <menu id="Menu4" label="1 объект">
              <button id="Button13" label="1 позиция" onAction="IS311"/>
              <button id="Button14" label="2 позиции" onAction="IS312"/>
              <button id="Button15" label="3 позиции" onAction="IS313"/>
              <button id="Button16" label="4 позиции" onAction="IS314"/>
              <button id="Button17" label="5 позиций" onAction="IS315"/>
              <button id="Button18" label="6 позиций" onAction="IS316"/>
              <button id="Button19" label="7 позиций" onAction="IS317"/>
              <button id="Button20" label="8 позиций" onAction="IS318"/>
              <button id="Button21" label="9 позиций" onAction="IS319"/>
              <button id="Button22" label="10 позиций" onAction="IS310"/>
            </menu>
            <menu id="Menu6" label="2 объекта">
              <button id="Button23" label="1 позиция" onAction="IS321"/>
              <button id="Button24" label="2 позиции" onAction="IS322"/>
              <button id="Button25" label="3 позиции" onAction="IS323"/>
              <button id="Button26" label="4 позиции" onAction="IS324"/>
              <button id="Button27" label="5 позиций" onAction="IS325"/>
              <button id="Button28" label="6 позиций" onAction="IS326"/>
              <button id="Button29" label="7 позиций" onAction="IS327"/>
              <button id="Button30" label="8 позиций" onAction="IS328"/>
              <button id="Button31" label="9 позиций" onAction="IS329"/>
              <button id="Button32" label="10 позиций" onAction="IS320"/>
            </menu>
            <menu id="Menu7" label="3 объекта">
              <button id="Button33" label="1 позиция" onAction="IS331"/>
              <button id="Button34" label="2 позиции" onAction="IS332"/>
              <button id="Button35" label="3 позиции" onAction="IS333"/>
              <button id="Button36" label="4 позиции" onAction="IS334"/>
              <button id="Button37" label="5 позиций" onAction="IS335"/>
              <button id="Button38" label="6 позиций" onAction="IS336"/>
              <button id="Button39" label="7 позиций" onAction="IS337"/>
              <button id="Button40" label="8 позиций" onAction="IS338"/>
              <button id="Button41" label="9 позиций" onAction="IS339"/>
              <button id="Button42" label="10 позиций" onAction="IS330"/>
            </menu>
            <menu id="Menu8" label="4 объекта">
              <button id="Button43" label="1 позиция" onAction="IS341"/>
              <button id="Button44" label="2 позиции" onAction="IS342"/>
              <button id="Button45" label="3 позиции" onAction="IS342"/>
              <button id="Button46" label="4 позиции" onAction="IS344"/>
              <button id="Button47" label="5 позиций" onAction="IS345"/>
              <button id="Button48" label="6 позиций" onAction="IS346"/>
              <button id="Button49" label="7 позиций" onAction="IS347"/>
              <button id="Button50" label="8 позиций" onAction="IS348"/>
              <button id="Button51" label="9 позиций" onAction="IS349"/>
              <button id="Button52" label="10 позиций" onAction="IS340"/>
            </menu>
            <menu id="Menu9" label="5 объектов">
              <button id="Button53" label="1 позиция" onAction="IS351"/>
              <button id="Button54" label="2 позиции" onAction="IS352"/>
              <button id="Button55" label="3 позиции" onAction="IS353"/>
              <button id="Button56" label="4 позиции" onAction="IS354"/>
              <button id="Button57" label="5 позиций" onAction="IS355"/>
              <button id="Button58" label="6 позиций" onAction="IS356"/>
              <button id="Button59" label="7 позиций" onAction="IS357"/>
              <button id="Button60" label="8 позиций" onAction="IS358"/>
              <button id="Button61" label="9 позиций" onAction="IS359"/>
              <button id="Button62" label="10 позиций" onAction="IS350"/>
            </menu>
            <menu id="Menu10" label="6 объектов">
              <button id="Button63" label="1 позиция" onAction="IS361"/>
              <button id="Button64" label="2 позиции" onAction="IS362"/>
              <button id="Button65" label="3 позиции" onAction="IS363"/>
              <button id="Button66" label="4 позиции" onAction="IS364"/>
              <button id="Button67" label="5 позиций" onAction="IS365"/>
              <button id="Button68" label="6 позиций" onAction="IS366"/>
              <button id="Button69" label="7 позиций" onAction="IS367"/>
              <button id="Button70" label="8 позиций" onAction="IS368"/>
              <button id="Button71" label="9 позиций" onAction="IS369"/>
              <button id="Button72" label="10 позиций" onAction="IS360"/>
            </menu>
            <menu id="Menu12" label="7 объектов">
              <button id="Button73" label="1 позиция" onAction="IS371"/>
              <button id="Button74" label="2 позиции" onAction="IS372"/>
              <button id="Button75" label="3 позиции" onAction="IS373"/>
              <button id="Button76" label="4 позиции" onAction="IS374"/>
              <button id="Button77" label="5 позиций" onAction="IS375"/>
              <button id="Button78" label="6 позиций" onAction="IS376"/>
              <button id="Button79" label="7 позиций" onAction="IS377"/>
              <button id="Button80" label="8 позиций" onAction="IS378"/>
              <button id="Button81" label="9 позиций" onAction="IS379"/>
              <button id="Button82" label="10 позиций" onAction="IS370"/>
            </menu>
            <menu id="Menu13" label="8 объектов">
              <button id="Button83" label="1 позиция" onAction="IS381"/>
              <button id="Button84" label="2 позиции" onAction="IS382"/>
              <button id="Button85" label="3 позиции" onAction="IS383"/>
              <button id="Button86" label="4 позиции" onAction="IS384"/>
              <button id="Button87" label="5 позиций" onAction="IS385"/>
              <button id="Button88" label="6 позиций" onAction="IS386"/>
              <button id="Button89" label="7 позиций" onAction="IS387"/>
              <button id="Button90" label="8 позиций" onAction="IS388"/>
              <button id="Button91" label="9 позиций" onAction="IS389"/>
              <button id="Button92" label="10 позиций" onAction="IS380"/>
            </menu>
            <menu id="Menu14" label="9 объектов">
              <button id="Button93" label="1 позиция" onAction="IS391"/>
              <button id="Button94" label="2 позиции" onAction="IS392"/>
              <button id="Button95" label="3 позиции" onAction="IS393"/>
              <button id="Button96" label="4 позиции" onAction="IS394"/>
              <button id="Button97" label="5 позиций" onAction="IS395"/>
              <button id="Button98" label="6 позиций" onAction="IS396"/>
              <button id="Button99" label="7 позиций" onAction="IS397"/>
              <button id="Button100" label="8 позиций" onAction="IS398"/>
              <button id="Button101" label="9 позиций" onAction="IS399"/>
              <button id="Button102" label="10 позиций" onAction="IS390"/>
            </menu>
            <menu id="Menu15" label="10 объектов">
              <button id="Button103" label="1 позиция" onAction="IS301"/>
              <button id="Button104" label="2 позиции" onAction="IS302"/>
              <button id="Button105" label="3 позиции" onAction="IS303"/>
              <button id="Button106" label="4 позиции" onAction="IS304"/>
              <button id="Button107" label="5 позиций" onAction="IS305"/>
              <button id="Button108" label="6 позиций" onAction="IS306"/>
              <button id="Button109" label="7 позиций" onAction="IS307"/>
              <button id="Button110" label="8 позиций" onAction="IS308"/>
              <button id="Button111" label="9 позиций" onAction="IS309"/>
              <button id="Button112" label="10 позиций" onAction="IS300"/>
            </menu>
          </menu>
          <button id="Button122" imageMso="ActiveXTextBox" label="Ввод ответа" supertip="Вставка слайда с заданием, в котором надо ввести ответ в текстовой форме" onAction="IS410"/>
          <button id="Button123" imageMso="NewContact" label="Информация" supertip="Вставка слайда для дополнительной информации или задания, не требующего ответа" onAction="IS500"/>
          <button id="RndSlide" imageMso="SmartArtRightToLeft" label="Перемешать" supertip="Перемешать слайды заданий в произвольном порядке" onAction="Tasovat"/>
        </group>
        <group id="GroupOtvety" label="Ответы" visible="true">
          <button enabled="true" id="BtOtvety" image="Vopros_png" label="Правильные ответы" showImage="true" showLabel="true" size="large" supertip="Ввод правильных ответов на задания теста" visible="true" onAction="TunOtvety"/>
        </group>
        <group id="GroupOcenka" label="Оценка" visible="true">
          <button enabled="true" id="BtOcenka" image="ocenka_png" label="Уровень требований" showImage="true" size="large" supertip="Настройка уровня требовательности к оценке" visible="true" onAction="TunOcenka"/>
        </group>
        <group id="GroupTime" label="Таймер" visible="true">
          <button id="BtTimer" image="Hour_png" label="Настройки" showImage="true" showLabel="true" size="large" supertip="Настройки использования таймера" visible="true" onAction="TunTimer"/>
        </group>
        <group id="GroupObjeck" label="Объекты" visible="true">
          <button enabled="true" id="BtName" image="NewName_png" label="Именовать" showImage="true" showLabel="true" size="large" supertip="Именование перемещаемых объектов, объектов конечных позиций и прочих объектов" visible="true" onAction="NewName"/>
          <button enabled="true" id="BtFix" image="fix3_png" label="Фиксировать" showImage="true" showLabel="true" size="large" supertip="Фиксация исходной позиции перемещаемых объектов, отображение-скрытие меток флажков и переключателей" visible="true" onAction="FixObj"/>
          <button enabled="true" id="BtFlagPerekl" image="Vosst_png" label="Обновить" showImage="true" showLabel="true" size="large" supertip="Обновление внешнего вида флажков или переключателей после преобразования одного из них" visible="true" onAction="ReconFP"/>
        </group>
        <group id="GrDelMac" label="Макросы" visible="true">
          <button enabled="true" id="BtDelMac" image="Delmac_png" label="Выключить Включить" showImage="true" showLabel="true" size="large" supertip="Отключение и включение макросов Office 2007-2010, несовместимых с Office 2003, для обеспечения работоспособности теста при сохранении в формате pps или ppt" visible="true" onAction="DelMacros"/>
        </group>
        <group id="GrOutRez" label="Результаты" visible="true">
          <checkBox description="description" enabled="true" id="ChOutFile" label="Результаты в файл" supertip="Выводить результаты тестирования в текстовый файл" visible="true" getPressed="ChOutFile_getPressed" onAction="ChB_RezTx"/>
          <checkBox enabled="true" id="ChUchetOshibok" label="Отчет об ошибках" supertip="Выводить отчет об ошибках на последний слайд" visible="true" getPressed="ChUchetOshibok_getPressed" onAction="ChB_OtOsh"/>
          <labelControl id="labC1" label="Ввывод результатов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>Копия TestKit</Template>
  <TotalTime>1294</TotalTime>
  <Words>212</Words>
  <Application>Microsoft Office PowerPoint</Application>
  <PresentationFormat>Экран (4:3)</PresentationFormat>
  <Paragraphs>106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Сумерки</vt:lpstr>
      <vt:lpstr>Слайд 1</vt:lpstr>
      <vt:lpstr>Определи лишнее слово </vt:lpstr>
      <vt:lpstr>Найди лишнее слово</vt:lpstr>
      <vt:lpstr>Отметь имя собственное</vt:lpstr>
      <vt:lpstr>Отметь имя существительное среднего рода</vt:lpstr>
      <vt:lpstr>Найди имя существительное мужского рода</vt:lpstr>
      <vt:lpstr>Отметь существительные женского рода </vt:lpstr>
      <vt:lpstr>Слайд 8</vt:lpstr>
    </vt:vector>
  </TitlesOfParts>
  <Company>Россошанская школа-интернат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тестовPowerPoint Комаровский Анатолий Николаевич</dc:title>
  <dc:subject>Имя существительное 3 класс</dc:subject>
  <dc:creator>Кадочникова Т.В.</dc:creator>
  <dc:description>В  конструкторе использована идея перемещения объектов в режиме демонстрации, предложенная Гансом Хофманом (Hans Werner Hofmann hw@lemitec.de) </dc:description>
  <cp:lastModifiedBy>Татьяна</cp:lastModifiedBy>
  <cp:revision>177</cp:revision>
  <dcterms:created xsi:type="dcterms:W3CDTF">2011-08-18T05:12:14Z</dcterms:created>
  <dcterms:modified xsi:type="dcterms:W3CDTF">2013-02-08T14:50:08Z</dcterms:modified>
  <cp:category>тест</cp:category>
</cp:coreProperties>
</file>