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72" r:id="rId6"/>
    <p:sldId id="262" r:id="rId7"/>
    <p:sldId id="263" r:id="rId8"/>
    <p:sldId id="264" r:id="rId9"/>
    <p:sldId id="265" r:id="rId10"/>
    <p:sldId id="277" r:id="rId11"/>
    <p:sldId id="267" r:id="rId12"/>
    <p:sldId id="276" r:id="rId13"/>
    <p:sldId id="278" r:id="rId14"/>
    <p:sldId id="269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626EB7-2CB1-4014-9FF1-28EEEF842276}" type="datetimeFigureOut">
              <a:rPr lang="ru-RU" smtClean="0"/>
              <a:pPr/>
              <a:t>10.02.2013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36A29-0300-409F-A51B-ACCEA8C896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8;&#1072;&#1090;&#1100;&#1103;&#1085;&#1072;\&#1056;&#1072;&#1073;&#1086;&#1095;&#1080;&#1081;%20&#1089;&#1090;&#1086;&#1083;\&#1089;&#1086;&#1074;&#1072;.wmv" TargetMode="Externa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8;&#1072;&#1090;&#1100;&#1103;&#1085;&#1072;\&#1056;&#1072;&#1073;&#1086;&#1095;&#1080;&#1081;%20&#1089;&#1090;&#1086;&#1083;\&#1089;&#1082;&#1072;&#1079;&#1082;&#1072;%20&#1086;%20&#1089;&#1091;&#1097;.wmv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857232"/>
            <a:ext cx="2357454" cy="485778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err="1" smtClean="0"/>
              <a:t>б_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реза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err="1" smtClean="0"/>
              <a:t>в_тер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err="1" smtClean="0"/>
              <a:t>за_ц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err="1" smtClean="0"/>
              <a:t>М_сква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err="1" smtClean="0"/>
              <a:t>п_льто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err="1" smtClean="0"/>
              <a:t>со_нце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428604"/>
            <a:ext cx="30003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л _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smtClean="0"/>
              <a:t>пата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мальч</a:t>
            </a:r>
            <a:r>
              <a:rPr lang="ru-RU" sz="4000" b="1" dirty="0" smtClean="0"/>
              <a:t> _ к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дев_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/>
              <a:t>чка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лес_ница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праз_ник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900113" y="2205038"/>
            <a:ext cx="6551612" cy="3744912"/>
          </a:xfrm>
          <a:prstGeom prst="ellipse">
            <a:avLst/>
          </a:prstGeom>
          <a:solidFill>
            <a:srgbClr val="FFC000"/>
          </a:solidFill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1331913" y="2636838"/>
            <a:ext cx="5761037" cy="3024187"/>
          </a:xfrm>
          <a:prstGeom prst="ellipse">
            <a:avLst/>
          </a:prstGeom>
          <a:solidFill>
            <a:srgbClr val="FFC000"/>
          </a:solidFill>
          <a:ln w="254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692150"/>
            <a:ext cx="8001000" cy="5275263"/>
          </a:xfrm>
        </p:spPr>
        <p:txBody>
          <a:bodyPr/>
          <a:lstStyle/>
          <a:p>
            <a:pPr>
              <a:buNone/>
            </a:pPr>
            <a:endParaRPr lang="ru-RU" sz="2600" dirty="0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4140200" y="1844675"/>
            <a:ext cx="0" cy="4249738"/>
          </a:xfrm>
          <a:prstGeom prst="line">
            <a:avLst/>
          </a:prstGeom>
          <a:noFill/>
          <a:ln w="25400">
            <a:solidFill>
              <a:srgbClr val="CC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1908175" y="3284538"/>
            <a:ext cx="2209800" cy="1657350"/>
          </a:xfrm>
          <a:prstGeom prst="ellipse">
            <a:avLst/>
          </a:prstGeom>
          <a:solidFill>
            <a:srgbClr val="FFC000"/>
          </a:solidFill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140200" y="3284538"/>
            <a:ext cx="2209800" cy="1657350"/>
          </a:xfrm>
          <a:prstGeom prst="ellipse">
            <a:avLst/>
          </a:prstGeom>
          <a:solidFill>
            <a:srgbClr val="FFC000"/>
          </a:solidFill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50825" y="4149725"/>
            <a:ext cx="8137525" cy="0"/>
          </a:xfrm>
          <a:prstGeom prst="line">
            <a:avLst/>
          </a:prstGeom>
          <a:noFill/>
          <a:ln w="25400">
            <a:solidFill>
              <a:srgbClr val="CC99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22" name="Рисунок 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62592"/>
            <a:ext cx="1363660" cy="1395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22"/>
          <p:cNvSpPr txBox="1"/>
          <p:nvPr/>
        </p:nvSpPr>
        <p:spPr>
          <a:xfrm>
            <a:off x="5786446" y="6143644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Методика В.Ф.Базарного</a:t>
            </a:r>
            <a:endParaRPr lang="ru-RU" dirty="0"/>
          </a:p>
        </p:txBody>
      </p:sp>
      <p:sp>
        <p:nvSpPr>
          <p:cNvPr id="25" name="Овал 24"/>
          <p:cNvSpPr/>
          <p:nvPr/>
        </p:nvSpPr>
        <p:spPr>
          <a:xfrm>
            <a:off x="-285784" y="3786190"/>
            <a:ext cx="285784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9001156" y="3571876"/>
            <a:ext cx="357190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4000496" y="1500174"/>
            <a:ext cx="357190" cy="28575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143372" y="6858000"/>
            <a:ext cx="285752" cy="2143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214414" y="3857628"/>
            <a:ext cx="214314" cy="21431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358082" y="3429000"/>
            <a:ext cx="285752" cy="214314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2214546" y="3143248"/>
            <a:ext cx="285752" cy="2857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3.33333E-6 L 1.03542 0.0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1.03923 0.0002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-0.00416 0.816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4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1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97 0.04097 L -0.00052 -1.020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1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C 0.0757 -0.13148 0.18924 -0.21435 0.31563 -0.21435 C 0.44184 -0.21435 0.55539 -0.13148 0.63125 -2.59259E-6 C 0.55539 0.13172 0.44184 0.21621 0.31563 0.21621 C 0.18924 0.21621 0.0757 0.13172 -4.44444E-6 -2.59259E-6 Z " pathEditMode="relative" rAng="0" ptsTypes="fffff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0"/>
                            </p:stCondLst>
                            <p:childTnLst>
                              <p:par>
                                <p:cTn id="41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500"/>
                            </p:stCondLst>
                            <p:childTnLst>
                              <p:par>
                                <p:cTn id="49" presetID="1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71 -0.18357 C -0.16354 -0.18357 0.00261 -0.06782 0.00261 0.07477 C 0.00261 0.21736 -0.16354 0.33333 -0.36771 0.33333 C -0.57187 0.33333 -0.73767 0.21736 -0.73767 0.07477 C -0.73767 -0.06782 -0.57187 -0.18357 -0.36771 -0.18357 Z " pathEditMode="relative" rAng="0" ptsTypes="fffff">
                                      <p:cBhvr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500"/>
                            </p:stCondLst>
                            <p:childTnLst>
                              <p:par>
                                <p:cTn id="52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500"/>
                            </p:stCondLst>
                            <p:childTnLst>
                              <p:par>
                                <p:cTn id="60" presetID="2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74 0.11504 C -0.07274 0.19004 -0.01753 0.25185 0.05 0.25185 C 0.12969 0.25185 0.15851 0.18333 0.17066 0.14236 L 0.18299 0.08796 C 0.19532 0.04676 0.22604 -0.02107 0.31597 -0.02107 C 0.37344 -0.02107 0.43889 0.04004 0.43889 0.11504 C 0.43889 0.19004 0.37344 0.25185 0.31597 0.25185 C 0.22604 0.25185 0.19532 0.18333 0.18299 0.14236 L 0.17066 0.08796 C 0.15851 0.04676 0.12969 -0.02107 0.05 -0.02107 C -0.01753 -0.02107 -0.07274 0.04004 -0.07274 0.11504 Z " pathEditMode="relative" rAng="0" ptsTypes="ffFffffFfff">
                                      <p:cBhvr>
                                        <p:cTn id="6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63" presetID="3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553997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узнать род существительного,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если оно стоит во множественном числе?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3786190"/>
            <a:ext cx="35004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Птицы-?  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Комары-?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Окна-?</a:t>
            </a:r>
            <a:endParaRPr lang="ru-RU" sz="4400" b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86182" y="3786190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ПТИЦА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357187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Ж.Р.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86182" y="4643446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КОМАР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5357827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ОКНО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810" y="450057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М.Р.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514351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С.Р.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1000100" y="5072074"/>
            <a:ext cx="214314" cy="21431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Зависят ли от рода и числа имени существительного другие части речи, которые с ним связаны 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2" descr="http://lenagold.ru/fon/clipart/s/simb/znak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43702" y="2071678"/>
            <a:ext cx="2159000" cy="2286000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857224" y="2714620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Совята 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3857628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сидит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521495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сидят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264318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маленький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4214818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маленькие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3636" y="528638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в гнезде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001024" y="6500834"/>
            <a:ext cx="928694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сов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285728"/>
            <a:ext cx="9167843" cy="68758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определить род имени существительного?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2000240"/>
            <a:ext cx="81439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Дома: составить по 5 существительных каждого рода (с.19 упр.2)</a:t>
            </a:r>
            <a:endParaRPr lang="ru-RU" sz="3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solidFill>
                <a:srgbClr val="7030A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7858148" y="6143644"/>
            <a:ext cx="1285852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http://lenagold.ru/fon/clipart/s/simb/znak25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00826" y="357166"/>
            <a:ext cx="2159000" cy="2286000"/>
          </a:xfrm>
          <a:noFill/>
        </p:spPr>
      </p:pic>
      <p:sp>
        <p:nvSpPr>
          <p:cNvPr id="9220" name="Text Box 6"/>
          <p:cNvSpPr txBox="1">
            <a:spLocks noChangeArrowheads="1"/>
          </p:cNvSpPr>
          <p:nvPr/>
        </p:nvSpPr>
        <p:spPr bwMode="auto">
          <a:xfrm>
            <a:off x="928662" y="142852"/>
            <a:ext cx="6715171" cy="78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FF0000"/>
                </a:solidFill>
              </a:rPr>
              <a:t>                                                 </a:t>
            </a:r>
            <a:r>
              <a:rPr lang="ru-RU" sz="4400" dirty="0">
                <a:solidFill>
                  <a:srgbClr val="FF0000"/>
                </a:solidFill>
              </a:rPr>
              <a:t>Я</a:t>
            </a:r>
          </a:p>
          <a:p>
            <a:pPr>
              <a:buFontTx/>
              <a:buChar char="•"/>
            </a:pPr>
            <a:r>
              <a:rPr lang="ru-RU" sz="4400" dirty="0">
                <a:solidFill>
                  <a:srgbClr val="002060"/>
                </a:solidFill>
              </a:rPr>
              <a:t>вспомнил</a:t>
            </a:r>
          </a:p>
          <a:p>
            <a:pPr>
              <a:buFontTx/>
              <a:buChar char="•"/>
            </a:pPr>
            <a:r>
              <a:rPr lang="ru-RU" sz="4400" dirty="0">
                <a:solidFill>
                  <a:srgbClr val="002060"/>
                </a:solidFill>
              </a:rPr>
              <a:t>узнал</a:t>
            </a:r>
          </a:p>
          <a:p>
            <a:pPr>
              <a:buFontTx/>
              <a:buChar char="•"/>
            </a:pPr>
            <a:r>
              <a:rPr lang="ru-RU" sz="4400" dirty="0" smtClean="0">
                <a:solidFill>
                  <a:srgbClr val="002060"/>
                </a:solidFill>
              </a:rPr>
              <a:t>научился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Достигли мы поставленных  целей?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Какое задание было самым трудным?</a:t>
            </a:r>
          </a:p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endParaRPr lang="ru-RU" sz="3200" dirty="0"/>
          </a:p>
          <a:p>
            <a:pPr>
              <a:spcBef>
                <a:spcPct val="50000"/>
              </a:spcBef>
            </a:pPr>
            <a:endParaRPr lang="ru-RU" dirty="0"/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072462" y="6357958"/>
            <a:ext cx="1071538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1671" y="2285992"/>
            <a:ext cx="55608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урок!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7429520" y="5643578"/>
            <a:ext cx="1500198" cy="121442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428604"/>
            <a:ext cx="30003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л  </a:t>
            </a:r>
            <a:r>
              <a:rPr lang="ru-RU" sz="4000" b="1" dirty="0" smtClean="0">
                <a:solidFill>
                  <a:srgbClr val="FF0000"/>
                </a:solidFill>
              </a:rPr>
              <a:t>о </a:t>
            </a:r>
            <a:r>
              <a:rPr lang="ru-RU" sz="4000" b="1" dirty="0" smtClean="0"/>
              <a:t>пата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мальч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/>
              <a:t> к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дев </a:t>
            </a:r>
            <a:r>
              <a:rPr lang="ru-RU" sz="4000" b="1" dirty="0" smtClean="0">
                <a:solidFill>
                  <a:srgbClr val="FF0000"/>
                </a:solidFill>
              </a:rPr>
              <a:t> о </a:t>
            </a:r>
            <a:r>
              <a:rPr lang="ru-RU" sz="4000" b="1" dirty="0" err="1" smtClean="0"/>
              <a:t>чка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лес </a:t>
            </a:r>
            <a:r>
              <a:rPr lang="ru-RU" sz="4000" b="1" dirty="0" smtClean="0">
                <a:solidFill>
                  <a:srgbClr val="002060"/>
                </a:solidFill>
              </a:rPr>
              <a:t>т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/>
              <a:t>ница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праз</a:t>
            </a:r>
            <a:r>
              <a:rPr lang="ru-RU" sz="4000" b="1" dirty="0" smtClean="0"/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д</a:t>
            </a:r>
            <a:r>
              <a:rPr lang="ru-RU" sz="4000" b="1" dirty="0" smtClean="0"/>
              <a:t> ник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428605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</a:t>
            </a:r>
            <a:r>
              <a:rPr lang="ru-RU" sz="3600" b="1" dirty="0" smtClean="0">
                <a:solidFill>
                  <a:srgbClr val="FF0000"/>
                </a:solidFill>
              </a:rPr>
              <a:t> е </a:t>
            </a:r>
            <a:r>
              <a:rPr lang="ru-RU" sz="3600" b="1" dirty="0" smtClean="0"/>
              <a:t>реза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357818" y="285749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тер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378619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за</a:t>
            </a:r>
            <a:r>
              <a:rPr lang="ru-RU" sz="3600" b="1" dirty="0" smtClean="0">
                <a:solidFill>
                  <a:srgbClr val="FF0000"/>
                </a:solidFill>
              </a:rPr>
              <a:t>я</a:t>
            </a:r>
            <a:r>
              <a:rPr lang="ru-RU" sz="3600" b="1" dirty="0" smtClean="0"/>
              <a:t>ц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29256" y="1214422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сква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00694" y="200024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льто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485776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со</a:t>
            </a:r>
            <a:r>
              <a:rPr lang="ru-RU" sz="3600" b="1" dirty="0" smtClean="0">
                <a:solidFill>
                  <a:srgbClr val="002060"/>
                </a:solidFill>
              </a:rPr>
              <a:t>л</a:t>
            </a:r>
            <a:r>
              <a:rPr lang="ru-RU" sz="3600" b="1" dirty="0" smtClean="0"/>
              <a:t>нце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428628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Всем друзьям </a:t>
            </a:r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физкультпривет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!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Содержимое 5" descr="СОВА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9058" y="1714488"/>
            <a:ext cx="1181107" cy="1493098"/>
          </a:xfrm>
        </p:spPr>
      </p:pic>
      <p:pic>
        <p:nvPicPr>
          <p:cNvPr id="7" name="Содержимое 5" descr="СОВ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071810"/>
            <a:ext cx="1181107" cy="1493098"/>
          </a:xfrm>
          <a:prstGeom prst="rect">
            <a:avLst/>
          </a:prstGeom>
        </p:spPr>
      </p:pic>
      <p:pic>
        <p:nvPicPr>
          <p:cNvPr id="10" name="Содержимое 5" descr="СОВА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1714488"/>
            <a:ext cx="1181107" cy="1493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Ребус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ШАР + ЗОНТ  + ДОМ </a:t>
            </a:r>
            <a:r>
              <a:rPr lang="ru-RU" b="1" dirty="0" smtClean="0">
                <a:solidFill>
                  <a:srgbClr val="7030A0"/>
                </a:solidFill>
              </a:rPr>
              <a:t>= </a:t>
            </a:r>
            <a:r>
              <a:rPr lang="ru-RU" sz="4400" b="1" dirty="0" smtClean="0">
                <a:solidFill>
                  <a:srgbClr val="7030A0"/>
                </a:solidFill>
              </a:rPr>
              <a:t>3,2,1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</a:p>
          <a:p>
            <a:pPr algn="ctr">
              <a:buNone/>
            </a:pPr>
            <a:r>
              <a:rPr lang="ru-RU" sz="7200" dirty="0" smtClean="0">
                <a:solidFill>
                  <a:schemeClr val="accent6">
                    <a:lumMod val="75000"/>
                  </a:schemeClr>
                </a:solidFill>
              </a:rPr>
              <a:t>РОД</a:t>
            </a:r>
            <a:endParaRPr lang="ru-RU" sz="7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казка о сущ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227365"/>
            <a:ext cx="8840846" cy="6630635"/>
          </a:xfrm>
          <a:prstGeom prst="rect">
            <a:avLst/>
          </a:prstGeom>
        </p:spPr>
      </p:pic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8643966" y="6500834"/>
            <a:ext cx="500034" cy="3571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73050"/>
            <a:ext cx="5643602" cy="58531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МУЖСКОЙ РОД </a:t>
            </a:r>
            <a:r>
              <a:rPr lang="ru-RU" sz="4800" b="1" dirty="0" smtClean="0"/>
              <a:t>– 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ЖЕНСКИЙ РОД </a:t>
            </a:r>
            <a:r>
              <a:rPr lang="ru-RU" sz="4800" b="1" dirty="0" smtClean="0"/>
              <a:t>-</a:t>
            </a:r>
            <a:endParaRPr lang="ru-RU" sz="4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7030A0"/>
                </a:solidFill>
              </a:rPr>
              <a:t>СРЕДНИЙ РОД </a:t>
            </a:r>
            <a:r>
              <a:rPr lang="ru-RU" sz="4800" b="1" dirty="0" smtClean="0"/>
              <a:t>– 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0760" y="214290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ОН, МОЙ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5786446" y="1142984"/>
            <a:ext cx="29289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ОНА, МОЯ</a:t>
            </a:r>
            <a:endParaRPr lang="ru-RU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5500694" y="2000240"/>
            <a:ext cx="32861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ОНО, МОЁ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428605"/>
            <a:ext cx="30003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л  </a:t>
            </a:r>
            <a:r>
              <a:rPr lang="ru-RU" sz="4000" b="1" dirty="0" smtClean="0">
                <a:solidFill>
                  <a:srgbClr val="FF0000"/>
                </a:solidFill>
              </a:rPr>
              <a:t>о </a:t>
            </a:r>
            <a:r>
              <a:rPr lang="ru-RU" sz="4000" b="1" dirty="0" smtClean="0"/>
              <a:t>пата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мальч</a:t>
            </a:r>
            <a:r>
              <a:rPr lang="ru-RU" sz="4000" b="1" dirty="0" smtClean="0"/>
              <a:t> </a:t>
            </a:r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r>
              <a:rPr lang="ru-RU" sz="4000" b="1" dirty="0" smtClean="0"/>
              <a:t> к</a:t>
            </a:r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дев </a:t>
            </a:r>
            <a:r>
              <a:rPr lang="ru-RU" sz="4000" b="1" dirty="0" smtClean="0">
                <a:solidFill>
                  <a:srgbClr val="FF0000"/>
                </a:solidFill>
              </a:rPr>
              <a:t> о </a:t>
            </a:r>
            <a:r>
              <a:rPr lang="ru-RU" sz="4000" b="1" dirty="0" err="1" smtClean="0"/>
              <a:t>чка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лес </a:t>
            </a:r>
            <a:r>
              <a:rPr lang="ru-RU" sz="4000" b="1" dirty="0" smtClean="0">
                <a:solidFill>
                  <a:srgbClr val="002060"/>
                </a:solidFill>
              </a:rPr>
              <a:t>т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r>
              <a:rPr lang="ru-RU" sz="4000" b="1" dirty="0" err="1" smtClean="0"/>
              <a:t>ница</a:t>
            </a:r>
            <a:endParaRPr lang="ru-RU" sz="4000" b="1" dirty="0" smtClean="0"/>
          </a:p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 </a:t>
            </a:r>
            <a:r>
              <a:rPr lang="ru-RU" sz="4000" b="1" dirty="0" err="1" smtClean="0"/>
              <a:t>праз</a:t>
            </a:r>
            <a:r>
              <a:rPr lang="ru-RU" sz="4000" b="1" dirty="0" smtClean="0"/>
              <a:t> </a:t>
            </a:r>
            <a:r>
              <a:rPr lang="ru-RU" sz="4000" b="1" dirty="0" err="1" smtClean="0">
                <a:solidFill>
                  <a:srgbClr val="002060"/>
                </a:solidFill>
              </a:rPr>
              <a:t>д</a:t>
            </a:r>
            <a:r>
              <a:rPr lang="ru-RU" sz="4000" b="1" dirty="0" smtClean="0"/>
              <a:t> ник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57818" y="428605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</a:t>
            </a:r>
            <a:r>
              <a:rPr lang="ru-RU" sz="3600" b="1" dirty="0" smtClean="0">
                <a:solidFill>
                  <a:srgbClr val="FF0000"/>
                </a:solidFill>
              </a:rPr>
              <a:t> е </a:t>
            </a:r>
            <a:r>
              <a:rPr lang="ru-RU" sz="3600" b="1" dirty="0" smtClean="0"/>
              <a:t>реза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5357818" y="2857496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тер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3786190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за</a:t>
            </a:r>
            <a:r>
              <a:rPr lang="ru-RU" sz="3600" b="1" dirty="0" smtClean="0">
                <a:solidFill>
                  <a:srgbClr val="FF0000"/>
                </a:solidFill>
              </a:rPr>
              <a:t>я</a:t>
            </a:r>
            <a:r>
              <a:rPr lang="ru-RU" sz="3600" b="1" dirty="0" smtClean="0"/>
              <a:t>ц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429256" y="1214422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сква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500694" y="2000240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льто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7030A0"/>
                </a:solidFill>
              </a:rPr>
              <a:t>М.Р.                    Ж.Р.                 С.Р.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/>
              <a:t>м</a:t>
            </a:r>
            <a:r>
              <a:rPr lang="ru-RU" b="1" dirty="0" smtClean="0"/>
              <a:t>альчик                       девочка               пальто</a:t>
            </a:r>
          </a:p>
          <a:p>
            <a:pPr>
              <a:buNone/>
            </a:pPr>
            <a:r>
              <a:rPr lang="ru-RU" b="1" dirty="0"/>
              <a:t>п</a:t>
            </a:r>
            <a:r>
              <a:rPr lang="ru-RU" b="1" dirty="0" smtClean="0"/>
              <a:t>раздник                      лопата                 солнце</a:t>
            </a:r>
          </a:p>
          <a:p>
            <a:pPr>
              <a:buNone/>
            </a:pPr>
            <a:r>
              <a:rPr lang="ru-RU" b="1" dirty="0" smtClean="0"/>
              <a:t> ветер                            берёза 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b="1" dirty="0" smtClean="0"/>
              <a:t> заяц                              Москва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родам существительные не изменяются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173</Words>
  <Application>Microsoft Office PowerPoint</Application>
  <PresentationFormat>Экран (4:3)</PresentationFormat>
  <Paragraphs>73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б_ реза   в_тер   за_ц   М_сква   п_льто со_нце </vt:lpstr>
      <vt:lpstr>Слайд 2</vt:lpstr>
      <vt:lpstr>Всем друзьям физкультпривет! </vt:lpstr>
      <vt:lpstr>Ребус</vt:lpstr>
      <vt:lpstr>Слайд 5</vt:lpstr>
      <vt:lpstr>Слайд 6</vt:lpstr>
      <vt:lpstr>Слайд 7</vt:lpstr>
      <vt:lpstr>М.Р.                    Ж.Р.                 С.Р.</vt:lpstr>
      <vt:lpstr>Слайд 9</vt:lpstr>
      <vt:lpstr>Слайд 10</vt:lpstr>
      <vt:lpstr>Слайд 11</vt:lpstr>
      <vt:lpstr>Зависят ли от рода и числа имени существительного другие части речи, которые с ним связаны ?</vt:lpstr>
      <vt:lpstr>Слайд 13</vt:lpstr>
      <vt:lpstr>Как определить род имени существительного?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 е реза   в е тер   заяц   Москва   пальто</dc:title>
  <dc:creator>Татьяна</dc:creator>
  <cp:lastModifiedBy>Татьяна</cp:lastModifiedBy>
  <cp:revision>36</cp:revision>
  <dcterms:created xsi:type="dcterms:W3CDTF">2013-02-05T14:29:34Z</dcterms:created>
  <dcterms:modified xsi:type="dcterms:W3CDTF">2013-02-10T12:12:43Z</dcterms:modified>
</cp:coreProperties>
</file>