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92" r:id="rId5"/>
    <p:sldId id="259" r:id="rId6"/>
    <p:sldId id="290" r:id="rId7"/>
    <p:sldId id="260" r:id="rId8"/>
    <p:sldId id="261" r:id="rId9"/>
    <p:sldId id="262" r:id="rId10"/>
    <p:sldId id="277" r:id="rId11"/>
    <p:sldId id="275" r:id="rId12"/>
    <p:sldId id="279" r:id="rId13"/>
    <p:sldId id="281" r:id="rId14"/>
    <p:sldId id="282" r:id="rId15"/>
    <p:sldId id="285" r:id="rId16"/>
    <p:sldId id="286" r:id="rId17"/>
    <p:sldId id="264" r:id="rId18"/>
    <p:sldId id="265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87" r:id="rId27"/>
    <p:sldId id="293" r:id="rId28"/>
    <p:sldId id="294" r:id="rId29"/>
    <p:sldId id="2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00"/>
    <a:srgbClr val="000066"/>
    <a:srgbClr val="000F2E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3" autoAdjust="0"/>
  </p:normalViewPr>
  <p:slideViewPr>
    <p:cSldViewPr>
      <p:cViewPr>
        <p:scale>
          <a:sx n="68" d="100"/>
          <a:sy n="68" d="100"/>
        </p:scale>
        <p:origin x="-122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58F5E-E73A-4D32-BEE0-2DFAEA7418A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47173-9883-4E99-82E9-DA8CB26F5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71E8F-C310-4C04-A51B-E8690BECD89A}" type="slidenum">
              <a:rPr lang="ru-RU"/>
              <a:pPr/>
              <a:t>6</a:t>
            </a:fld>
            <a:endParaRPr lang="ru-RU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1A964-B2BF-414D-A6A1-CE5142027F79}" type="slidenum">
              <a:rPr lang="ru-RU"/>
              <a:pPr/>
              <a:t>10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78AE2-EE64-4E2E-9061-04D37EF9B1D3}" type="slidenum">
              <a:rPr lang="ru-RU"/>
              <a:pPr/>
              <a:t>11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4C094-6FE3-4D5F-A6DE-CDE5A1CEB0BB}" type="slidenum">
              <a:rPr lang="ru-RU"/>
              <a:pPr/>
              <a:t>12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342FB-C289-4F0F-B374-4D2C27228513}" type="slidenum">
              <a:rPr lang="ru-RU"/>
              <a:pPr/>
              <a:t>13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83684-DA0A-47B4-A55D-C7631DC160D6}" type="slidenum">
              <a:rPr lang="ru-RU"/>
              <a:pPr/>
              <a:t>14</a:t>
            </a:fld>
            <a:endParaRPr 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689EE-2E2A-487E-AEC4-0EFE750CC19D}" type="slidenum">
              <a:rPr lang="ru-RU"/>
              <a:pPr/>
              <a:t>15</a:t>
            </a:fld>
            <a:endParaRPr 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C8863-69C1-44E0-B09B-7270A47548C5}" type="slidenum">
              <a:rPr lang="ru-RU"/>
              <a:pPr/>
              <a:t>16</a:t>
            </a:fld>
            <a:endParaRPr lang="ru-R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CC8EC-19DC-4F8F-A81A-44A16FD9271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14862-80A3-4D5F-8FD7-A62FB9D277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CC8EC-19DC-4F8F-A81A-44A16FD9271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14862-80A3-4D5F-8FD7-A62FB9D27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CC8EC-19DC-4F8F-A81A-44A16FD9271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14862-80A3-4D5F-8FD7-A62FB9D27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CC8EC-19DC-4F8F-A81A-44A16FD9271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14862-80A3-4D5F-8FD7-A62FB9D27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CC8EC-19DC-4F8F-A81A-44A16FD9271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14862-80A3-4D5F-8FD7-A62FB9D277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CC8EC-19DC-4F8F-A81A-44A16FD9271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14862-80A3-4D5F-8FD7-A62FB9D27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CC8EC-19DC-4F8F-A81A-44A16FD9271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14862-80A3-4D5F-8FD7-A62FB9D27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CC8EC-19DC-4F8F-A81A-44A16FD9271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14862-80A3-4D5F-8FD7-A62FB9D27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CC8EC-19DC-4F8F-A81A-44A16FD9271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14862-80A3-4D5F-8FD7-A62FB9D277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CC8EC-19DC-4F8F-A81A-44A16FD9271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14862-80A3-4D5F-8FD7-A62FB9D27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CC8EC-19DC-4F8F-A81A-44A16FD9271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14862-80A3-4D5F-8FD7-A62FB9D277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A5CC8EC-19DC-4F8F-A81A-44A16FD9271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A714862-80A3-4D5F-8FD7-A62FB9D277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-fotki.yandex.ru/get/4710/102699435.3a6/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14298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i="1" dirty="0" smtClean="0">
              <a:solidFill>
                <a:srgbClr val="0000CC"/>
              </a:solidFill>
            </a:endParaRPr>
          </a:p>
          <a:p>
            <a:pPr algn="ctr"/>
            <a:r>
              <a:rPr lang="ru-RU" sz="4800" b="1" i="1" dirty="0" smtClean="0">
                <a:solidFill>
                  <a:srgbClr val="0000CC"/>
                </a:solidFill>
              </a:rPr>
              <a:t>Современные педагогические технологии обучения</a:t>
            </a:r>
            <a:endParaRPr lang="ru-RU" sz="4800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436085" y="5508752"/>
            <a:ext cx="4110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Методист МКОУ «МИМЦ»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Худякова Т.М.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EFE4DE-E075-42AD-A8F9-DC2FE2D41524}" type="slidenum">
              <a:rPr lang="ru-RU"/>
              <a:pPr/>
              <a:t>10</a:t>
            </a:fld>
            <a:endParaRPr lang="ru-RU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50006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endParaRPr lang="ru-RU" sz="2400" dirty="0" smtClean="0">
              <a:solidFill>
                <a:srgbClr val="0000CC"/>
              </a:solidFill>
            </a:endParaRPr>
          </a:p>
        </p:txBody>
      </p:sp>
      <p:sp>
        <p:nvSpPr>
          <p:cNvPr id="512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714356"/>
            <a:ext cx="7772400" cy="5381644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«Погружение в проект»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ru-RU" dirty="0" smtClean="0">
              <a:solidFill>
                <a:schemeClr val="hlink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b="0" dirty="0" smtClean="0"/>
              <a:t>1.    Ознакомление с теоретическим материалом.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b="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b="0" dirty="0" smtClean="0"/>
              <a:t>2.    Решение разнообразных задач.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b="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b="0" dirty="0" smtClean="0"/>
              <a:t>3.    Предлагается выполнить проект на тему </a:t>
            </a:r>
            <a:r>
              <a:rPr lang="ru-RU" b="0" dirty="0" smtClean="0">
                <a:solidFill>
                  <a:schemeClr val="accent1"/>
                </a:solidFill>
              </a:rPr>
              <a:t>«Координатная плоскость»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37E02D-B658-47E9-B478-BF67042A27C6}" type="slidenum">
              <a:rPr lang="ru-RU"/>
              <a:pPr/>
              <a:t>11</a:t>
            </a:fld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85723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00CC"/>
                </a:solidFill>
              </a:rPr>
              <a:t>Метод проектов на уроке математики</a:t>
            </a:r>
          </a:p>
        </p:txBody>
      </p:sp>
      <p:sp>
        <p:nvSpPr>
          <p:cNvPr id="4100" name="WordArt 8"/>
          <p:cNvSpPr>
            <a:spLocks noChangeArrowheads="1" noChangeShapeType="1" noTextEdit="1"/>
          </p:cNvSpPr>
          <p:nvPr/>
        </p:nvSpPr>
        <p:spPr bwMode="auto">
          <a:xfrm>
            <a:off x="990600" y="1447800"/>
            <a:ext cx="7048500" cy="137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48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Координатная плоскость</a:t>
            </a:r>
          </a:p>
        </p:txBody>
      </p:sp>
      <p:sp>
        <p:nvSpPr>
          <p:cNvPr id="4101" name="Line 10"/>
          <p:cNvSpPr>
            <a:spLocks noChangeShapeType="1"/>
          </p:cNvSpPr>
          <p:nvPr/>
        </p:nvSpPr>
        <p:spPr bwMode="auto">
          <a:xfrm flipV="1">
            <a:off x="4495800" y="28956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2" name="Line 11"/>
          <p:cNvSpPr>
            <a:spLocks noChangeShapeType="1"/>
          </p:cNvSpPr>
          <p:nvPr/>
        </p:nvSpPr>
        <p:spPr bwMode="auto">
          <a:xfrm>
            <a:off x="2514600" y="4800600"/>
            <a:ext cx="403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3" name="Line 12"/>
          <p:cNvSpPr>
            <a:spLocks noChangeShapeType="1"/>
          </p:cNvSpPr>
          <p:nvPr/>
        </p:nvSpPr>
        <p:spPr bwMode="auto">
          <a:xfrm>
            <a:off x="48006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Line 13"/>
          <p:cNvSpPr>
            <a:spLocks noChangeShapeType="1"/>
          </p:cNvSpPr>
          <p:nvPr/>
        </p:nvSpPr>
        <p:spPr bwMode="auto">
          <a:xfrm>
            <a:off x="50292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auto">
          <a:xfrm>
            <a:off x="52578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6" name="Line 15"/>
          <p:cNvSpPr>
            <a:spLocks noChangeShapeType="1"/>
          </p:cNvSpPr>
          <p:nvPr/>
        </p:nvSpPr>
        <p:spPr bwMode="auto">
          <a:xfrm>
            <a:off x="54864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>
            <a:off x="57150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>
            <a:off x="43434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9" name="Line 19"/>
          <p:cNvSpPr>
            <a:spLocks noChangeShapeType="1"/>
          </p:cNvSpPr>
          <p:nvPr/>
        </p:nvSpPr>
        <p:spPr bwMode="auto">
          <a:xfrm>
            <a:off x="41148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21"/>
          <p:cNvSpPr>
            <a:spLocks noChangeShapeType="1"/>
          </p:cNvSpPr>
          <p:nvPr/>
        </p:nvSpPr>
        <p:spPr bwMode="auto">
          <a:xfrm>
            <a:off x="38862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22"/>
          <p:cNvSpPr>
            <a:spLocks noChangeShapeType="1"/>
          </p:cNvSpPr>
          <p:nvPr/>
        </p:nvSpPr>
        <p:spPr bwMode="auto">
          <a:xfrm>
            <a:off x="36576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23"/>
          <p:cNvSpPr>
            <a:spLocks noChangeShapeType="1"/>
          </p:cNvSpPr>
          <p:nvPr/>
        </p:nvSpPr>
        <p:spPr bwMode="auto">
          <a:xfrm>
            <a:off x="34290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24"/>
          <p:cNvSpPr>
            <a:spLocks noChangeShapeType="1"/>
          </p:cNvSpPr>
          <p:nvPr/>
        </p:nvSpPr>
        <p:spPr bwMode="auto">
          <a:xfrm>
            <a:off x="32004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25"/>
          <p:cNvSpPr>
            <a:spLocks noChangeShapeType="1"/>
          </p:cNvSpPr>
          <p:nvPr/>
        </p:nvSpPr>
        <p:spPr bwMode="auto">
          <a:xfrm>
            <a:off x="4572000" y="4572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26"/>
          <p:cNvSpPr>
            <a:spLocks noChangeShapeType="1"/>
          </p:cNvSpPr>
          <p:nvPr/>
        </p:nvSpPr>
        <p:spPr bwMode="auto">
          <a:xfrm>
            <a:off x="45720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27"/>
          <p:cNvSpPr>
            <a:spLocks noChangeShapeType="1"/>
          </p:cNvSpPr>
          <p:nvPr/>
        </p:nvSpPr>
        <p:spPr bwMode="auto">
          <a:xfrm>
            <a:off x="45720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28"/>
          <p:cNvSpPr>
            <a:spLocks noChangeShapeType="1"/>
          </p:cNvSpPr>
          <p:nvPr/>
        </p:nvSpPr>
        <p:spPr bwMode="auto">
          <a:xfrm>
            <a:off x="4572000" y="3886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29"/>
          <p:cNvSpPr>
            <a:spLocks noChangeShapeType="1"/>
          </p:cNvSpPr>
          <p:nvPr/>
        </p:nvSpPr>
        <p:spPr bwMode="auto">
          <a:xfrm>
            <a:off x="45720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31"/>
          <p:cNvSpPr>
            <a:spLocks noChangeShapeType="1"/>
          </p:cNvSpPr>
          <p:nvPr/>
        </p:nvSpPr>
        <p:spPr bwMode="auto">
          <a:xfrm>
            <a:off x="4572000" y="5257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32"/>
          <p:cNvSpPr>
            <a:spLocks noChangeShapeType="1"/>
          </p:cNvSpPr>
          <p:nvPr/>
        </p:nvSpPr>
        <p:spPr bwMode="auto">
          <a:xfrm>
            <a:off x="4572000" y="548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33"/>
          <p:cNvSpPr>
            <a:spLocks noChangeShapeType="1"/>
          </p:cNvSpPr>
          <p:nvPr/>
        </p:nvSpPr>
        <p:spPr bwMode="auto">
          <a:xfrm>
            <a:off x="4572000" y="571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34"/>
          <p:cNvSpPr>
            <a:spLocks noChangeShapeType="1"/>
          </p:cNvSpPr>
          <p:nvPr/>
        </p:nvSpPr>
        <p:spPr bwMode="auto">
          <a:xfrm>
            <a:off x="4572000" y="594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35"/>
          <p:cNvSpPr>
            <a:spLocks noChangeShapeType="1"/>
          </p:cNvSpPr>
          <p:nvPr/>
        </p:nvSpPr>
        <p:spPr bwMode="auto">
          <a:xfrm>
            <a:off x="4572000" y="502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Text Box 36"/>
          <p:cNvSpPr txBox="1">
            <a:spLocks noChangeArrowheads="1"/>
          </p:cNvSpPr>
          <p:nvPr/>
        </p:nvSpPr>
        <p:spPr bwMode="auto">
          <a:xfrm>
            <a:off x="6248400" y="4800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х</a:t>
            </a:r>
          </a:p>
        </p:txBody>
      </p:sp>
      <p:sp>
        <p:nvSpPr>
          <p:cNvPr id="4125" name="Text Box 37"/>
          <p:cNvSpPr txBox="1">
            <a:spLocks noChangeArrowheads="1"/>
          </p:cNvSpPr>
          <p:nvPr/>
        </p:nvSpPr>
        <p:spPr bwMode="auto">
          <a:xfrm>
            <a:off x="4648200" y="2819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у</a:t>
            </a:r>
          </a:p>
        </p:txBody>
      </p:sp>
      <p:sp>
        <p:nvSpPr>
          <p:cNvPr id="5158" name="AutoShape 38"/>
          <p:cNvSpPr>
            <a:spLocks noChangeArrowheads="1"/>
          </p:cNvSpPr>
          <p:nvPr/>
        </p:nvSpPr>
        <p:spPr bwMode="auto">
          <a:xfrm>
            <a:off x="5181600" y="3581400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5334000" y="33528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А</a:t>
            </a:r>
          </a:p>
        </p:txBody>
      </p:sp>
      <p:sp>
        <p:nvSpPr>
          <p:cNvPr id="5160" name="AutoShape 40"/>
          <p:cNvSpPr>
            <a:spLocks noChangeArrowheads="1"/>
          </p:cNvSpPr>
          <p:nvPr/>
        </p:nvSpPr>
        <p:spPr bwMode="auto">
          <a:xfrm>
            <a:off x="3810000" y="4114800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3886200" y="38862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8" grpId="0" animBg="1"/>
      <p:bldP spid="5159" grpId="0"/>
      <p:bldP spid="5160" grpId="0" animBg="1"/>
      <p:bldP spid="51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DF5515-D645-4337-99F9-C7AA89DB076D}" type="slidenum">
              <a:rPr lang="ru-RU"/>
              <a:pPr/>
              <a:t>12</a:t>
            </a:fld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5716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endParaRPr lang="ru-RU" sz="2400" dirty="0" smtClean="0">
              <a:solidFill>
                <a:srgbClr val="0000CC"/>
              </a:solidFill>
            </a:endParaRP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428604"/>
            <a:ext cx="7772400" cy="6200796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Организационный момент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3600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chemeClr val="hlink"/>
                </a:solidFill>
              </a:rPr>
              <a:t>   </a:t>
            </a:r>
            <a:r>
              <a:rPr lang="ru-RU" sz="2800" b="0" dirty="0" smtClean="0"/>
              <a:t>Ученики делятся на 3 группы: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0" dirty="0" smtClean="0"/>
          </a:p>
          <a:p>
            <a:pPr eaLnBrk="1" hangingPunct="1">
              <a:buFontTx/>
              <a:buChar char="-"/>
            </a:pPr>
            <a:r>
              <a:rPr lang="ru-RU" sz="2800" b="0" dirty="0" smtClean="0"/>
              <a:t>1 группа: Разработка задач на тему</a:t>
            </a:r>
          </a:p>
          <a:p>
            <a:pPr eaLnBrk="1" hangingPunct="1">
              <a:buFontTx/>
              <a:buNone/>
            </a:pPr>
            <a:r>
              <a:rPr lang="ru-RU" sz="2800" b="0" i="1" dirty="0" smtClean="0">
                <a:solidFill>
                  <a:schemeClr val="accent1"/>
                </a:solidFill>
              </a:rPr>
              <a:t>    «Математический сад».</a:t>
            </a:r>
          </a:p>
          <a:p>
            <a:pPr eaLnBrk="1" hangingPunct="1">
              <a:buFontTx/>
              <a:buNone/>
            </a:pPr>
            <a:endParaRPr lang="ru-RU" sz="2800" b="0" i="1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Char char="-"/>
            </a:pPr>
            <a:r>
              <a:rPr lang="ru-RU" sz="2800" b="0" dirty="0" smtClean="0"/>
              <a:t>2 группа: Подготовка сообщения </a:t>
            </a:r>
          </a:p>
          <a:p>
            <a:pPr eaLnBrk="1" hangingPunct="1">
              <a:buFontTx/>
              <a:buNone/>
            </a:pPr>
            <a:r>
              <a:rPr lang="ru-RU" sz="2800" b="0" i="1" dirty="0" smtClean="0"/>
              <a:t>   </a:t>
            </a:r>
            <a:r>
              <a:rPr lang="ru-RU" sz="2800" b="0" i="1" dirty="0" smtClean="0">
                <a:solidFill>
                  <a:schemeClr val="accent1"/>
                </a:solidFill>
              </a:rPr>
              <a:t>«Координаты в различных профессиях».</a:t>
            </a:r>
          </a:p>
          <a:p>
            <a:pPr eaLnBrk="1" hangingPunct="1">
              <a:buFontTx/>
              <a:buNone/>
            </a:pPr>
            <a:endParaRPr lang="ru-RU" sz="2800" b="0" i="1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Char char="-"/>
            </a:pPr>
            <a:r>
              <a:rPr lang="ru-RU" sz="2800" b="0" dirty="0" smtClean="0"/>
              <a:t>3 группа: Путешествие в будущее</a:t>
            </a:r>
          </a:p>
          <a:p>
            <a:pPr eaLnBrk="1" hangingPunct="1">
              <a:buFontTx/>
              <a:buNone/>
            </a:pPr>
            <a:r>
              <a:rPr lang="ru-RU" sz="2800" b="0" dirty="0" smtClean="0"/>
              <a:t>    </a:t>
            </a:r>
            <a:r>
              <a:rPr lang="ru-RU" sz="2800" b="0" i="1" dirty="0" smtClean="0">
                <a:solidFill>
                  <a:schemeClr val="accent1"/>
                </a:solidFill>
              </a:rPr>
              <a:t>«Встреча с координатами».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8DF3AD-BCCE-4126-8D44-28DCBD664D11}" type="slidenum">
              <a:rPr lang="ru-RU"/>
              <a:pPr/>
              <a:t>13</a:t>
            </a:fld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endParaRPr lang="ru-RU" sz="1600" dirty="0" smtClean="0">
              <a:solidFill>
                <a:schemeClr val="hlink"/>
              </a:solidFill>
            </a:endParaRP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85728"/>
            <a:ext cx="7772400" cy="5810272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Сроки выполнения</a:t>
            </a:r>
            <a:r>
              <a:rPr lang="ru-RU" sz="4000" b="1" dirty="0" smtClean="0">
                <a:solidFill>
                  <a:srgbClr val="0000CC"/>
                </a:solidFill>
              </a:rPr>
              <a:t> 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4000" dirty="0" smtClean="0">
              <a:solidFill>
                <a:schemeClr val="hlink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0" dirty="0" smtClean="0"/>
              <a:t>На выполнение проекта даётся 3- 5 дней.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Критерии оценки проекта: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600" dirty="0" smtClean="0">
              <a:solidFill>
                <a:schemeClr val="hlink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b="0" dirty="0" smtClean="0"/>
              <a:t>Полнота раскрытия темы.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b="0" dirty="0" smtClean="0"/>
              <a:t>Оригинальность решения проблемы.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b="0" dirty="0" smtClean="0"/>
              <a:t>Качество выполнения труда.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b="0" dirty="0" smtClean="0"/>
              <a:t>Убедительность презентации.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B75936-7B46-483E-B795-AB7EFDA0BE58}" type="slidenum">
              <a:rPr lang="ru-RU"/>
              <a:pPr/>
              <a:t>14</a:t>
            </a:fld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228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1600" dirty="0" smtClean="0">
              <a:solidFill>
                <a:schemeClr val="hlink"/>
              </a:solidFill>
            </a:endParaRP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00100" y="214290"/>
            <a:ext cx="7458100" cy="588171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Презентация работ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3600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0000CC"/>
                </a:solidFill>
              </a:rPr>
              <a:t>      </a:t>
            </a:r>
            <a:r>
              <a:rPr lang="ru-RU" sz="2400" b="0" dirty="0" smtClean="0">
                <a:solidFill>
                  <a:srgbClr val="0000CC"/>
                </a:solidFill>
              </a:rPr>
              <a:t>1 группа </a:t>
            </a:r>
            <a:r>
              <a:rPr lang="ru-RU" sz="2400" b="0" dirty="0" smtClean="0"/>
              <a:t>разработала комплект задач на построение по заданным координатам различных растений, фруктов и овощей.</a:t>
            </a:r>
          </a:p>
        </p:txBody>
      </p:sp>
      <p:pic>
        <p:nvPicPr>
          <p:cNvPr id="28676" name="Picture 1028" descr="PICT0238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 l="3419" t="6331" b="14793"/>
          <a:stretch>
            <a:fillRect/>
          </a:stretch>
        </p:blipFill>
        <p:spPr bwMode="auto">
          <a:xfrm>
            <a:off x="1214414" y="3643314"/>
            <a:ext cx="38481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30" descr="PICT0242"/>
          <p:cNvPicPr>
            <a:picLocks noChangeAspect="1" noChangeArrowheads="1"/>
          </p:cNvPicPr>
          <p:nvPr/>
        </p:nvPicPr>
        <p:blipFill>
          <a:blip r:embed="rId4" cstate="print"/>
          <a:srcRect b="13861"/>
          <a:stretch>
            <a:fillRect/>
          </a:stretch>
        </p:blipFill>
        <p:spPr bwMode="auto">
          <a:xfrm>
            <a:off x="5181600" y="3657600"/>
            <a:ext cx="3635950" cy="234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F607B1-D54E-4D1A-9A9D-A0BDF117369C}" type="slidenum">
              <a:rPr lang="ru-RU"/>
              <a:pPr/>
              <a:t>15</a:t>
            </a:fld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1600" dirty="0" smtClean="0">
              <a:solidFill>
                <a:schemeClr val="hlink"/>
              </a:solidFill>
            </a:endParaRP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Презентация работ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      </a:t>
            </a:r>
            <a:r>
              <a:rPr lang="ru-RU" sz="2400" b="0" dirty="0" smtClean="0">
                <a:solidFill>
                  <a:srgbClr val="0000CC"/>
                </a:solidFill>
              </a:rPr>
              <a:t>2 группа</a:t>
            </a:r>
            <a:r>
              <a:rPr lang="ru-RU" sz="2400" b="0" dirty="0" smtClean="0"/>
              <a:t> используя сеть Интернет, беседы с родителями, составила небольшой доклад и представила его перед классом.</a:t>
            </a:r>
          </a:p>
        </p:txBody>
      </p:sp>
      <p:pic>
        <p:nvPicPr>
          <p:cNvPr id="29700" name="Picture 4" descr="PICT0243"/>
          <p:cNvPicPr>
            <a:picLocks noChangeAspect="1" noChangeArrowheads="1"/>
          </p:cNvPicPr>
          <p:nvPr/>
        </p:nvPicPr>
        <p:blipFill>
          <a:blip r:embed="rId3" cstate="print"/>
          <a:srcRect l="-21211" r="-3029" b="14465"/>
          <a:stretch>
            <a:fillRect/>
          </a:stretch>
        </p:blipFill>
        <p:spPr bwMode="auto">
          <a:xfrm>
            <a:off x="1676400" y="3429000"/>
            <a:ext cx="5029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1E91A1-DE8E-4F7F-BEAD-077409E24217}" type="slidenum">
              <a:rPr lang="ru-RU"/>
              <a:pPr/>
              <a:t>16</a:t>
            </a:fld>
            <a:endParaRPr lang="ru-RU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1600" dirty="0" smtClean="0">
              <a:solidFill>
                <a:schemeClr val="hlink"/>
              </a:solidFill>
            </a:endParaRP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71538" y="357166"/>
            <a:ext cx="7386662" cy="573883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Презентация работ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36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0000CC"/>
                </a:solidFill>
              </a:rPr>
              <a:t>       </a:t>
            </a:r>
            <a:r>
              <a:rPr lang="ru-RU" sz="2400" b="0" dirty="0" smtClean="0">
                <a:solidFill>
                  <a:srgbClr val="0000CC"/>
                </a:solidFill>
              </a:rPr>
              <a:t>3 группа </a:t>
            </a:r>
            <a:r>
              <a:rPr lang="ru-RU" sz="2400" b="0" dirty="0" smtClean="0"/>
              <a:t>подготовила чертежи и названия графиков, которые будут изучать в старших классах. Убедила учащихся класса в актуальности и важности этой темы.</a:t>
            </a:r>
          </a:p>
        </p:txBody>
      </p:sp>
      <p:pic>
        <p:nvPicPr>
          <p:cNvPr id="30724" name="Picture 1028" descr="PICT0240"/>
          <p:cNvPicPr>
            <a:picLocks noChangeAspect="1" noChangeArrowheads="1"/>
          </p:cNvPicPr>
          <p:nvPr/>
        </p:nvPicPr>
        <p:blipFill>
          <a:blip r:embed="rId3" cstate="print"/>
          <a:srcRect b="16028"/>
          <a:stretch>
            <a:fillRect/>
          </a:stretch>
        </p:blipFill>
        <p:spPr bwMode="auto">
          <a:xfrm>
            <a:off x="4857751" y="3500438"/>
            <a:ext cx="4003727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29" descr="PICT0241"/>
          <p:cNvPicPr>
            <a:picLocks noChangeAspect="1" noChangeArrowheads="1"/>
          </p:cNvPicPr>
          <p:nvPr/>
        </p:nvPicPr>
        <p:blipFill>
          <a:blip r:embed="rId4" cstate="print"/>
          <a:srcRect b="14476"/>
          <a:stretch>
            <a:fillRect/>
          </a:stretch>
        </p:blipFill>
        <p:spPr bwMode="auto">
          <a:xfrm>
            <a:off x="1000100" y="3500438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10715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CC00"/>
                </a:solidFill>
              </a:rPr>
              <a:t>Технология построения </a:t>
            </a:r>
            <a:r>
              <a:rPr lang="ru-RU" sz="2800" b="1" dirty="0" err="1" smtClean="0">
                <a:solidFill>
                  <a:srgbClr val="00CC00"/>
                </a:solidFill>
              </a:rPr>
              <a:t>интеллект-карт</a:t>
            </a:r>
            <a:endParaRPr lang="ru-RU" sz="2800" dirty="0">
              <a:solidFill>
                <a:srgbClr val="00CC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txBody>
          <a:bodyPr/>
          <a:lstStyle/>
          <a:p>
            <a:r>
              <a:rPr lang="ru-RU" sz="2800" b="1" dirty="0" err="1" smtClean="0"/>
              <a:t>Интеллект-карты</a:t>
            </a:r>
            <a:r>
              <a:rPr lang="ru-RU" sz="2800" dirty="0" smtClean="0"/>
              <a:t> — это инструмент, позволяющий эффективно структурировать и обрабатывать информацию, мыслить, используя весь свой творческий и интеллектуальный потенциал.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57232"/>
            <a:ext cx="7498080" cy="10715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Составление </a:t>
            </a:r>
            <a:r>
              <a:rPr lang="ru-RU" sz="3200" b="1" dirty="0" err="1" smtClean="0">
                <a:solidFill>
                  <a:schemeClr val="tx1"/>
                </a:solidFill>
              </a:rPr>
              <a:t>интеллект-карты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по роману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«Преступление и наказание»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500306"/>
            <a:ext cx="7215238" cy="3748094"/>
          </a:xfrm>
        </p:spPr>
        <p:txBody>
          <a:bodyPr/>
          <a:lstStyle/>
          <a:p>
            <a:pPr>
              <a:buNone/>
              <a:defRPr/>
            </a:pPr>
            <a:r>
              <a:rPr lang="ru-RU" dirty="0" smtClean="0">
                <a:solidFill>
                  <a:srgbClr val="0000CC"/>
                </a:solidFill>
              </a:rPr>
              <a:t>1.Выбираем тему, идею, предмет, объект, образ, то есть то, о чём будет интеллект- карта, например:</a:t>
            </a:r>
          </a:p>
          <a:p>
            <a:pPr algn="ctr"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«Преступление и наказание»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7647836" cy="15001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2. </a:t>
            </a:r>
            <a:r>
              <a:rPr lang="ru-RU" sz="3200" dirty="0" smtClean="0">
                <a:solidFill>
                  <a:srgbClr val="0000CC"/>
                </a:solidFill>
              </a:rPr>
              <a:t>Рисуем </a:t>
            </a:r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r>
              <a:rPr lang="ru-RU" sz="3200" dirty="0" smtClean="0">
                <a:solidFill>
                  <a:srgbClr val="0000CC"/>
                </a:solidFill>
              </a:rPr>
              <a:t>или пишем объёмный, цветной образ темы в середине листа бумаги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4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0832" y="2000240"/>
            <a:ext cx="6607885" cy="424816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Педагогическая технология </a:t>
            </a:r>
            <a:r>
              <a:rPr lang="ru-RU" dirty="0"/>
              <a:t>– это </a:t>
            </a:r>
            <a:r>
              <a:rPr lang="ru-RU" dirty="0" smtClean="0"/>
              <a:t>продуманная </a:t>
            </a:r>
            <a:r>
              <a:rPr lang="ru-RU" dirty="0"/>
              <a:t>во всех деталях МОДЕЛЬ совместной педагогической деятельности по проектированию, организации и проведению учебного процесса с безусловным обеспечением комфортных условий для учащихся и </a:t>
            </a:r>
            <a:r>
              <a:rPr lang="ru-RU" dirty="0" smtClean="0"/>
              <a:t>учителя </a:t>
            </a:r>
            <a:r>
              <a:rPr lang="ru-RU" dirty="0"/>
              <a:t>(В. М. Монахов).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05092" cy="14287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3.</a:t>
            </a:r>
            <a:r>
              <a:rPr lang="ru-RU" sz="3200" dirty="0" smtClean="0">
                <a:solidFill>
                  <a:srgbClr val="0000CC"/>
                </a:solidFill>
              </a:rPr>
              <a:t>Ассоциируем 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928802"/>
            <a:ext cx="8005026" cy="43195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 Петербург, университет, учёба, квартира, коморка, плата, деньги, страх, хозяйка,                                                                              мысль, убийство, улица, бред, болезнь,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теория, следствие, ожидание, сестра, мама,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встреча, ссора, Рогозин, Лужин, Соня Мармеладова, </a:t>
            </a:r>
            <a:r>
              <a:rPr lang="ru-RU" sz="2400" dirty="0" err="1" smtClean="0"/>
              <a:t>старуха-процентщица,судья</a:t>
            </a:r>
            <a:r>
              <a:rPr lang="ru-RU" sz="2400" dirty="0" smtClean="0"/>
              <a:t>, Родион </a:t>
            </a:r>
            <a:r>
              <a:rPr lang="ru-RU" sz="2400" dirty="0" err="1" smtClean="0"/>
              <a:t>Раскольников,Свидригайлов,смерть</a:t>
            </a:r>
            <a:endParaRPr lang="ru-RU" sz="2400" dirty="0" smtClean="0"/>
          </a:p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покаяние, любовь, ссылка, одиночество,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Евангелие, прозрение, мечта, наказание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2858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4. </a:t>
            </a:r>
            <a:r>
              <a:rPr lang="ru-RU" sz="2800" dirty="0" smtClean="0">
                <a:solidFill>
                  <a:srgbClr val="0000CC"/>
                </a:solidFill>
              </a:rPr>
              <a:t>Наводим порядок в словах-ассоциациях-</a:t>
            </a:r>
            <a:br>
              <a:rPr lang="ru-RU" sz="2800" dirty="0" smtClean="0">
                <a:solidFill>
                  <a:srgbClr val="0000CC"/>
                </a:solidFill>
              </a:rPr>
            </a:br>
            <a:r>
              <a:rPr lang="ru-RU" sz="2800" dirty="0" smtClean="0">
                <a:solidFill>
                  <a:srgbClr val="0000CC"/>
                </a:solidFill>
              </a:rPr>
              <a:t>группируем по смыслу 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928802"/>
            <a:ext cx="7933588" cy="43195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u="sng" dirty="0" smtClean="0"/>
              <a:t>Родион Раскольников</a:t>
            </a:r>
            <a:r>
              <a:rPr lang="ru-RU" sz="2800" u="sng" dirty="0" smtClean="0"/>
              <a:t>, Петербург, учёба, университет, </a:t>
            </a:r>
            <a:r>
              <a:rPr lang="ru-RU" sz="2800" b="1" u="sng" dirty="0" smtClean="0"/>
              <a:t>бедность</a:t>
            </a:r>
            <a:r>
              <a:rPr lang="ru-RU" sz="2800" u="sng" dirty="0" smtClean="0"/>
              <a:t>, деньги, хозяйка,</a:t>
            </a:r>
          </a:p>
          <a:p>
            <a:pPr>
              <a:defRPr/>
            </a:pPr>
            <a:r>
              <a:rPr lang="ru-RU" sz="2800" u="sng" dirty="0" smtClean="0"/>
              <a:t>страх, теория, </a:t>
            </a:r>
            <a:r>
              <a:rPr lang="ru-RU" sz="2800" b="1" u="sng" dirty="0" smtClean="0"/>
              <a:t>убийство</a:t>
            </a:r>
            <a:r>
              <a:rPr lang="ru-RU" sz="2800" u="sng" dirty="0" smtClean="0"/>
              <a:t>, мысли, следствие,</a:t>
            </a:r>
          </a:p>
          <a:p>
            <a:pPr>
              <a:defRPr/>
            </a:pPr>
            <a:r>
              <a:rPr lang="ru-RU" sz="2800" u="sng" dirty="0" smtClean="0"/>
              <a:t>сестра, мама, Рогозин, Лужин, </a:t>
            </a:r>
            <a:r>
              <a:rPr lang="ru-RU" sz="2800" b="1" u="sng" dirty="0" smtClean="0"/>
              <a:t>Соня</a:t>
            </a:r>
            <a:r>
              <a:rPr lang="ru-RU" sz="2800" u="sng" dirty="0" smtClean="0"/>
              <a:t>, улица, </a:t>
            </a:r>
            <a:r>
              <a:rPr lang="ru-RU" sz="2800" b="1" u="sng" dirty="0" err="1" smtClean="0"/>
              <a:t>Свидригайлов</a:t>
            </a:r>
            <a:r>
              <a:rPr lang="ru-RU" sz="2800" b="1" u="sng" dirty="0" smtClean="0"/>
              <a:t>,</a:t>
            </a:r>
            <a:r>
              <a:rPr lang="ru-RU" sz="2800" u="sng" dirty="0" smtClean="0"/>
              <a:t> смерть, похороны, разговор,</a:t>
            </a:r>
          </a:p>
          <a:p>
            <a:pPr>
              <a:defRPr/>
            </a:pPr>
            <a:r>
              <a:rPr lang="ru-RU" sz="2800" u="sng" dirty="0" smtClean="0"/>
              <a:t>покаяние, </a:t>
            </a:r>
            <a:r>
              <a:rPr lang="ru-RU" sz="2800" b="1" u="sng" dirty="0" smtClean="0"/>
              <a:t>признание,</a:t>
            </a:r>
            <a:r>
              <a:rPr lang="ru-RU" sz="2800" u="sng" dirty="0" smtClean="0"/>
              <a:t> суд, любовь, слёзы, ссылка, Евангелие, прозрение, </a:t>
            </a:r>
            <a:r>
              <a:rPr lang="ru-RU" sz="2800" b="1" u="sng" dirty="0" smtClean="0"/>
              <a:t>наказание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428868"/>
            <a:ext cx="7715304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71604" y="500042"/>
            <a:ext cx="75723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CC"/>
                </a:solidFill>
              </a:rPr>
              <a:t>6.</a:t>
            </a:r>
            <a:r>
              <a:rPr lang="ru-RU" sz="2600" dirty="0" smtClean="0">
                <a:solidFill>
                  <a:srgbClr val="0000CC"/>
                </a:solidFill>
              </a:rPr>
              <a:t>К нарисованному образу предмета добавляем ветви – основу структуры. Количество ветвей равно количеству ключевых фраз и ключевых слов. </a:t>
            </a:r>
            <a:endParaRPr lang="ru-RU" sz="2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112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7.</a:t>
            </a:r>
            <a:r>
              <a:rPr lang="ru-RU" sz="2800" dirty="0" smtClean="0">
                <a:solidFill>
                  <a:srgbClr val="0000CC"/>
                </a:solidFill>
              </a:rPr>
              <a:t>Заполняем структуру словами-ассоциациями, размещая их на ответвлениях соответствующих ключевых веток 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4" name="Picture 4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857364"/>
            <a:ext cx="7417179" cy="500063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969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8.</a:t>
            </a:r>
            <a:r>
              <a:rPr lang="ru-RU" sz="2800" dirty="0" smtClean="0">
                <a:solidFill>
                  <a:srgbClr val="0000CC"/>
                </a:solidFill>
              </a:rPr>
              <a:t>Оживляем карту рисунками, символами, смайликами, графикой, </a:t>
            </a:r>
            <a:r>
              <a:rPr lang="ru-RU" sz="2800" dirty="0" err="1" smtClean="0">
                <a:solidFill>
                  <a:srgbClr val="0000CC"/>
                </a:solidFill>
              </a:rPr>
              <a:t>всем,что</a:t>
            </a:r>
            <a:r>
              <a:rPr lang="ru-RU" sz="2800" dirty="0" smtClean="0">
                <a:solidFill>
                  <a:srgbClr val="0000CC"/>
                </a:solidFill>
              </a:rPr>
              <a:t> со словами ассоциируется 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4" name="Picture 4" descr="9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714488"/>
            <a:ext cx="7929618" cy="5143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10.</a:t>
            </a:r>
            <a:r>
              <a:rPr lang="ru-RU" sz="2800" dirty="0" smtClean="0">
                <a:solidFill>
                  <a:srgbClr val="0000CC"/>
                </a:solidFill>
              </a:rPr>
              <a:t>Устанавливаем объективные связи между блоками или их элементами 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9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2057400"/>
            <a:ext cx="6235700" cy="4530725"/>
          </a:xfrm>
          <a:noFill/>
        </p:spPr>
      </p:pic>
      <p:pic>
        <p:nvPicPr>
          <p:cNvPr id="5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00100" y="1643050"/>
            <a:ext cx="81439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940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CC00"/>
                </a:solidFill>
              </a:rPr>
              <a:t>ИКТ технология</a:t>
            </a:r>
            <a:endParaRPr lang="ru-RU" sz="3200" dirty="0">
              <a:solidFill>
                <a:srgbClr val="00CC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424816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презентации к урокам;</a:t>
            </a:r>
          </a:p>
          <a:p>
            <a:pPr>
              <a:defRPr/>
            </a:pPr>
            <a:r>
              <a:rPr lang="ru-RU" dirty="0" smtClean="0"/>
              <a:t>логические игры;</a:t>
            </a:r>
          </a:p>
          <a:p>
            <a:pPr>
              <a:defRPr/>
            </a:pPr>
            <a:r>
              <a:rPr lang="ru-RU" dirty="0" smtClean="0"/>
              <a:t>интерактивные тесты;</a:t>
            </a:r>
          </a:p>
          <a:p>
            <a:pPr>
              <a:defRPr/>
            </a:pPr>
            <a:r>
              <a:rPr lang="ru-RU" dirty="0" smtClean="0"/>
              <a:t>электронные энциклопедии;</a:t>
            </a:r>
            <a:endParaRPr lang="en-US" dirty="0" smtClean="0"/>
          </a:p>
          <a:p>
            <a:pPr>
              <a:defRPr/>
            </a:pPr>
            <a:r>
              <a:rPr lang="ru-RU" dirty="0" err="1" smtClean="0"/>
              <a:t>физминутки</a:t>
            </a:r>
            <a:r>
              <a:rPr lang="ru-RU" dirty="0" smtClean="0"/>
              <a:t>;</a:t>
            </a:r>
          </a:p>
          <a:p>
            <a:pPr>
              <a:defRPr/>
            </a:pPr>
            <a:r>
              <a:rPr lang="ru-RU" dirty="0" smtClean="0"/>
              <a:t>видеофильмы и видеоролики.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500174"/>
            <a:ext cx="7929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Виды ИКТ, используемые в процессе обучения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2193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Э</a:t>
            </a:r>
            <a:r>
              <a:rPr lang="ru-RU" dirty="0" smtClean="0">
                <a:solidFill>
                  <a:srgbClr val="0000CC"/>
                </a:solidFill>
              </a:rPr>
              <a:t>тапы </a:t>
            </a:r>
            <a:r>
              <a:rPr lang="ru-RU" dirty="0" smtClean="0">
                <a:solidFill>
                  <a:srgbClr val="0000CC"/>
                </a:solidFill>
              </a:rPr>
              <a:t>подготовки урока с использованием ИКТ: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txBody>
          <a:bodyPr/>
          <a:lstStyle/>
          <a:p>
            <a:pPr marL="653796" indent="-571500">
              <a:buAutoNum type="romanUcPeriod"/>
            </a:pPr>
            <a:r>
              <a:rPr lang="ru-RU" dirty="0" smtClean="0"/>
              <a:t>Концептуальный;</a:t>
            </a:r>
          </a:p>
          <a:p>
            <a:pPr marL="653796" indent="-571500">
              <a:buFont typeface="Wingdings 2"/>
              <a:buAutoNum type="romanUcPeriod"/>
            </a:pPr>
            <a:r>
              <a:rPr lang="ru-RU" dirty="0" smtClean="0"/>
              <a:t>Технологический;</a:t>
            </a:r>
          </a:p>
          <a:p>
            <a:pPr marL="653796" indent="-571500">
              <a:buFont typeface="Wingdings 2"/>
              <a:buAutoNum type="romanUcPeriod"/>
            </a:pPr>
            <a:r>
              <a:rPr lang="ru-RU" dirty="0" err="1" smtClean="0"/>
              <a:t>Операциональный</a:t>
            </a:r>
            <a:r>
              <a:rPr lang="ru-RU" dirty="0" smtClean="0"/>
              <a:t>;</a:t>
            </a:r>
          </a:p>
          <a:p>
            <a:pPr marL="653796" indent="-571500">
              <a:buFont typeface="Wingdings 2"/>
              <a:buAutoNum type="romanUcPeriod"/>
            </a:pPr>
            <a:r>
              <a:rPr lang="ru-RU" dirty="0" smtClean="0"/>
              <a:t>Педагогическая </a:t>
            </a:r>
            <a:r>
              <a:rPr lang="ru-RU" dirty="0" smtClean="0"/>
              <a:t>реализация.</a:t>
            </a:r>
            <a:endParaRPr lang="ru-RU" dirty="0" smtClean="0"/>
          </a:p>
          <a:p>
            <a:pPr marL="653796" indent="-571500">
              <a:buAutoNum type="romanU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CC00"/>
                </a:solidFill>
              </a:rPr>
              <a:t>Технологии развития </a:t>
            </a:r>
            <a:r>
              <a:rPr lang="ru-RU" sz="3200" b="1" dirty="0" smtClean="0">
                <a:solidFill>
                  <a:srgbClr val="00CC00"/>
                </a:solidFill>
              </a:rPr>
              <a:t/>
            </a:r>
            <a:br>
              <a:rPr lang="ru-RU" sz="3200" b="1" dirty="0" smtClean="0">
                <a:solidFill>
                  <a:srgbClr val="00CC00"/>
                </a:solidFill>
              </a:rPr>
            </a:br>
            <a:r>
              <a:rPr lang="ru-RU" sz="3200" b="1" dirty="0" smtClean="0">
                <a:solidFill>
                  <a:srgbClr val="00CC00"/>
                </a:solidFill>
              </a:rPr>
              <a:t>критического </a:t>
            </a:r>
            <a:r>
              <a:rPr lang="ru-RU" sz="3200" b="1" dirty="0" smtClean="0">
                <a:solidFill>
                  <a:srgbClr val="00CC00"/>
                </a:solidFill>
              </a:rPr>
              <a:t>мышления </a:t>
            </a:r>
            <a:endParaRPr lang="ru-RU" sz="3200" dirty="0">
              <a:solidFill>
                <a:srgbClr val="00CC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/>
              <a:t>Синквейн</a:t>
            </a:r>
            <a:r>
              <a:rPr lang="ru-RU" dirty="0" smtClean="0"/>
              <a:t> является быстрым, эффективным инструментом для анализа, синтеза и обобщения понятия и информации. Он учит осмысленно использовать понятия и определять свое отношение к рассматриваемой проблеме, используя, всего пять </a:t>
            </a:r>
            <a:r>
              <a:rPr lang="ru-RU" dirty="0" smtClean="0"/>
              <a:t>строк.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01122" cy="9175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Пример написания </a:t>
            </a:r>
            <a:r>
              <a:rPr lang="ru-RU" sz="3200" b="1" dirty="0" err="1" smtClean="0">
                <a:solidFill>
                  <a:srgbClr val="0000CC"/>
                </a:solidFill>
              </a:rPr>
              <a:t>синквейна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8933688" cy="4248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/>
              <a:t>              Схема</a:t>
            </a:r>
            <a:r>
              <a:rPr lang="ru-RU" sz="2200" b="1" dirty="0" smtClean="0"/>
              <a:t>:                                 </a:t>
            </a:r>
            <a:r>
              <a:rPr lang="ru-RU" sz="2200" b="1" dirty="0" smtClean="0"/>
              <a:t>                           Пример </a:t>
            </a:r>
            <a:r>
              <a:rPr lang="ru-RU" sz="2200" b="1" dirty="0" err="1" smtClean="0"/>
              <a:t>синквейна</a:t>
            </a:r>
            <a:r>
              <a:rPr lang="ru-RU" sz="2200" b="1" dirty="0" smtClean="0"/>
              <a:t>: </a:t>
            </a:r>
            <a:endParaRPr lang="ru-RU" sz="2200" dirty="0" smtClean="0"/>
          </a:p>
          <a:p>
            <a:pPr>
              <a:buNone/>
            </a:pPr>
            <a:r>
              <a:rPr lang="ru-RU" sz="2200" i="1" dirty="0" smtClean="0"/>
              <a:t>Существительное.                            </a:t>
            </a:r>
            <a:r>
              <a:rPr lang="ru-RU" sz="2200" i="1" dirty="0" smtClean="0"/>
              <a:t>                            Весна</a:t>
            </a:r>
            <a:r>
              <a:rPr lang="ru-RU" sz="2200" i="1" dirty="0" smtClean="0"/>
              <a:t>. </a:t>
            </a:r>
            <a:endParaRPr lang="ru-RU" sz="2200" dirty="0" smtClean="0"/>
          </a:p>
          <a:p>
            <a:pPr>
              <a:buNone/>
            </a:pPr>
            <a:r>
              <a:rPr lang="ru-RU" sz="2200" i="1" dirty="0" smtClean="0"/>
              <a:t>Прилагательное, прилагательное.  </a:t>
            </a:r>
            <a:r>
              <a:rPr lang="ru-RU" sz="2200" i="1" dirty="0" smtClean="0"/>
              <a:t>          Свежая, солнечная</a:t>
            </a:r>
            <a:r>
              <a:rPr lang="ru-RU" sz="2200" i="1" dirty="0" smtClean="0"/>
              <a:t>. </a:t>
            </a:r>
            <a:endParaRPr lang="ru-RU" sz="2200" dirty="0" smtClean="0"/>
          </a:p>
          <a:p>
            <a:pPr>
              <a:buNone/>
            </a:pPr>
            <a:r>
              <a:rPr lang="ru-RU" sz="2200" i="1" dirty="0" smtClean="0"/>
              <a:t>Глагол, глагол, глагол.        </a:t>
            </a:r>
            <a:r>
              <a:rPr lang="ru-RU" sz="2200" i="1" dirty="0" smtClean="0"/>
              <a:t>                           Пробуждает</a:t>
            </a:r>
            <a:r>
              <a:rPr lang="ru-RU" sz="2200" i="1" dirty="0" smtClean="0"/>
              <a:t>, веселит, радует. </a:t>
            </a:r>
            <a:endParaRPr lang="ru-RU" sz="2200" dirty="0" smtClean="0"/>
          </a:p>
          <a:p>
            <a:pPr>
              <a:buNone/>
            </a:pPr>
            <a:r>
              <a:rPr lang="ru-RU" sz="2200" i="1" dirty="0" smtClean="0"/>
              <a:t>Предложение - отношение к теме.      </a:t>
            </a:r>
            <a:r>
              <a:rPr lang="ru-RU" sz="2200" i="1" dirty="0" smtClean="0"/>
              <a:t>     Я </a:t>
            </a:r>
            <a:r>
              <a:rPr lang="ru-RU" sz="2200" i="1" dirty="0" smtClean="0"/>
              <a:t>очень люблю весну. </a:t>
            </a:r>
            <a:endParaRPr lang="ru-RU" sz="2200" dirty="0" smtClean="0"/>
          </a:p>
          <a:p>
            <a:pPr>
              <a:buNone/>
            </a:pPr>
            <a:r>
              <a:rPr lang="ru-RU" sz="2200" i="1" dirty="0" smtClean="0"/>
              <a:t>Синоним к первой строке.                                          Обновление</a:t>
            </a:r>
            <a:r>
              <a:rPr lang="ru-RU" sz="2600" i="1" dirty="0" smtClean="0"/>
              <a:t>. </a:t>
            </a:r>
            <a:endParaRPr lang="ru-RU" sz="2600" dirty="0" smtClean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607587" y="3393281"/>
            <a:ext cx="20717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&amp;Fcy;&amp;ocy;&amp;ncy;&amp;ycy; &amp;dcy;&amp;lcy;&amp;yacy; &amp;pcy;&amp;rcy;&amp;iecy;&amp;zcy;&amp;iecy;&amp;ncy;&amp;tcy;&amp;acy;&amp;tscy;&amp;icy;&amp;jcy;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1643050"/>
            <a:ext cx="7286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Технология игровой деятельности (игровая технология)</a:t>
            </a:r>
            <a:r>
              <a:rPr lang="ru-RU" sz="2400" dirty="0" smtClean="0"/>
              <a:t> - представляет собой определенную последовательность действий, операций специалиста (педагога, психолога, </a:t>
            </a:r>
            <a:r>
              <a:rPr lang="ru-RU" sz="2400" dirty="0" err="1" smtClean="0"/>
              <a:t>игротехника</a:t>
            </a:r>
            <a:r>
              <a:rPr lang="ru-RU" sz="2400" dirty="0" smtClean="0"/>
              <a:t> и т.д.) по отбору материала, разработке и подготовке игры, включению детей в игровую деятельность, осуществлению самой игры, подведению ее итогов и содержательных результатов.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71480"/>
            <a:ext cx="792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CC00"/>
                </a:solidFill>
              </a:rPr>
              <a:t>Игровая технология</a:t>
            </a:r>
            <a:endParaRPr lang="ru-RU" sz="4400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000100" y="1572746"/>
            <a:ext cx="77153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800" dirty="0"/>
              <a:t>1.По </a:t>
            </a:r>
            <a:r>
              <a:rPr lang="ru-RU" sz="2800" dirty="0" smtClean="0"/>
              <a:t>назначению: </a:t>
            </a:r>
            <a:r>
              <a:rPr lang="ru-RU" sz="2800" b="1" dirty="0" smtClean="0"/>
              <a:t>обучающие</a:t>
            </a:r>
            <a:r>
              <a:rPr lang="ru-RU" sz="2800" b="1" dirty="0"/>
              <a:t>,</a:t>
            </a:r>
            <a:r>
              <a:rPr lang="ru-RU" sz="2800" dirty="0"/>
              <a:t> </a:t>
            </a:r>
            <a:r>
              <a:rPr lang="ru-RU" sz="2800" b="1" dirty="0"/>
              <a:t>контролирующие</a:t>
            </a:r>
            <a:r>
              <a:rPr lang="ru-RU" sz="2800" dirty="0"/>
              <a:t> и </a:t>
            </a:r>
            <a:r>
              <a:rPr lang="ru-RU" sz="2800" b="1" dirty="0"/>
              <a:t>воспитывающие</a:t>
            </a:r>
            <a:r>
              <a:rPr lang="ru-RU" sz="2800" dirty="0"/>
              <a:t> игры. Также можно выделить </a:t>
            </a:r>
            <a:r>
              <a:rPr lang="ru-RU" sz="2800" b="1" dirty="0"/>
              <a:t>развивающие</a:t>
            </a:r>
            <a:r>
              <a:rPr lang="ru-RU" sz="2800" dirty="0"/>
              <a:t> и </a:t>
            </a:r>
            <a:r>
              <a:rPr lang="ru-RU" sz="2800" b="1" dirty="0"/>
              <a:t>занимательные.</a:t>
            </a:r>
          </a:p>
          <a:p>
            <a:pPr eaLnBrk="0" hangingPunct="0">
              <a:defRPr/>
            </a:pPr>
            <a:r>
              <a:rPr lang="ru-RU" sz="2800" dirty="0"/>
              <a:t>2.По массовости </a:t>
            </a:r>
            <a:r>
              <a:rPr lang="ru-RU" sz="2800" dirty="0" smtClean="0"/>
              <a:t>различают: </a:t>
            </a:r>
            <a:r>
              <a:rPr lang="ru-RU" sz="2800" b="1" dirty="0"/>
              <a:t>коллективные</a:t>
            </a:r>
            <a:r>
              <a:rPr lang="ru-RU" sz="2800" dirty="0"/>
              <a:t> и </a:t>
            </a:r>
            <a:r>
              <a:rPr lang="ru-RU" sz="2800" b="1" dirty="0"/>
              <a:t>индивидуальные </a:t>
            </a:r>
            <a:r>
              <a:rPr lang="ru-RU" sz="2800" dirty="0"/>
              <a:t>игры.</a:t>
            </a:r>
          </a:p>
          <a:p>
            <a:pPr eaLnBrk="0" hangingPunct="0">
              <a:defRPr/>
            </a:pPr>
            <a:r>
              <a:rPr lang="ru-RU" sz="2800" dirty="0"/>
              <a:t>3.По реакции </a:t>
            </a:r>
            <a:r>
              <a:rPr lang="ru-RU" sz="2800" dirty="0" smtClean="0"/>
              <a:t>выделяют: </a:t>
            </a:r>
            <a:r>
              <a:rPr lang="ru-RU" sz="2800" b="1" dirty="0"/>
              <a:t>подвижные</a:t>
            </a:r>
            <a:r>
              <a:rPr lang="ru-RU" sz="2800" dirty="0"/>
              <a:t> и </a:t>
            </a:r>
            <a:r>
              <a:rPr lang="ru-RU" sz="2800" b="1" dirty="0"/>
              <a:t>тихие</a:t>
            </a:r>
            <a:r>
              <a:rPr lang="ru-RU" sz="2800" dirty="0"/>
              <a:t> игры.</a:t>
            </a:r>
          </a:p>
          <a:p>
            <a:pPr eaLnBrk="0" hangingPunct="0">
              <a:defRPr/>
            </a:pPr>
            <a:r>
              <a:rPr lang="ru-RU" sz="2800" dirty="0"/>
              <a:t>4.По темпу </a:t>
            </a:r>
            <a:r>
              <a:rPr lang="ru-RU" sz="2800" dirty="0" smtClean="0"/>
              <a:t>выделяют: </a:t>
            </a:r>
            <a:r>
              <a:rPr lang="ru-RU" sz="2800" b="1" dirty="0"/>
              <a:t>скоростные</a:t>
            </a:r>
            <a:r>
              <a:rPr lang="ru-RU" sz="2800" dirty="0"/>
              <a:t> и </a:t>
            </a:r>
            <a:r>
              <a:rPr lang="ru-RU" sz="2800" b="1" dirty="0"/>
              <a:t>качественные</a:t>
            </a:r>
            <a:r>
              <a:rPr lang="ru-RU" sz="2800" dirty="0"/>
              <a:t> игры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785794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Классификации педагогических игр: </a:t>
            </a:r>
            <a:endParaRPr lang="ru-RU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&amp;Fcy;&amp;ocy;&amp;ncy; &amp;dcy;&amp;lcy;&amp;yacy; &amp;pcy;&amp;rcy;&amp;iecy;&amp;zcy;&amp;iecy;&amp;ncy;&amp;tcy;&amp;acy;&amp;tscy;&amp;icy;&amp;jcy; &amp;kcy;&amp;a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785926"/>
            <a:ext cx="8072494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00CC"/>
                </a:solidFill>
              </a:rPr>
              <a:t>Цель</a:t>
            </a:r>
            <a:r>
              <a:rPr lang="ru-RU" sz="2800" b="1" i="1" dirty="0" smtClean="0"/>
              <a:t> такой работы– выращивание опыта детей по следующим направлениям: 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 работа со своими материалами, их систематизация;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 планирование учебной деятельности, ее анализ и оценка;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форма презентации своих достижений.</a:t>
            </a:r>
            <a:endParaRPr lang="ru-RU" sz="2800" dirty="0" smtClean="0"/>
          </a:p>
          <a:p>
            <a:pPr>
              <a:lnSpc>
                <a:spcPct val="80000"/>
              </a:lnSpc>
            </a:pPr>
            <a:endParaRPr lang="ru-RU" sz="28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      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896223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CC00"/>
                </a:solidFill>
              </a:rPr>
              <a:t>Технология «портфель достижений»</a:t>
            </a:r>
            <a:endParaRPr lang="ru-RU" sz="32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0F59-0681-40CF-8C42-3C3B48DBE4D5}" type="datetime1">
              <a:rPr lang="ru-RU"/>
              <a:pPr/>
              <a:t>05.12.2013</a:t>
            </a:fld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17C6-B6D7-4311-B8CA-B95C68FFFA8A}" type="slidenum">
              <a:rPr lang="ru-RU"/>
              <a:pPr/>
              <a:t>6</a:t>
            </a:fld>
            <a:endParaRPr lang="ru-RU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971550" y="1844675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  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08" y="0"/>
            <a:ext cx="664373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СОДЕРЖАНИЕ ИНДИВИДУАЛЬНОЙ НАКОПИТЕЛЬНОЙ РАБОЧЕЙ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ПАПКИ (портфель ученика)</a:t>
            </a:r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13677" name="AutoShape 13"/>
          <p:cNvSpPr>
            <a:spLocks noChangeArrowheads="1"/>
          </p:cNvSpPr>
          <p:nvPr/>
        </p:nvSpPr>
        <p:spPr bwMode="auto">
          <a:xfrm>
            <a:off x="4427538" y="1628775"/>
            <a:ext cx="3024187" cy="71913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CCFF99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4500563" y="1700213"/>
            <a:ext cx="324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3399"/>
                </a:solidFill>
              </a:rPr>
              <a:t>2. Содержание:</a:t>
            </a:r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 flipH="1">
            <a:off x="1476375" y="2349500"/>
            <a:ext cx="4032250" cy="1655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682" name="AutoShape 18"/>
          <p:cNvSpPr>
            <a:spLocks noChangeArrowheads="1"/>
          </p:cNvSpPr>
          <p:nvPr/>
        </p:nvSpPr>
        <p:spPr bwMode="auto">
          <a:xfrm>
            <a:off x="900113" y="4076700"/>
            <a:ext cx="1871662" cy="252095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1116013" y="4437063"/>
            <a:ext cx="16557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3399"/>
                </a:solidFill>
              </a:rPr>
              <a:t>I раздел     «Мой портрет»</a:t>
            </a:r>
            <a:r>
              <a:rPr lang="ru-RU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13686" name="AutoShape 22"/>
          <p:cNvSpPr>
            <a:spLocks noChangeArrowheads="1"/>
          </p:cNvSpPr>
          <p:nvPr/>
        </p:nvSpPr>
        <p:spPr bwMode="auto">
          <a:xfrm>
            <a:off x="1116013" y="1125538"/>
            <a:ext cx="3095625" cy="863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CCFF99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1187450" y="1690688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3689" name="Text Box 25"/>
          <p:cNvSpPr txBox="1">
            <a:spLocks noChangeArrowheads="1"/>
          </p:cNvSpPr>
          <p:nvPr/>
        </p:nvSpPr>
        <p:spPr bwMode="auto">
          <a:xfrm>
            <a:off x="1258888" y="1125538"/>
            <a:ext cx="2881312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3399"/>
                </a:solidFill>
              </a:rPr>
              <a:t>1. Титульный лист (обложка).</a:t>
            </a:r>
          </a:p>
          <a:p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13690" name="AutoShape 26"/>
          <p:cNvSpPr>
            <a:spLocks noChangeArrowheads="1"/>
          </p:cNvSpPr>
          <p:nvPr/>
        </p:nvSpPr>
        <p:spPr bwMode="auto">
          <a:xfrm>
            <a:off x="2627313" y="2852738"/>
            <a:ext cx="2449512" cy="2447925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91" name="Text Box 27"/>
          <p:cNvSpPr txBox="1">
            <a:spLocks noChangeArrowheads="1"/>
          </p:cNvSpPr>
          <p:nvPr/>
        </p:nvSpPr>
        <p:spPr bwMode="auto">
          <a:xfrm>
            <a:off x="2916238" y="3213100"/>
            <a:ext cx="18716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003399"/>
                </a:solidFill>
              </a:rPr>
              <a:t>II  раздел   «</a:t>
            </a:r>
            <a:r>
              <a:rPr lang="ru-RU" sz="2000" b="1" i="1" dirty="0" err="1">
                <a:solidFill>
                  <a:srgbClr val="003399"/>
                </a:solidFill>
              </a:rPr>
              <a:t>Портфолио</a:t>
            </a:r>
            <a:r>
              <a:rPr lang="ru-RU" sz="2000" b="1" i="1" dirty="0">
                <a:solidFill>
                  <a:srgbClr val="003399"/>
                </a:solidFill>
              </a:rPr>
              <a:t> документов» (официальные документы</a:t>
            </a:r>
            <a:r>
              <a:rPr lang="ru-RU" sz="2000" b="1" i="1" dirty="0" smtClean="0">
                <a:solidFill>
                  <a:srgbClr val="003399"/>
                </a:solidFill>
              </a:rPr>
              <a:t>)</a:t>
            </a:r>
            <a:endParaRPr lang="ru-RU" sz="2000" b="1" i="1" dirty="0">
              <a:solidFill>
                <a:srgbClr val="003399"/>
              </a:solidFill>
            </a:endParaRPr>
          </a:p>
        </p:txBody>
      </p:sp>
      <p:sp>
        <p:nvSpPr>
          <p:cNvPr id="113692" name="Line 28"/>
          <p:cNvSpPr>
            <a:spLocks noChangeShapeType="1"/>
          </p:cNvSpPr>
          <p:nvPr/>
        </p:nvSpPr>
        <p:spPr bwMode="auto">
          <a:xfrm flipH="1">
            <a:off x="3924300" y="2349500"/>
            <a:ext cx="1655763" cy="43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693" name="AutoShape 29"/>
          <p:cNvSpPr>
            <a:spLocks noChangeArrowheads="1"/>
          </p:cNvSpPr>
          <p:nvPr/>
        </p:nvSpPr>
        <p:spPr bwMode="auto">
          <a:xfrm>
            <a:off x="4643438" y="3284538"/>
            <a:ext cx="2447925" cy="3024187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94" name="Line 30"/>
          <p:cNvSpPr>
            <a:spLocks noChangeShapeType="1"/>
          </p:cNvSpPr>
          <p:nvPr/>
        </p:nvSpPr>
        <p:spPr bwMode="auto">
          <a:xfrm>
            <a:off x="5508625" y="2349500"/>
            <a:ext cx="431800" cy="863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695" name="Text Box 31"/>
          <p:cNvSpPr txBox="1">
            <a:spLocks noChangeArrowheads="1"/>
          </p:cNvSpPr>
          <p:nvPr/>
        </p:nvSpPr>
        <p:spPr bwMode="auto">
          <a:xfrm>
            <a:off x="5003800" y="3644900"/>
            <a:ext cx="18716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003399"/>
                </a:solidFill>
              </a:rPr>
              <a:t>III  раздел  «</a:t>
            </a:r>
            <a:r>
              <a:rPr lang="ru-RU" sz="2000" b="1" i="1" dirty="0" err="1">
                <a:solidFill>
                  <a:srgbClr val="003399"/>
                </a:solidFill>
              </a:rPr>
              <a:t>Портфолио</a:t>
            </a:r>
            <a:r>
              <a:rPr lang="ru-RU" sz="2000" b="1" i="1" dirty="0">
                <a:solidFill>
                  <a:srgbClr val="003399"/>
                </a:solidFill>
              </a:rPr>
              <a:t> работ» (творческие работы, направления активности)</a:t>
            </a:r>
          </a:p>
        </p:txBody>
      </p:sp>
      <p:sp>
        <p:nvSpPr>
          <p:cNvPr id="113696" name="AutoShape 32"/>
          <p:cNvSpPr>
            <a:spLocks noChangeArrowheads="1"/>
          </p:cNvSpPr>
          <p:nvPr/>
        </p:nvSpPr>
        <p:spPr bwMode="auto">
          <a:xfrm>
            <a:off x="6643702" y="3714752"/>
            <a:ext cx="2500298" cy="2906713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97" name="Text Box 33"/>
          <p:cNvSpPr txBox="1">
            <a:spLocks noChangeArrowheads="1"/>
          </p:cNvSpPr>
          <p:nvPr/>
        </p:nvSpPr>
        <p:spPr bwMode="auto">
          <a:xfrm>
            <a:off x="6929454" y="4292600"/>
            <a:ext cx="203515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003399"/>
                </a:solidFill>
              </a:rPr>
              <a:t>Раздел IV. </a:t>
            </a:r>
            <a:r>
              <a:rPr lang="ru-RU" sz="2000" b="1" i="1" dirty="0" smtClean="0">
                <a:solidFill>
                  <a:srgbClr val="003399"/>
                </a:solidFill>
              </a:rPr>
              <a:t>Отзывов о достижениях ученика (анализ ученика своей деятельности).</a:t>
            </a:r>
          </a:p>
        </p:txBody>
      </p:sp>
      <p:sp>
        <p:nvSpPr>
          <p:cNvPr id="113698" name="Line 34"/>
          <p:cNvSpPr>
            <a:spLocks noChangeShapeType="1"/>
          </p:cNvSpPr>
          <p:nvPr/>
        </p:nvSpPr>
        <p:spPr bwMode="auto">
          <a:xfrm>
            <a:off x="5508625" y="2349500"/>
            <a:ext cx="2663825" cy="1439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&amp;Scy;&amp;kcy;&amp;acy;&amp;chcy;&amp;acy;&amp;tcy;&amp;softcy; &amp;bcy;&amp;iecy;&amp;scy;&amp;pcy;&amp;lcy;&amp;acy;&amp;tcy;&amp;ncy;&amp;ycy;&amp;iecy; &amp;fcy;&amp;o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800"/>
            <a:ext cx="10147363" cy="7543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30" y="357166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CC00"/>
                </a:solidFill>
              </a:rPr>
              <a:t>Технология коллективного </a:t>
            </a:r>
            <a:r>
              <a:rPr lang="ru-RU" sz="2800" b="1" dirty="0" err="1" smtClean="0">
                <a:solidFill>
                  <a:srgbClr val="00CC00"/>
                </a:solidFill>
              </a:rPr>
              <a:t>взаимообучения</a:t>
            </a:r>
            <a:endParaRPr lang="ru-RU" sz="2800" dirty="0">
              <a:solidFill>
                <a:srgbClr val="00CC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285860"/>
            <a:ext cx="721523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/>
              <a:t>Парная работа используется в трех видах: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u="sng" dirty="0"/>
              <a:t>статическая пара</a:t>
            </a:r>
            <a:r>
              <a:rPr lang="ru-RU" sz="2000" dirty="0"/>
              <a:t>, которая объединяет по желанию двух учеников, меняющихся ролями («учитель» - «ученик»); так могут заниматься два слабых ученика, два сильных, сильный и слабый при условии взаимного расположения;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u="sng" dirty="0"/>
              <a:t>динамическая </a:t>
            </a:r>
            <a:r>
              <a:rPr lang="ru-RU" sz="2000" b="1" u="sng" dirty="0" smtClean="0"/>
              <a:t>пара</a:t>
            </a:r>
            <a:r>
              <a:rPr lang="ru-RU" sz="2000" dirty="0" smtClean="0"/>
              <a:t>, </a:t>
            </a:r>
            <a:r>
              <a:rPr lang="ru-RU" sz="2000" dirty="0"/>
              <a:t>четверо учащихся готовят одно задание, но имеющее четыре части:   после  подготовки  своей   части  задания  и  самоконтроля  школьник  обсуждает задание трижды (с каждым партнером), причем каждый раз ему необходимо менять логику   изложения,   акценты,   темп   и   т.п.,  т.е. включать  механизм  адаптации  к индивидуальным особенностям товарища;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u="sng" dirty="0"/>
              <a:t>вариационная  пара</a:t>
            </a:r>
            <a:r>
              <a:rPr lang="ru-RU" sz="2000" dirty="0"/>
              <a:t>,  в  которой  каждый  член  группы  получает  свое  задание, выполняет </a:t>
            </a:r>
            <a:r>
              <a:rPr lang="ru-RU" sz="2000" dirty="0" smtClean="0"/>
              <a:t>его, </a:t>
            </a:r>
            <a:r>
              <a:rPr lang="ru-RU" sz="2000" dirty="0"/>
              <a:t>анализирует вместе с учителем, проводит </a:t>
            </a:r>
            <a:r>
              <a:rPr lang="ru-RU" sz="2000" dirty="0" err="1"/>
              <a:t>взаимообучение</a:t>
            </a:r>
            <a:r>
              <a:rPr lang="ru-RU" sz="2000" dirty="0"/>
              <a:t> по схеме с остальными тремя товарищами, в результате каждый усваивает четыре порции учебного содержания.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900igr.net/datai/pedagogika/UMK-nachalnoj-shkoly/0001-002-Ispolzovanie-raznykh-UMK-v-nachalnoj-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6429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 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857364"/>
            <a:ext cx="6572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Проект </a:t>
            </a:r>
            <a:r>
              <a:rPr lang="ru-RU" sz="2400" i="1" dirty="0" smtClean="0"/>
              <a:t>– оригинальная практико-ориентированная работа интегративного, </a:t>
            </a:r>
            <a:r>
              <a:rPr lang="ru-RU" sz="2400" i="1" dirty="0" err="1" smtClean="0"/>
              <a:t>межпредметного</a:t>
            </a:r>
            <a:r>
              <a:rPr lang="ru-RU" sz="2400" i="1" dirty="0" smtClean="0"/>
              <a:t> и творческого содержания. </a:t>
            </a:r>
            <a:r>
              <a:rPr lang="ru-RU" sz="2400" dirty="0" smtClean="0"/>
              <a:t>В ней учащийся (учитель) решает конкретные учебные, культурные, социальные задачи исследовательского и прикладного характера, наполняя работу открывающимся ему новым образовательным (для учителя – педагогическим) содержанием и практическим смыслом.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928670"/>
            <a:ext cx="4689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CC00"/>
                </a:solidFill>
              </a:rPr>
              <a:t>Технология проектов </a:t>
            </a:r>
            <a:endParaRPr lang="ru-RU" sz="36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7" algn="ctr" rtl="0">
              <a:spcBef>
                <a:spcPct val="0"/>
              </a:spcBef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Проект – это 6 «П» 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7"/>
            <a:endParaRPr lang="ru-RU" dirty="0"/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4143372" y="3071810"/>
            <a:ext cx="1584325" cy="1368425"/>
          </a:xfrm>
          <a:prstGeom prst="ellipse">
            <a:avLst/>
          </a:prstGeom>
          <a:solidFill>
            <a:srgbClr val="FFE4A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ПРОЕКТ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071938" y="1714500"/>
            <a:ext cx="1871662" cy="936625"/>
          </a:xfrm>
          <a:prstGeom prst="roundRect">
            <a:avLst>
              <a:gd name="adj" fmla="val 16667"/>
            </a:avLst>
          </a:prstGeom>
          <a:solidFill>
            <a:srgbClr val="FFEC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Поиск </a:t>
            </a:r>
          </a:p>
          <a:p>
            <a:pPr algn="ctr"/>
            <a:r>
              <a:rPr lang="ru-RU" sz="2000" b="1" dirty="0">
                <a:latin typeface="Bookman Old Style" pitchFamily="18" charset="0"/>
              </a:rPr>
              <a:t>информации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428750" y="2714625"/>
            <a:ext cx="1949450" cy="955675"/>
          </a:xfrm>
          <a:prstGeom prst="roundRect">
            <a:avLst>
              <a:gd name="adj" fmla="val 16667"/>
            </a:avLst>
          </a:prstGeom>
          <a:solidFill>
            <a:srgbClr val="FFEC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>
                <a:latin typeface="Sylfaen" pitchFamily="18" charset="0"/>
              </a:rPr>
              <a:t>Планирование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428750" y="4071938"/>
            <a:ext cx="1949450" cy="936625"/>
          </a:xfrm>
          <a:prstGeom prst="roundRect">
            <a:avLst>
              <a:gd name="adj" fmla="val 16667"/>
            </a:avLst>
          </a:prstGeom>
          <a:solidFill>
            <a:srgbClr val="FFEC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Book Antiqua" pitchFamily="18" charset="0"/>
              </a:rPr>
              <a:t>Проблема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071938" y="5286375"/>
            <a:ext cx="1871662" cy="936625"/>
          </a:xfrm>
          <a:prstGeom prst="roundRect">
            <a:avLst>
              <a:gd name="adj" fmla="val 16667"/>
            </a:avLst>
          </a:prstGeom>
          <a:solidFill>
            <a:srgbClr val="FFEC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Sylfaen" pitchFamily="18" charset="0"/>
              </a:rPr>
              <a:t>Портфолио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643688" y="4071938"/>
            <a:ext cx="1871662" cy="936625"/>
          </a:xfrm>
          <a:prstGeom prst="roundRect">
            <a:avLst>
              <a:gd name="adj" fmla="val 16667"/>
            </a:avLst>
          </a:prstGeom>
          <a:solidFill>
            <a:srgbClr val="FFEC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Sylfaen" pitchFamily="18" charset="0"/>
              </a:rPr>
              <a:t>Презентация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6643688" y="2643188"/>
            <a:ext cx="1871662" cy="936625"/>
          </a:xfrm>
          <a:prstGeom prst="roundRect">
            <a:avLst>
              <a:gd name="adj" fmla="val 16667"/>
            </a:avLst>
          </a:prstGeom>
          <a:solidFill>
            <a:srgbClr val="FFEC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Sylfaen" pitchFamily="18" charset="0"/>
              </a:rPr>
              <a:t>Продукт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1161</TotalTime>
  <Words>1029</Words>
  <Application>Microsoft Office PowerPoint</Application>
  <PresentationFormat>Экран (4:3)</PresentationFormat>
  <Paragraphs>153</Paragraphs>
  <Slides>29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СОДЕРЖАНИЕ ИНДИВИДУАЛЬНОЙ НАКОПИТЕЛЬНОЙ РАБОЧЕЙ ПАПКИ (портфель ученика)</vt:lpstr>
      <vt:lpstr>Слайд 7</vt:lpstr>
      <vt:lpstr>Слайд 8</vt:lpstr>
      <vt:lpstr>Проект – это 6 «П»  </vt:lpstr>
      <vt:lpstr>Слайд 10</vt:lpstr>
      <vt:lpstr>Метод проектов на уроке математики</vt:lpstr>
      <vt:lpstr>Слайд 12</vt:lpstr>
      <vt:lpstr>Слайд 13</vt:lpstr>
      <vt:lpstr>Слайд 14</vt:lpstr>
      <vt:lpstr>Слайд 15</vt:lpstr>
      <vt:lpstr>Слайд 16</vt:lpstr>
      <vt:lpstr>Технология построения интеллект-карт</vt:lpstr>
      <vt:lpstr>Составление интеллект-карты  по роману  «Преступление и наказание»</vt:lpstr>
      <vt:lpstr>2. Рисуем  или пишем объёмный, цветной образ темы в середине листа бумаги</vt:lpstr>
      <vt:lpstr>3.Ассоциируем </vt:lpstr>
      <vt:lpstr>4. Наводим порядок в словах-ассоциациях- группируем по смыслу </vt:lpstr>
      <vt:lpstr>Слайд 22</vt:lpstr>
      <vt:lpstr>7.Заполняем структуру словами-ассоциациями, размещая их на ответвлениях соответствующих ключевых веток </vt:lpstr>
      <vt:lpstr>8.Оживляем карту рисунками, символами, смайликами, графикой, всем,что со словами ассоциируется </vt:lpstr>
      <vt:lpstr>10.Устанавливаем объективные связи между блоками или их элементами </vt:lpstr>
      <vt:lpstr>ИКТ технология</vt:lpstr>
      <vt:lpstr>Этапы подготовки урока с использованием ИКТ:</vt:lpstr>
      <vt:lpstr>Технологии развития  критического мышления </vt:lpstr>
      <vt:lpstr>Пример написания синквейна</vt:lpstr>
    </vt:vector>
  </TitlesOfParts>
  <Company>МИМЦ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84</cp:revision>
  <dcterms:created xsi:type="dcterms:W3CDTF">2013-11-26T03:31:41Z</dcterms:created>
  <dcterms:modified xsi:type="dcterms:W3CDTF">2013-12-05T10:48:37Z</dcterms:modified>
</cp:coreProperties>
</file>