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81" r:id="rId3"/>
    <p:sldId id="283" r:id="rId4"/>
    <p:sldId id="286" r:id="rId5"/>
    <p:sldId id="287" r:id="rId6"/>
    <p:sldId id="288" r:id="rId7"/>
    <p:sldId id="289" r:id="rId8"/>
    <p:sldId id="259" r:id="rId9"/>
    <p:sldId id="268" r:id="rId10"/>
    <p:sldId id="280" r:id="rId11"/>
    <p:sldId id="290" r:id="rId12"/>
    <p:sldId id="291" r:id="rId13"/>
    <p:sldId id="278" r:id="rId14"/>
    <p:sldId id="27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216C8-6F85-45F2-A083-9916E4274A4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4C0B-B50D-412F-A7D8-DC1D0A18F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C0B-B50D-412F-A7D8-DC1D0A18F80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813" y="2000250"/>
            <a:ext cx="8358187" cy="485775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Развитие творческого воображения детей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старшего дошкольного возраста средствами изобразительной деятельности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1600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</a:t>
            </a:r>
            <a:br>
              <a:rPr lang="ru-RU" sz="1600" i="1" dirty="0" smtClean="0">
                <a:solidFill>
                  <a:srgbClr val="002060"/>
                </a:solidFill>
              </a:rPr>
            </a:br>
            <a:r>
              <a:rPr lang="ru-RU" sz="1600" i="1" dirty="0" smtClean="0">
                <a:solidFill>
                  <a:srgbClr val="002060"/>
                </a:solidFill>
              </a:rPr>
              <a:t/>
            </a:r>
            <a:br>
              <a:rPr lang="ru-RU" sz="1600" i="1" dirty="0" smtClean="0">
                <a:solidFill>
                  <a:srgbClr val="002060"/>
                </a:solidFill>
              </a:rPr>
            </a:br>
            <a:r>
              <a:rPr lang="ru-RU" sz="1600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выполнил:</a:t>
            </a:r>
            <a:br>
              <a:rPr lang="ru-RU" sz="1600" i="1" dirty="0" smtClean="0">
                <a:solidFill>
                  <a:srgbClr val="002060"/>
                </a:solidFill>
              </a:rPr>
            </a:br>
            <a:r>
              <a:rPr lang="ru-RU" sz="1600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</a:t>
            </a:r>
            <a:r>
              <a:rPr lang="ru-RU" sz="1600" i="1" dirty="0" err="1" smtClean="0">
                <a:solidFill>
                  <a:srgbClr val="002060"/>
                </a:solidFill>
              </a:rPr>
              <a:t>Боднарь</a:t>
            </a:r>
            <a:r>
              <a:rPr lang="ru-RU" sz="1600" i="1" dirty="0" smtClean="0">
                <a:solidFill>
                  <a:srgbClr val="002060"/>
                </a:solidFill>
              </a:rPr>
              <a:t> Надежда Геннадьевна</a:t>
            </a:r>
            <a:br>
              <a:rPr lang="ru-RU" sz="1600" i="1" dirty="0" smtClean="0">
                <a:solidFill>
                  <a:srgbClr val="002060"/>
                </a:solidFill>
              </a:rPr>
            </a:br>
            <a:r>
              <a:rPr lang="ru-RU" sz="1600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воспитатель</a:t>
            </a:r>
            <a:br>
              <a:rPr lang="ru-RU" sz="1600" i="1" dirty="0" smtClean="0">
                <a:solidFill>
                  <a:srgbClr val="002060"/>
                </a:solidFill>
              </a:rPr>
            </a:br>
            <a:r>
              <a:rPr lang="ru-RU" sz="1600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</a:t>
            </a:r>
            <a:r>
              <a:rPr lang="ru-RU" sz="1600" dirty="0" smtClean="0">
                <a:solidFill>
                  <a:srgbClr val="002060"/>
                </a:solidFill>
              </a:rPr>
              <a:t>МКДОУ  </a:t>
            </a:r>
            <a:r>
              <a:rPr lang="ru-RU" sz="1600" dirty="0" err="1" smtClean="0">
                <a:solidFill>
                  <a:srgbClr val="002060"/>
                </a:solidFill>
              </a:rPr>
              <a:t>д\с</a:t>
            </a:r>
            <a:r>
              <a:rPr lang="ru-RU" sz="1600" dirty="0" smtClean="0">
                <a:solidFill>
                  <a:srgbClr val="002060"/>
                </a:solidFill>
              </a:rPr>
              <a:t> №</a:t>
            </a:r>
            <a:r>
              <a:rPr lang="ru-RU" sz="1600" dirty="0" smtClean="0">
                <a:solidFill>
                  <a:srgbClr val="002060"/>
                </a:solidFill>
              </a:rPr>
              <a:t>199 город Новосибирск </a:t>
            </a:r>
            <a:r>
              <a:rPr lang="ru-RU" sz="1600" dirty="0" smtClean="0">
                <a:solidFill>
                  <a:srgbClr val="002060"/>
                </a:solidFill>
              </a:rPr>
              <a:t>«Сказка» </a:t>
            </a:r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                                                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071563"/>
            <a:ext cx="8501063" cy="1000125"/>
          </a:xfrm>
        </p:spPr>
        <p:txBody>
          <a:bodyPr/>
          <a:lstStyle/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72452" cy="14287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вывод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86766" cy="46815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Нетрадиционное рисование играет важную роль в развитие творческого воображения  в динамике  повысился  уровня творческого воображения,   общее  психическое  развитие ребенка, развили мелкую моторику рук, развили чувство формы, цвета и композиции. </a:t>
            </a:r>
          </a:p>
          <a:p>
            <a:pPr>
              <a:buNone/>
            </a:pPr>
            <a:r>
              <a:rPr lang="ru-RU" dirty="0" smtClean="0"/>
              <a:t>Методика положительно влияет на развитие воображения дошкольников, рисунки стали зрелищными, образы и детали тщательно проработаны.</a:t>
            </a:r>
          </a:p>
          <a:p>
            <a:pPr>
              <a:buNone/>
            </a:pPr>
            <a:r>
              <a:rPr lang="ru-RU" dirty="0" smtClean="0"/>
              <a:t> Научились придумывать и рисовать оригинальные, рисунки.</a:t>
            </a:r>
          </a:p>
          <a:p>
            <a:pPr>
              <a:buNone/>
            </a:pPr>
            <a:r>
              <a:rPr lang="ru-RU" dirty="0" smtClean="0"/>
              <a:t>  Применять самостоятельно нетрадиционные техники ,  рисунки  стали яркие, красочные  проявляя незаурядную фантазию.</a:t>
            </a:r>
          </a:p>
          <a:p>
            <a:pPr>
              <a:buNone/>
            </a:pPr>
            <a:r>
              <a:rPr lang="ru-RU" dirty="0" smtClean="0"/>
              <a:t> Таким образом, задачи, поставленные  решены, цель  достигнута.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174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14290"/>
            <a:ext cx="1925634" cy="1444531"/>
          </a:xfrm>
        </p:spPr>
      </p:pic>
      <p:pic>
        <p:nvPicPr>
          <p:cNvPr id="6" name="Рисунок 5" descr="DSC01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14290"/>
            <a:ext cx="1785917" cy="1339438"/>
          </a:xfrm>
          <a:prstGeom prst="rect">
            <a:avLst/>
          </a:prstGeom>
        </p:spPr>
      </p:pic>
      <p:pic>
        <p:nvPicPr>
          <p:cNvPr id="7" name="Рисунок 6" descr="DSC017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14290"/>
            <a:ext cx="1738325" cy="1303744"/>
          </a:xfrm>
          <a:prstGeom prst="rect">
            <a:avLst/>
          </a:prstGeom>
        </p:spPr>
      </p:pic>
      <p:pic>
        <p:nvPicPr>
          <p:cNvPr id="8" name="Рисунок 7" descr="DSC017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000240"/>
            <a:ext cx="1809762" cy="1357322"/>
          </a:xfrm>
          <a:prstGeom prst="rect">
            <a:avLst/>
          </a:prstGeom>
        </p:spPr>
      </p:pic>
      <p:pic>
        <p:nvPicPr>
          <p:cNvPr id="9" name="Рисунок 8" descr="DSC017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1928802"/>
            <a:ext cx="1666823" cy="1250117"/>
          </a:xfrm>
          <a:prstGeom prst="rect">
            <a:avLst/>
          </a:prstGeom>
        </p:spPr>
      </p:pic>
      <p:pic>
        <p:nvPicPr>
          <p:cNvPr id="10" name="Рисунок 9" descr="DSC017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1857364"/>
            <a:ext cx="1833576" cy="1375182"/>
          </a:xfrm>
          <a:prstGeom prst="rect">
            <a:avLst/>
          </a:prstGeom>
        </p:spPr>
      </p:pic>
      <p:pic>
        <p:nvPicPr>
          <p:cNvPr id="11" name="Рисунок 10" descr="DSC0174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3571876"/>
            <a:ext cx="1690635" cy="1267976"/>
          </a:xfrm>
          <a:prstGeom prst="rect">
            <a:avLst/>
          </a:prstGeom>
        </p:spPr>
      </p:pic>
      <p:pic>
        <p:nvPicPr>
          <p:cNvPr id="12" name="Рисунок 11" descr="DSC0174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36" y="3500438"/>
            <a:ext cx="1714512" cy="1285884"/>
          </a:xfrm>
          <a:prstGeom prst="rect">
            <a:avLst/>
          </a:prstGeom>
        </p:spPr>
      </p:pic>
      <p:pic>
        <p:nvPicPr>
          <p:cNvPr id="13" name="Рисунок 12" descr="DSC0173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4876" y="3500438"/>
            <a:ext cx="1976419" cy="1482314"/>
          </a:xfrm>
          <a:prstGeom prst="rect">
            <a:avLst/>
          </a:prstGeom>
        </p:spPr>
      </p:pic>
      <p:pic>
        <p:nvPicPr>
          <p:cNvPr id="14" name="Рисунок 13" descr="DSC0174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768" y="5214950"/>
            <a:ext cx="1809763" cy="1357322"/>
          </a:xfrm>
          <a:prstGeom prst="rect">
            <a:avLst/>
          </a:prstGeom>
        </p:spPr>
      </p:pic>
      <p:pic>
        <p:nvPicPr>
          <p:cNvPr id="15" name="Рисунок 14" descr="DSC0174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00892" y="3500438"/>
            <a:ext cx="1785918" cy="1339439"/>
          </a:xfrm>
          <a:prstGeom prst="rect">
            <a:avLst/>
          </a:prstGeom>
        </p:spPr>
      </p:pic>
      <p:pic>
        <p:nvPicPr>
          <p:cNvPr id="16" name="Рисунок 15" descr="DSC0173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00892" y="1928802"/>
            <a:ext cx="1714512" cy="1285884"/>
          </a:xfrm>
          <a:prstGeom prst="rect">
            <a:avLst/>
          </a:prstGeom>
        </p:spPr>
      </p:pic>
      <p:pic>
        <p:nvPicPr>
          <p:cNvPr id="18" name="Рисунок 17" descr="DSC0175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0034" y="5000636"/>
            <a:ext cx="2143140" cy="1607355"/>
          </a:xfrm>
          <a:prstGeom prst="rect">
            <a:avLst/>
          </a:prstGeom>
        </p:spPr>
      </p:pic>
      <p:pic>
        <p:nvPicPr>
          <p:cNvPr id="20" name="Рисунок 19" descr="DSC0175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57488" y="5072074"/>
            <a:ext cx="2000200" cy="1500150"/>
          </a:xfrm>
          <a:prstGeom prst="rect">
            <a:avLst/>
          </a:prstGeom>
        </p:spPr>
      </p:pic>
      <p:pic>
        <p:nvPicPr>
          <p:cNvPr id="22" name="Рисунок 21" descr="DSC01734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14942" y="5214950"/>
            <a:ext cx="1857388" cy="13930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48" y="214290"/>
            <a:ext cx="7572428" cy="78581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Конкурсное движение</a:t>
            </a:r>
            <a:endParaRPr lang="ru-RU" i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2530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Лауряты районного этапа городского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Конкурса детско-родительских работ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«Славный город  Новосибирск»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в номинации 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« Я рисую мой город»</a:t>
            </a:r>
          </a:p>
          <a:p>
            <a:pPr>
              <a:buNone/>
            </a:pPr>
            <a:r>
              <a:rPr lang="ru-RU" sz="2000" dirty="0" smtClean="0"/>
              <a:t> Филиппов Кирилл</a:t>
            </a:r>
          </a:p>
          <a:p>
            <a:pPr>
              <a:buNone/>
            </a:pPr>
            <a:r>
              <a:rPr lang="ru-RU" sz="2000" dirty="0" err="1" smtClean="0"/>
              <a:t>Вехованец</a:t>
            </a:r>
            <a:r>
              <a:rPr lang="ru-RU" sz="2000" dirty="0" smtClean="0"/>
              <a:t>  Дима</a:t>
            </a:r>
          </a:p>
          <a:p>
            <a:pPr>
              <a:buNone/>
            </a:pPr>
            <a:r>
              <a:rPr lang="ru-RU" sz="2000" dirty="0" err="1" smtClean="0"/>
              <a:t>Кордяшин</a:t>
            </a:r>
            <a:r>
              <a:rPr lang="ru-RU" sz="2000" dirty="0" smtClean="0"/>
              <a:t> Андрей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Лаурят 4 городской детско-юношеской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художественной выставки конкурса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«Мир без атомных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катастров</a:t>
            </a:r>
            <a:r>
              <a:rPr lang="ru-RU" sz="2000" b="1" i="1" dirty="0" smtClean="0">
                <a:solidFill>
                  <a:srgbClr val="002060"/>
                </a:solidFill>
              </a:rPr>
              <a:t> посвященной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28 годовщине на Чернобыльской АЭС»</a:t>
            </a:r>
          </a:p>
          <a:p>
            <a:pPr>
              <a:buNone/>
            </a:pPr>
            <a:r>
              <a:rPr lang="ru-RU" sz="2000" dirty="0" err="1" smtClean="0"/>
              <a:t>Пермякова</a:t>
            </a:r>
            <a:r>
              <a:rPr lang="ru-RU" sz="2000" dirty="0" smtClean="0"/>
              <a:t> Полина     2014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/>
          </a:p>
          <a:p>
            <a:endParaRPr lang="ru-RU" sz="2000" dirty="0"/>
          </a:p>
        </p:txBody>
      </p:sp>
      <p:pic>
        <p:nvPicPr>
          <p:cNvPr id="9" name="Содержимое 6" descr="DSC01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1417" y="1500174"/>
            <a:ext cx="3141444" cy="2357454"/>
          </a:xfrm>
          <a:prstGeom prst="rect">
            <a:avLst/>
          </a:prstGeom>
        </p:spPr>
      </p:pic>
      <p:pic>
        <p:nvPicPr>
          <p:cNvPr id="10" name="Рисунок 9" descr="DSC00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58082" y="4786322"/>
            <a:ext cx="1428760" cy="19050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23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86314" y="892816"/>
            <a:ext cx="4047603" cy="3036249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000108"/>
            <a:ext cx="56435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Магазин игрушек Роджер </a:t>
            </a:r>
          </a:p>
          <a:p>
            <a:endParaRPr lang="ru-RU" b="1" dirty="0" smtClean="0"/>
          </a:p>
          <a:p>
            <a:r>
              <a:rPr lang="ru-RU" dirty="0" smtClean="0"/>
              <a:t>Победителями конкурса стали:</a:t>
            </a:r>
            <a:br>
              <a:rPr lang="ru-RU" dirty="0" smtClean="0"/>
            </a:br>
            <a:r>
              <a:rPr lang="ru-RU" b="1" dirty="0" smtClean="0"/>
              <a:t>Новосибирск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 место - Яковлев Олег, детский сад №199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4" descr="http://cs402229.vk.me/v402229400/8b95/kHZeYWb0G_A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14818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DSC02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920" y="2786058"/>
            <a:ext cx="3289322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4237"/>
            <a:ext cx="457203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Международный конкурс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социально значимых плакатов 2014года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«Люблю тебя, мой КРАЙ РОДНОЙ»</a:t>
            </a:r>
            <a:endParaRPr lang="ru-RU" sz="1000" b="1" i="1" dirty="0" smtClean="0">
              <a:solidFill>
                <a:srgbClr val="002060"/>
              </a:solidFill>
            </a:endParaRPr>
          </a:p>
          <a:p>
            <a:r>
              <a:rPr lang="ru-RU" sz="1600" dirty="0" err="1" smtClean="0"/>
              <a:t>Сухоносова</a:t>
            </a:r>
            <a:r>
              <a:rPr lang="ru-RU" sz="1600" dirty="0" smtClean="0"/>
              <a:t> Саша </a:t>
            </a:r>
          </a:p>
          <a:p>
            <a:r>
              <a:rPr lang="ru-RU" sz="1600" dirty="0" err="1" smtClean="0"/>
              <a:t>Веселков</a:t>
            </a:r>
            <a:r>
              <a:rPr lang="ru-RU" sz="1600" dirty="0" smtClean="0"/>
              <a:t> Матвей</a:t>
            </a:r>
          </a:p>
          <a:p>
            <a:r>
              <a:rPr lang="ru-RU" sz="1600" dirty="0" smtClean="0"/>
              <a:t>Малахов </a:t>
            </a:r>
            <a:r>
              <a:rPr lang="ru-RU" sz="1600" dirty="0" err="1" smtClean="0"/>
              <a:t>Андей</a:t>
            </a:r>
            <a:r>
              <a:rPr lang="ru-RU" sz="1600" dirty="0" smtClean="0"/>
              <a:t> </a:t>
            </a:r>
          </a:p>
          <a:p>
            <a:r>
              <a:rPr lang="ru-RU" sz="1600" dirty="0" err="1" smtClean="0"/>
              <a:t>РемхеСоня</a:t>
            </a:r>
            <a:endParaRPr lang="ru-RU" sz="1600" dirty="0" smtClean="0"/>
          </a:p>
          <a:p>
            <a:r>
              <a:rPr lang="ru-RU" sz="1600" dirty="0" err="1" smtClean="0"/>
              <a:t>Вехованец</a:t>
            </a:r>
            <a:r>
              <a:rPr lang="ru-RU" sz="1600" dirty="0" smtClean="0"/>
              <a:t> Дима </a:t>
            </a:r>
          </a:p>
          <a:p>
            <a:r>
              <a:rPr lang="ru-RU" sz="1600" dirty="0" smtClean="0"/>
              <a:t>Карпычева Алина</a:t>
            </a:r>
          </a:p>
          <a:p>
            <a:r>
              <a:rPr lang="ru-RU" sz="1600" dirty="0" err="1" smtClean="0"/>
              <a:t>Бардышева</a:t>
            </a:r>
            <a:r>
              <a:rPr lang="ru-RU" sz="1600" dirty="0" smtClean="0"/>
              <a:t> Алина</a:t>
            </a:r>
          </a:p>
          <a:p>
            <a:r>
              <a:rPr lang="ru-RU" sz="1600" dirty="0" smtClean="0"/>
              <a:t>Филиппов Кирилл</a:t>
            </a:r>
          </a:p>
          <a:p>
            <a:endParaRPr lang="ru-RU" dirty="0" smtClean="0"/>
          </a:p>
          <a:p>
            <a:r>
              <a:rPr lang="ru-RU" b="1" dirty="0" smtClean="0"/>
              <a:t> </a:t>
            </a:r>
            <a:r>
              <a:rPr lang="ru-RU" b="1" i="1" dirty="0" smtClean="0">
                <a:solidFill>
                  <a:srgbClr val="002060"/>
                </a:solidFill>
              </a:rPr>
              <a:t>Международный конкурс «Дружат дети на планете»</a:t>
            </a:r>
          </a:p>
          <a:p>
            <a:r>
              <a:rPr lang="ru-RU" sz="1600" dirty="0" err="1" smtClean="0"/>
              <a:t>Голдобина</a:t>
            </a:r>
            <a:r>
              <a:rPr lang="ru-RU" sz="1600" dirty="0" smtClean="0"/>
              <a:t>  Лена</a:t>
            </a:r>
          </a:p>
          <a:p>
            <a:r>
              <a:rPr lang="ru-RU" sz="1600" dirty="0" smtClean="0"/>
              <a:t>Малахов Андрей</a:t>
            </a:r>
          </a:p>
          <a:p>
            <a:r>
              <a:rPr lang="ru-RU" sz="1600" dirty="0" smtClean="0"/>
              <a:t>Шибаева Полина</a:t>
            </a:r>
          </a:p>
          <a:p>
            <a:r>
              <a:rPr lang="ru-RU" sz="1600" dirty="0" err="1" smtClean="0"/>
              <a:t>Бардышева</a:t>
            </a:r>
            <a:r>
              <a:rPr lang="ru-RU" sz="1600" dirty="0" smtClean="0"/>
              <a:t> Алина</a:t>
            </a:r>
          </a:p>
          <a:p>
            <a:r>
              <a:rPr lang="ru-RU" sz="1600" dirty="0" err="1" smtClean="0"/>
              <a:t>Ремхе</a:t>
            </a:r>
            <a:r>
              <a:rPr lang="ru-RU" sz="1600" dirty="0" smtClean="0"/>
              <a:t> Соня</a:t>
            </a:r>
          </a:p>
          <a:p>
            <a:r>
              <a:rPr lang="ru-RU" sz="1600" dirty="0" smtClean="0"/>
              <a:t>Рябчиков Иван</a:t>
            </a:r>
          </a:p>
          <a:p>
            <a:r>
              <a:rPr lang="ru-RU" sz="1600" dirty="0" smtClean="0"/>
              <a:t>Филиппов Кирилл</a:t>
            </a:r>
          </a:p>
          <a:p>
            <a:r>
              <a:rPr lang="ru-RU" sz="1600" dirty="0" err="1" smtClean="0"/>
              <a:t>Кордяшин</a:t>
            </a:r>
            <a:r>
              <a:rPr lang="ru-RU" sz="1600" dirty="0" smtClean="0"/>
              <a:t> Андрей</a:t>
            </a:r>
          </a:p>
          <a:p>
            <a:r>
              <a:rPr lang="ru-RU" sz="1600" dirty="0" smtClean="0"/>
              <a:t>Карпычева Алина</a:t>
            </a:r>
          </a:p>
          <a:p>
            <a:r>
              <a:rPr lang="ru-RU" sz="1600" dirty="0" smtClean="0"/>
              <a:t> Яковлев Олег</a:t>
            </a:r>
          </a:p>
          <a:p>
            <a:r>
              <a:rPr lang="ru-RU" sz="1600" dirty="0" err="1" smtClean="0"/>
              <a:t>Вехованец</a:t>
            </a:r>
            <a:r>
              <a:rPr lang="ru-RU" sz="1600" dirty="0" smtClean="0"/>
              <a:t> Дима</a:t>
            </a:r>
            <a:endParaRPr lang="ru-RU" dirty="0"/>
          </a:p>
        </p:txBody>
      </p:sp>
      <p:pic>
        <p:nvPicPr>
          <p:cNvPr id="3" name="Содержимое 4" descr="IMGP19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85728"/>
            <a:ext cx="2428892" cy="3357986"/>
          </a:xfrm>
          <a:prstGeom prst="rect">
            <a:avLst/>
          </a:prstGeom>
        </p:spPr>
      </p:pic>
      <p:pic>
        <p:nvPicPr>
          <p:cNvPr id="4" name="Picture 2" descr="C:\Users\ПК\Desktop\фотогр для педоотч\DSC00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47247" y="3554017"/>
            <a:ext cx="2714645" cy="2035984"/>
          </a:xfrm>
          <a:prstGeom prst="rect">
            <a:avLst/>
          </a:prstGeom>
          <a:noFill/>
        </p:spPr>
      </p:pic>
      <p:pic>
        <p:nvPicPr>
          <p:cNvPr id="5" name="Picture 2" descr="C:\Users\ПК\Desktop\фотогр для педоотч\DSC00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924599" y="4433591"/>
            <a:ext cx="2507900" cy="1784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" y="1935480"/>
            <a:ext cx="8229600" cy="4389120"/>
          </a:xfrm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4000480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</a:rPr>
              <a:t>Актуальность </a:t>
            </a:r>
            <a:r>
              <a:rPr lang="ru-RU" sz="2400" dirty="0" smtClean="0">
                <a:solidFill>
                  <a:schemeClr val="tx1"/>
                </a:solidFill>
              </a:rPr>
              <a:t>Социально-экономические преобразования в обществе диктуют необходимость формирования творчески активной личности, обладающей способностью эффективно и нестандартно решать новые жизненные проблемы.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u="sng" dirty="0" smtClean="0">
                <a:solidFill>
                  <a:srgbClr val="002060"/>
                </a:solidFill>
              </a:rPr>
              <a:t/>
            </a:r>
            <a:br>
              <a:rPr lang="ru-RU" sz="2400" u="sng" dirty="0" smtClean="0">
                <a:solidFill>
                  <a:srgbClr val="002060"/>
                </a:solidFill>
              </a:rPr>
            </a:br>
            <a:r>
              <a:rPr lang="ru-RU" sz="2400" b="1" i="1" u="sng" dirty="0" smtClean="0">
                <a:solidFill>
                  <a:srgbClr val="002060"/>
                </a:solidFill>
              </a:rPr>
              <a:t>Цель работы.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Изучить особенности развития  творческого  воображения детей старшего дошкольного возраста средствами изобразительной деятельности используя нетрадиционные техники рисования  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3786190"/>
            <a:ext cx="8929718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u="sng" dirty="0" smtClean="0">
                <a:solidFill>
                  <a:srgbClr val="002060"/>
                </a:solidFill>
                <a:latin typeface="+mj-lt"/>
              </a:rPr>
              <a:t>Задачи</a:t>
            </a:r>
            <a:endParaRPr lang="ru-RU" sz="2400" b="1" i="1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ru-RU" sz="2400" dirty="0" smtClean="0">
                <a:latin typeface="+mj-lt"/>
              </a:rPr>
              <a:t>1.Изучить особенности развития творческого воображения детей старшего дошкольного возраста 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 2. Систематизировать работу воспитателя по   развитию  творческого  воображения детей старшего дошкольного возраста средствами изобразительной деятельности используя нетрадиционные техники рисования  </a:t>
            </a:r>
          </a:p>
          <a:p>
            <a:pPr>
              <a:buNone/>
            </a:pP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296020"/>
          </a:xfrm>
        </p:spPr>
        <p:txBody>
          <a:bodyPr>
            <a:normAutofit fontScale="90000"/>
          </a:bodyPr>
          <a:lstStyle/>
          <a:p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sz="2700" u="sng" dirty="0" smtClean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28670"/>
            <a:ext cx="8329642" cy="53959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Глава 1. Воображение и его особенности в старшем дошкольном возрасте.</a:t>
            </a:r>
          </a:p>
          <a:p>
            <a:r>
              <a:rPr lang="ru-RU" dirty="0" smtClean="0"/>
              <a:t>1.1.	Понятие о воображении.</a:t>
            </a:r>
          </a:p>
          <a:p>
            <a:r>
              <a:rPr lang="ru-RU" dirty="0" smtClean="0"/>
              <a:t>1.2.	Виды воображения и способы создания творческих образов.</a:t>
            </a:r>
          </a:p>
          <a:p>
            <a:r>
              <a:rPr lang="ru-RU" dirty="0" smtClean="0"/>
              <a:t>1.3.	Механизм творческого воображения.</a:t>
            </a:r>
          </a:p>
          <a:p>
            <a:r>
              <a:rPr lang="ru-RU" dirty="0" smtClean="0"/>
              <a:t>1.4.	Особенности воображения у детей дошкольного возраста  </a:t>
            </a:r>
          </a:p>
          <a:p>
            <a:r>
              <a:rPr lang="ru-RU" dirty="0" smtClean="0"/>
              <a:t>1.5.	Влияние изобразительной деятельности детей на развитие их воображения.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ВЫВОД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Воображение – это важнейшая сторона жизни ребенка в период сеньзетивного развития. </a:t>
            </a:r>
          </a:p>
          <a:p>
            <a:r>
              <a:rPr lang="ru-RU" dirty="0" smtClean="0"/>
              <a:t>Развивая воображение с раннего детства, мы не только совершенствуем познавательные процессы и способность к творчеству, но и формируем личность ребенка. </a:t>
            </a:r>
          </a:p>
          <a:p>
            <a:r>
              <a:rPr lang="ru-RU" dirty="0" smtClean="0"/>
              <a:t>Усвоить какую-либо программу без воображения невозможно. Оно является высшей и необходимой способностью в плане развития.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2214554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rgbClr val="002060"/>
                </a:solidFill>
              </a:rPr>
              <a:t>Глава 2.  Педагогическая деятельность воспитателя по развитию творческого воображения средствами изобразительной  деятельности старшего дошкольного возраста (нетрадиционные техники)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928801"/>
            <a:ext cx="4210080" cy="4426123"/>
          </a:xfrm>
        </p:spPr>
        <p:txBody>
          <a:bodyPr>
            <a:normAutofit/>
          </a:bodyPr>
          <a:lstStyle/>
          <a:p>
            <a:r>
              <a:rPr lang="ru-RU" dirty="0" smtClean="0"/>
              <a:t>2.1. Работа воспитателя по развития творческого воображения детей в процессе изобразительной деятельности старшего дошкольного возраста нетрадиционные техники</a:t>
            </a:r>
          </a:p>
          <a:p>
            <a:pPr>
              <a:buNone/>
            </a:pPr>
            <a:r>
              <a:rPr lang="ru-RU" u="sng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DSC01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786058"/>
            <a:ext cx="4572032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2285992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</a:rPr>
              <a:t>Цель работы.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Систематизировать работу воспитателя по развития творческого воображения детей в процессе изобразительной деятельности старшего дошкольного возраста нетрадиционные техники.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002060"/>
                </a:solidFill>
              </a:rPr>
              <a:t>Задачи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1 . Развивать   творческое воображение детей в процессе изобразительной деятельности.</a:t>
            </a:r>
          </a:p>
          <a:p>
            <a:r>
              <a:rPr lang="ru-RU" dirty="0" smtClean="0"/>
              <a:t>2 .Познакомить детей старшего дошкольного возраста с нетрадиционными  техниками изображения.</a:t>
            </a:r>
          </a:p>
          <a:p>
            <a:r>
              <a:rPr lang="ru-RU" dirty="0" smtClean="0"/>
              <a:t>3 . Развивать мелкую моторику рук детей старшего дошкольного возраста</a:t>
            </a:r>
          </a:p>
          <a:p>
            <a:r>
              <a:rPr lang="ru-RU" dirty="0" smtClean="0"/>
              <a:t>4 . Развивать чувство формы, цвета и композиции. процессе изобразительной деятельности используя  нетрадиционными  техниками изображения.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857364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002060"/>
                </a:solidFill>
              </a:rPr>
              <a:t>2.2.  Перспективное планирование совместной деятельности воспитателя  с детьми старшего дошкольного возраста по  развитию творческого воображения детей в процессе изобразительной деятельности 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Образовательная область Художественно-эстетическое развитие нетрадиционные техники рисования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85925"/>
          <a:ext cx="9001156" cy="523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651"/>
                <a:gridCol w="2306097"/>
                <a:gridCol w="2826830"/>
                <a:gridCol w="2975578"/>
              </a:tblGrid>
              <a:tr h="317194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Совместная деятельность</a:t>
                      </a:r>
                      <a:endParaRPr lang="ru-RU" dirty="0"/>
                    </a:p>
                  </a:txBody>
                  <a:tcPr/>
                </a:tc>
              </a:tr>
              <a:tr h="4596216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«Мои игрушки»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  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Лист бумаги; мисочка или пластиковая коробочка, в которую вложена штемпельная подушка из тонкого поролона, пропитанного гуашью; плотная бумага; кусочки пенопласта; акварельные краски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Продолжать развивать творческие способности воображение.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Познакомить с нетрадиционной техникой изображения: оттиск пенопластом.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Совершенствовать точность и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переключаемость тонких движений кистей и пальцев рук.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• Развивать чувство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цвета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Проводится беседа на тему «Игрушки»; чтение стихотворений А.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Барто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из цикла «Игрушки».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Методы: словесные (объяснение, разъяснение, беседа), наглядный метод (демонстрация).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6429420" cy="14287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Нетрадиционные техники рисования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старших дошкольников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Symbol" pitchFamily="18" charset="2"/>
              <a:buNone/>
            </a:pPr>
            <a:endParaRPr lang="ru-RU" b="1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-тычок жесткой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полусухой кистью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-монотипия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пейзажная</a:t>
            </a:r>
          </a:p>
          <a:p>
            <a:pPr marL="0" indent="0">
              <a:lnSpc>
                <a:spcPct val="80000"/>
              </a:lnSpc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набрызг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шаблонография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 трубочкой, с ниточкой и т.д.) </a:t>
            </a:r>
          </a:p>
          <a:p>
            <a:pPr marL="0" indent="0">
              <a:lnSpc>
                <a:spcPct val="80000"/>
              </a:lnSpc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-фотокопия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рисование свечой</a:t>
            </a:r>
          </a:p>
          <a:p>
            <a:pPr marL="0" indent="0">
              <a:lnSpc>
                <a:spcPct val="80000"/>
              </a:lnSpc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черно- белый, цветной</a:t>
            </a:r>
          </a:p>
          <a:p>
            <a:pPr marL="0" indent="0">
              <a:lnSpc>
                <a:spcPct val="80000"/>
              </a:lnSpc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-рисование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нитками</a:t>
            </a:r>
          </a:p>
          <a:p>
            <a:pPr marL="0" indent="0">
              <a:lnSpc>
                <a:spcPct val="80000"/>
              </a:lnSpc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-рисование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солью, рисование песком</a:t>
            </a:r>
          </a:p>
          <a:p>
            <a:pPr marL="0" indent="0">
              <a:lnSpc>
                <a:spcPct val="80000"/>
              </a:lnSpc>
              <a:buFont typeface="Symbol" pitchFamily="18" charset="2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-ожившие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предметы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071678"/>
            <a:ext cx="2071702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Пользователь\Desktop\Мамы\img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571876"/>
            <a:ext cx="2071702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C:\Users\Пользователь\Desktop\Мамы\234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143512"/>
            <a:ext cx="1643254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Пользователь\Desktop\Мамы\img0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536677" y="5179231"/>
            <a:ext cx="1357322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2662" y="285728"/>
            <a:ext cx="1182422" cy="1071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488" y="571480"/>
            <a:ext cx="3500462" cy="7143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литература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643050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928802"/>
            <a:ext cx="21625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357562"/>
            <a:ext cx="23574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753</TotalTime>
  <Words>498</Words>
  <Application>Microsoft Office PowerPoint</Application>
  <PresentationFormat>Экран (4:3)</PresentationFormat>
  <Paragraphs>111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Развитие творческого воображения детей старшего дошкольного возраста средствами изобразительной деятельности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выполнил:                                                                                                                     Боднарь Надежда Геннадьевна                                                                                                                                                  воспитатель                                                                                                                       МКДОУ  д\с №199 город Новосибирск «Сказка»                                                      </vt:lpstr>
      <vt:lpstr>Актуальность Социально-экономические преобразования в обществе диктуют необходимость формирования творчески активной личности, обладающей способностью эффективно и нестандартно решать новые жизненные проблемы.   Цель работы. Изучить особенности развития  творческого  воображения детей старшего дошкольного возраста средствами изобразительной деятельности используя нетрадиционные техники рисования   </vt:lpstr>
      <vt:lpstr>    </vt:lpstr>
      <vt:lpstr>ВЫВОД</vt:lpstr>
      <vt:lpstr>Глава 2.  Педагогическая деятельность воспитателя по развитию творческого воображения средствами изобразительной  деятельности старшего дошкольного возраста (нетрадиционные техники)  </vt:lpstr>
      <vt:lpstr>Цель работы.  Систематизировать работу воспитателя по развития творческого воображения детей в процессе изобразительной деятельности старшего дошкольного возраста нетрадиционные техники. </vt:lpstr>
      <vt:lpstr>2.2.  Перспективное планирование совместной деятельности воспитателя  с детьми старшего дошкольного возраста по  развитию творческого воображения детей в процессе изобразительной деятельности   Образовательная область Художественно-эстетическое развитие нетрадиционные техники рисования </vt:lpstr>
      <vt:lpstr>Нетрадиционные техники рисования  старших дошкольников</vt:lpstr>
      <vt:lpstr>литература</vt:lpstr>
      <vt:lpstr>вывод</vt:lpstr>
      <vt:lpstr>Слайд 11</vt:lpstr>
      <vt:lpstr>Конкурсное движение</vt:lpstr>
      <vt:lpstr>Слайд 13</vt:lpstr>
      <vt:lpstr>Слайд 14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творческого воображения средствами изо деятельности старших дошкольников</dc:title>
  <dc:creator>ПК</dc:creator>
  <cp:lastModifiedBy>ДНС</cp:lastModifiedBy>
  <cp:revision>98</cp:revision>
  <dcterms:created xsi:type="dcterms:W3CDTF">2014-06-17T23:08:44Z</dcterms:created>
  <dcterms:modified xsi:type="dcterms:W3CDTF">2015-02-19T13:35:42Z</dcterms:modified>
</cp:coreProperties>
</file>