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8" r:id="rId3"/>
    <p:sldId id="257" r:id="rId4"/>
    <p:sldId id="260" r:id="rId5"/>
    <p:sldId id="264" r:id="rId6"/>
    <p:sldId id="261" r:id="rId7"/>
    <p:sldId id="262" r:id="rId8"/>
    <p:sldId id="265" r:id="rId9"/>
    <p:sldId id="266" r:id="rId10"/>
    <p:sldId id="267" r:id="rId11"/>
    <p:sldId id="269" r:id="rId12"/>
    <p:sldId id="270" r:id="rId13"/>
    <p:sldId id="268" r:id="rId14"/>
    <p:sldId id="271" r:id="rId15"/>
    <p:sldId id="272" r:id="rId16"/>
    <p:sldId id="273" r:id="rId17"/>
    <p:sldId id="274" r:id="rId18"/>
    <p:sldId id="275"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102" d="100"/>
          <a:sy n="102" d="100"/>
        </p:scale>
        <p:origin x="-11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8" name="Номер слайда 7"/>
          <p:cNvSpPr>
            <a:spLocks noGrp="1"/>
          </p:cNvSpPr>
          <p:nvPr>
            <p:ph type="sldNum" sz="quarter" idx="11"/>
          </p:nvPr>
        </p:nvSpPr>
        <p:spPr/>
        <p:txBody>
          <a:bodyPr/>
          <a:lstStyle/>
          <a:p>
            <a:fld id="{0DEA13B3-7685-4EB7-830C-0BD640C46AC2}"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4AEFFA8-1C39-46CD-A340-9A69E85882E9}" type="datetimeFigureOut">
              <a:rPr lang="ru-RU" smtClean="0"/>
              <a:pPr/>
              <a:t>20.04.2014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E4AEFFA8-1C39-46CD-A340-9A69E85882E9}" type="datetimeFigureOut">
              <a:rPr lang="ru-RU" smtClean="0"/>
              <a:pPr/>
              <a:t>20.04.2014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EA13B3-7685-4EB7-830C-0BD640C46AC2}"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4AEFFA8-1C39-46CD-A340-9A69E85882E9}" type="datetimeFigureOut">
              <a:rPr lang="ru-RU" smtClean="0"/>
              <a:pPr/>
              <a:t>20.04.2014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DEA13B3-7685-4EB7-830C-0BD640C46AC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spd="slow">
    <p:dissolve/>
  </p:transition>
  <p:timing>
    <p:tnLst>
      <p:par>
        <p:cTn id="1" dur="indefinite" restart="never" nodeType="tmRoot"/>
      </p:par>
    </p:tnLst>
  </p:timing>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gif"/></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836712"/>
            <a:ext cx="7558608" cy="1584176"/>
          </a:xfrm>
        </p:spPr>
        <p:txBody>
          <a:bodyPr>
            <a:noAutofit/>
          </a:bodyPr>
          <a:lstStyle/>
          <a:p>
            <a:r>
              <a:rPr lang="ru-RU" sz="4800" b="1" i="1" dirty="0" smtClean="0"/>
              <a:t>КОММУНИКАТИВНЫЕ ИГРЫ</a:t>
            </a:r>
            <a:endParaRPr lang="ru-RU" sz="4800" b="1" i="1" dirty="0"/>
          </a:p>
        </p:txBody>
      </p:sp>
      <p:sp>
        <p:nvSpPr>
          <p:cNvPr id="5" name="Текст 4"/>
          <p:cNvSpPr>
            <a:spLocks noGrp="1"/>
          </p:cNvSpPr>
          <p:nvPr>
            <p:ph type="body" idx="1"/>
          </p:nvPr>
        </p:nvSpPr>
        <p:spPr>
          <a:xfrm>
            <a:off x="3491880" y="5733256"/>
            <a:ext cx="5400600" cy="360040"/>
          </a:xfrm>
        </p:spPr>
        <p:txBody>
          <a:bodyPr/>
          <a:lstStyle/>
          <a:p>
            <a:r>
              <a:rPr lang="ru-RU" dirty="0" smtClean="0"/>
              <a:t>Воспитатель: </a:t>
            </a:r>
            <a:r>
              <a:rPr lang="ru-RU" dirty="0" err="1" smtClean="0"/>
              <a:t>Велесевич</a:t>
            </a:r>
            <a:r>
              <a:rPr lang="ru-RU" dirty="0" smtClean="0"/>
              <a:t> Юлия Сергеевна</a:t>
            </a:r>
            <a:endParaRPr lang="ru-RU"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Игры для повышения детской самооценки</a:t>
            </a:r>
            <a:endParaRPr lang="ru-RU" dirty="0"/>
          </a:p>
        </p:txBody>
      </p:sp>
      <p:sp>
        <p:nvSpPr>
          <p:cNvPr id="3" name="Содержимое 2"/>
          <p:cNvSpPr>
            <a:spLocks noGrp="1"/>
          </p:cNvSpPr>
          <p:nvPr>
            <p:ph sz="half" idx="1"/>
          </p:nvPr>
        </p:nvSpPr>
        <p:spPr>
          <a:xfrm>
            <a:off x="179512" y="2332037"/>
            <a:ext cx="3657600" cy="4525963"/>
          </a:xfrm>
        </p:spPr>
        <p:txBody>
          <a:bodyPr>
            <a:normAutofit fontScale="77500" lnSpcReduction="20000"/>
          </a:bodyPr>
          <a:lstStyle/>
          <a:p>
            <a:pPr>
              <a:buNone/>
            </a:pPr>
            <a:r>
              <a:rPr lang="ru-RU" dirty="0" smtClean="0"/>
              <a:t>	Побуждают детей говорить друг другу комплименты, что способствует созданию и укреплению товарищеских отношений в коллективе. Несомненно, все дети любят слушать предназначенные для них комплименты, это повышает их настроение и придает чувство собственной значимости.</a:t>
            </a:r>
          </a:p>
          <a:p>
            <a:endParaRPr lang="ru-RU" dirty="0"/>
          </a:p>
        </p:txBody>
      </p:sp>
      <p:sp>
        <p:nvSpPr>
          <p:cNvPr id="7" name="Содержимое 6"/>
          <p:cNvSpPr>
            <a:spLocks noGrp="1"/>
          </p:cNvSpPr>
          <p:nvPr>
            <p:ph sz="half" idx="2"/>
          </p:nvPr>
        </p:nvSpPr>
        <p:spPr>
          <a:xfrm>
            <a:off x="5276088" y="5013176"/>
            <a:ext cx="3657600" cy="1512168"/>
          </a:xfrm>
        </p:spPr>
        <p:txBody>
          <a:bodyPr anchor="b">
            <a:normAutofit fontScale="77500" lnSpcReduction="20000"/>
          </a:bodyPr>
          <a:lstStyle/>
          <a:p>
            <a:r>
              <a:rPr lang="ru-RU" dirty="0" smtClean="0"/>
              <a:t>«Хорошие слова»</a:t>
            </a:r>
          </a:p>
          <a:p>
            <a:r>
              <a:rPr lang="ru-RU" dirty="0" smtClean="0"/>
              <a:t>«Комплименты»</a:t>
            </a:r>
          </a:p>
          <a:p>
            <a:r>
              <a:rPr lang="ru-RU" dirty="0" smtClean="0"/>
              <a:t>«Самый лучший»</a:t>
            </a:r>
            <a:endParaRPr lang="ru-RU" dirty="0"/>
          </a:p>
        </p:txBody>
      </p:sp>
      <p:sp>
        <p:nvSpPr>
          <p:cNvPr id="6" name="Текст 5"/>
          <p:cNvSpPr>
            <a:spLocks noGrp="1"/>
          </p:cNvSpPr>
          <p:nvPr>
            <p:ph type="body" sz="half" idx="4294967295"/>
          </p:nvPr>
        </p:nvSpPr>
        <p:spPr>
          <a:xfrm>
            <a:off x="4860032" y="4509121"/>
            <a:ext cx="4022725" cy="792088"/>
          </a:xfrm>
        </p:spPr>
        <p:txBody>
          <a:bodyPr anchor="ctr">
            <a:normAutofit/>
          </a:bodyPr>
          <a:lstStyle/>
          <a:p>
            <a:pPr algn="ctr">
              <a:buNone/>
            </a:pPr>
            <a:r>
              <a:rPr lang="ru-RU" sz="3200" b="1" u="sng" dirty="0" smtClean="0"/>
              <a:t>Игры:</a:t>
            </a:r>
            <a:endParaRPr lang="ru-RU" sz="3200" b="1" u="sng" dirty="0"/>
          </a:p>
        </p:txBody>
      </p:sp>
      <p:pic>
        <p:nvPicPr>
          <p:cNvPr id="9218" name="Picture 2" descr="http://www.sergiev.ru/media/imagecache/652px/images/1475/zierkaltsie.jpg"/>
          <p:cNvPicPr>
            <a:picLocks noChangeAspect="1" noChangeArrowheads="1"/>
          </p:cNvPicPr>
          <p:nvPr/>
        </p:nvPicPr>
        <p:blipFill>
          <a:blip r:embed="rId2" cstate="print"/>
          <a:srcRect l="2032" t="4064" r="421" b="28195"/>
          <a:stretch>
            <a:fillRect/>
          </a:stretch>
        </p:blipFill>
        <p:spPr bwMode="auto">
          <a:xfrm>
            <a:off x="4860032" y="908720"/>
            <a:ext cx="3456384" cy="3600400"/>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548680"/>
            <a:ext cx="6203032" cy="504056"/>
          </a:xfrm>
        </p:spPr>
        <p:txBody>
          <a:bodyPr>
            <a:noAutofit/>
          </a:bodyPr>
          <a:lstStyle/>
          <a:p>
            <a:r>
              <a:rPr lang="ru-RU" sz="3600" b="1" dirty="0" smtClean="0"/>
              <a:t>Игры на развитие внимательного отношения друг к другу</a:t>
            </a:r>
            <a:endParaRPr lang="ru-RU" sz="3600" b="1" dirty="0"/>
          </a:p>
        </p:txBody>
      </p:sp>
      <p:sp>
        <p:nvSpPr>
          <p:cNvPr id="9" name="Содержимое 8"/>
          <p:cNvSpPr>
            <a:spLocks noGrp="1"/>
          </p:cNvSpPr>
          <p:nvPr>
            <p:ph sz="half" idx="1"/>
          </p:nvPr>
        </p:nvSpPr>
        <p:spPr>
          <a:xfrm>
            <a:off x="-324544" y="1844824"/>
            <a:ext cx="4427984" cy="5472608"/>
          </a:xfrm>
        </p:spPr>
        <p:txBody>
          <a:bodyPr>
            <a:noAutofit/>
          </a:bodyPr>
          <a:lstStyle/>
          <a:p>
            <a:pPr>
              <a:buNone/>
            </a:pPr>
            <a:r>
              <a:rPr lang="ru-RU" sz="2000" dirty="0" smtClean="0"/>
              <a:t>	помогут развить у детей такие чувства, как уважительность, сопереживание, сочувствие. Эти игры помогут детям научиться выражать свои эмоции, жизнерадостно и легко общаться со сверстниками, воспринимать себя равными другим людям. Такие игры лучше всего проводить с детьми старшего дошкольного возраста</a:t>
            </a:r>
            <a:r>
              <a:rPr lang="ru-RU" sz="2400" dirty="0" smtClean="0"/>
              <a:t>.</a:t>
            </a:r>
            <a:endParaRPr lang="ru-RU" sz="2000" dirty="0"/>
          </a:p>
        </p:txBody>
      </p:sp>
      <p:sp>
        <p:nvSpPr>
          <p:cNvPr id="10" name="Содержимое 2"/>
          <p:cNvSpPr>
            <a:spLocks noGrp="1"/>
          </p:cNvSpPr>
          <p:nvPr>
            <p:ph sz="half" idx="2"/>
          </p:nvPr>
        </p:nvSpPr>
        <p:spPr>
          <a:xfrm>
            <a:off x="4716016" y="2060848"/>
            <a:ext cx="4176464" cy="4797152"/>
          </a:xfrm>
        </p:spPr>
        <p:txBody>
          <a:bodyPr>
            <a:normAutofit fontScale="77500" lnSpcReduction="20000"/>
          </a:bodyPr>
          <a:lstStyle/>
          <a:p>
            <a:pPr>
              <a:buNone/>
            </a:pPr>
            <a:r>
              <a:rPr lang="ru-RU" sz="3600" b="1" i="1" u="sng" dirty="0" smtClean="0"/>
              <a:t>Игры:</a:t>
            </a:r>
          </a:p>
          <a:p>
            <a:r>
              <a:rPr lang="ru-RU" dirty="0" smtClean="0"/>
              <a:t> «Розовые очки»</a:t>
            </a:r>
          </a:p>
          <a:p>
            <a:r>
              <a:rPr lang="ru-RU" dirty="0" smtClean="0"/>
              <a:t>«Самый лучший спорщик»</a:t>
            </a:r>
          </a:p>
          <a:p>
            <a:r>
              <a:rPr lang="ru-RU" dirty="0" smtClean="0"/>
              <a:t>«Дорога хорошего настроения»</a:t>
            </a:r>
          </a:p>
          <a:p>
            <a:r>
              <a:rPr lang="ru-RU" dirty="0" smtClean="0"/>
              <a:t>«Колючий зверь»</a:t>
            </a:r>
          </a:p>
          <a:p>
            <a:r>
              <a:rPr lang="ru-RU" dirty="0" smtClean="0"/>
              <a:t>«</a:t>
            </a:r>
            <a:r>
              <a:rPr lang="ru-RU" dirty="0" err="1" smtClean="0"/>
              <a:t>Обзывалки</a:t>
            </a:r>
            <a:r>
              <a:rPr lang="ru-RU" dirty="0" smtClean="0"/>
              <a:t>»</a:t>
            </a:r>
          </a:p>
          <a:p>
            <a:r>
              <a:rPr lang="ru-RU" dirty="0" smtClean="0"/>
              <a:t>«Я хороший»</a:t>
            </a:r>
          </a:p>
          <a:p>
            <a:r>
              <a:rPr lang="ru-RU" dirty="0" smtClean="0"/>
              <a:t>«Коробка добрых поступков»</a:t>
            </a:r>
          </a:p>
          <a:p>
            <a:r>
              <a:rPr lang="ru-RU" dirty="0" smtClean="0"/>
              <a:t>«</a:t>
            </a:r>
            <a:r>
              <a:rPr lang="ru-RU" dirty="0" err="1" smtClean="0"/>
              <a:t>Смешилки</a:t>
            </a:r>
            <a:r>
              <a:rPr lang="ru-RU" dirty="0" smtClean="0"/>
              <a:t>»</a:t>
            </a:r>
          </a:p>
          <a:p>
            <a:r>
              <a:rPr lang="ru-RU" dirty="0" smtClean="0"/>
              <a:t>«Дождик и ромашки»,</a:t>
            </a:r>
          </a:p>
          <a:p>
            <a:r>
              <a:rPr lang="ru-RU" dirty="0" smtClean="0"/>
              <a:t>«Потому, что ты хороший»</a:t>
            </a:r>
          </a:p>
          <a:p>
            <a:r>
              <a:rPr lang="ru-RU" dirty="0" smtClean="0"/>
              <a:t>«Добрый зверь»</a:t>
            </a:r>
          </a:p>
          <a:p>
            <a:r>
              <a:rPr lang="ru-RU" dirty="0" smtClean="0"/>
              <a:t>«Старички»</a:t>
            </a:r>
          </a:p>
          <a:p>
            <a:r>
              <a:rPr lang="ru-RU" dirty="0" smtClean="0"/>
              <a:t>«Пожелания»</a:t>
            </a:r>
            <a:endParaRPr lang="ru-RU" dirty="0"/>
          </a:p>
        </p:txBody>
      </p:sp>
      <p:pic>
        <p:nvPicPr>
          <p:cNvPr id="8194" name="Picture 2" descr="http://v.img.com.ua/nxs243/b/120x90/b/29/339e2f61ba171de04b12646bb30b329b.jpg"/>
          <p:cNvPicPr>
            <a:picLocks noChangeAspect="1" noChangeArrowheads="1"/>
          </p:cNvPicPr>
          <p:nvPr/>
        </p:nvPicPr>
        <p:blipFill>
          <a:blip r:embed="rId2" cstate="print"/>
          <a:srcRect l="2867" t="23532"/>
          <a:stretch>
            <a:fillRect/>
          </a:stretch>
        </p:blipFill>
        <p:spPr bwMode="auto">
          <a:xfrm>
            <a:off x="5897533" y="0"/>
            <a:ext cx="3246467" cy="1916832"/>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игры для повышения детской самооценки</a:t>
            </a:r>
            <a:endParaRPr lang="ru-RU" dirty="0"/>
          </a:p>
        </p:txBody>
      </p:sp>
      <p:sp>
        <p:nvSpPr>
          <p:cNvPr id="7" name="Содержимое 6"/>
          <p:cNvSpPr>
            <a:spLocks noGrp="1"/>
          </p:cNvSpPr>
          <p:nvPr>
            <p:ph sz="half" idx="1"/>
          </p:nvPr>
        </p:nvSpPr>
        <p:spPr>
          <a:xfrm>
            <a:off x="0" y="1628800"/>
            <a:ext cx="3657600" cy="5229200"/>
          </a:xfrm>
        </p:spPr>
        <p:txBody>
          <a:bodyPr>
            <a:normAutofit/>
          </a:bodyPr>
          <a:lstStyle/>
          <a:p>
            <a:r>
              <a:rPr lang="ru-RU" dirty="0" smtClean="0"/>
              <a:t>научат детей мгновенному перевоплощению из сильного в слабого, из доброго в злого, из трусливого в уверенного. Эта игра поможет застенчивым детям почувствовать себя уверенней. </a:t>
            </a:r>
            <a:endParaRPr lang="ru-RU" dirty="0"/>
          </a:p>
        </p:txBody>
      </p:sp>
      <p:sp>
        <p:nvSpPr>
          <p:cNvPr id="9" name="Содержимое 8"/>
          <p:cNvSpPr>
            <a:spLocks noGrp="1"/>
          </p:cNvSpPr>
          <p:nvPr>
            <p:ph sz="half" idx="2"/>
          </p:nvPr>
        </p:nvSpPr>
        <p:spPr>
          <a:xfrm>
            <a:off x="5220072" y="1412776"/>
            <a:ext cx="3923928" cy="2088232"/>
          </a:xfrm>
        </p:spPr>
        <p:txBody>
          <a:bodyPr>
            <a:normAutofit/>
          </a:bodyPr>
          <a:lstStyle/>
          <a:p>
            <a:r>
              <a:rPr lang="ru-RU" dirty="0" smtClean="0"/>
              <a:t>«в зоопарке» </a:t>
            </a:r>
          </a:p>
          <a:p>
            <a:r>
              <a:rPr lang="ru-RU" dirty="0" smtClean="0"/>
              <a:t>«Посмотри на меня»</a:t>
            </a:r>
            <a:endParaRPr lang="ru-RU" dirty="0"/>
          </a:p>
        </p:txBody>
      </p:sp>
      <p:sp>
        <p:nvSpPr>
          <p:cNvPr id="8" name="Текст 7"/>
          <p:cNvSpPr>
            <a:spLocks noGrp="1"/>
          </p:cNvSpPr>
          <p:nvPr>
            <p:ph type="body" sz="half" idx="4294967295"/>
          </p:nvPr>
        </p:nvSpPr>
        <p:spPr>
          <a:xfrm>
            <a:off x="2267744" y="1700808"/>
            <a:ext cx="4022725" cy="936625"/>
          </a:xfrm>
        </p:spPr>
        <p:txBody>
          <a:bodyPr>
            <a:normAutofit/>
          </a:bodyPr>
          <a:lstStyle/>
          <a:p>
            <a:pPr algn="ctr">
              <a:buNone/>
            </a:pPr>
            <a:r>
              <a:rPr lang="ru-RU" sz="2800" b="1" u="sng" dirty="0" smtClean="0"/>
              <a:t>Игры:</a:t>
            </a:r>
            <a:endParaRPr lang="ru-RU" sz="2800" b="1" u="sng" dirty="0"/>
          </a:p>
        </p:txBody>
      </p:sp>
      <p:pic>
        <p:nvPicPr>
          <p:cNvPr id="7170" name="Picture 2" descr="http://primamedia.ru/files/164256.jpg"/>
          <p:cNvPicPr>
            <a:picLocks noChangeAspect="1" noChangeArrowheads="1"/>
          </p:cNvPicPr>
          <p:nvPr/>
        </p:nvPicPr>
        <p:blipFill>
          <a:blip r:embed="rId2" cstate="print"/>
          <a:srcRect/>
          <a:stretch>
            <a:fillRect/>
          </a:stretch>
        </p:blipFill>
        <p:spPr bwMode="auto">
          <a:xfrm>
            <a:off x="4028817" y="2348880"/>
            <a:ext cx="5115183" cy="4509119"/>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smtClean="0"/>
              <a:t>игры на развитие внимания к другим людям</a:t>
            </a:r>
            <a:endParaRPr lang="ru-RU" dirty="0"/>
          </a:p>
        </p:txBody>
      </p:sp>
      <p:sp>
        <p:nvSpPr>
          <p:cNvPr id="3" name="Содержимое 2"/>
          <p:cNvSpPr>
            <a:spLocks noGrp="1"/>
          </p:cNvSpPr>
          <p:nvPr>
            <p:ph sz="half" idx="1"/>
          </p:nvPr>
        </p:nvSpPr>
        <p:spPr>
          <a:xfrm>
            <a:off x="-324544" y="1988840"/>
            <a:ext cx="3816424" cy="4869160"/>
          </a:xfrm>
        </p:spPr>
        <p:txBody>
          <a:bodyPr>
            <a:normAutofit fontScale="92500" lnSpcReduction="20000"/>
          </a:bodyPr>
          <a:lstStyle/>
          <a:p>
            <a:r>
              <a:rPr lang="ru-RU" sz="3000" dirty="0" smtClean="0"/>
              <a:t>способствуют развитию умения детей проявлять внимательность к другим людям, концентрироваться на других людях, что является важным умением для застенчивых детей</a:t>
            </a:r>
            <a:r>
              <a:rPr lang="ru-RU" dirty="0" smtClean="0"/>
              <a:t>.</a:t>
            </a:r>
            <a:endParaRPr lang="ru-RU" dirty="0"/>
          </a:p>
        </p:txBody>
      </p:sp>
      <p:sp>
        <p:nvSpPr>
          <p:cNvPr id="7" name="Содержимое 6"/>
          <p:cNvSpPr>
            <a:spLocks noGrp="1"/>
          </p:cNvSpPr>
          <p:nvPr>
            <p:ph sz="half" idx="2"/>
          </p:nvPr>
        </p:nvSpPr>
        <p:spPr>
          <a:xfrm>
            <a:off x="5220072" y="2492896"/>
            <a:ext cx="3657600" cy="2542416"/>
          </a:xfrm>
        </p:spPr>
        <p:txBody>
          <a:bodyPr>
            <a:normAutofit fontScale="92500" lnSpcReduction="20000"/>
          </a:bodyPr>
          <a:lstStyle/>
          <a:p>
            <a:r>
              <a:rPr lang="ru-RU" dirty="0" smtClean="0"/>
              <a:t>«Сломанный телефон»</a:t>
            </a:r>
          </a:p>
          <a:p>
            <a:r>
              <a:rPr lang="ru-RU" dirty="0" smtClean="0"/>
              <a:t>«Сломанный телевизор»</a:t>
            </a:r>
          </a:p>
          <a:p>
            <a:r>
              <a:rPr lang="ru-RU" dirty="0" smtClean="0"/>
              <a:t>«Кто спрятался?»</a:t>
            </a:r>
          </a:p>
          <a:p>
            <a:r>
              <a:rPr lang="ru-RU" dirty="0" smtClean="0"/>
              <a:t>«Чей предмет?»</a:t>
            </a:r>
          </a:p>
          <a:p>
            <a:r>
              <a:rPr lang="ru-RU" dirty="0" smtClean="0"/>
              <a:t>«Что изменилось?»</a:t>
            </a:r>
            <a:endParaRPr lang="ru-RU" dirty="0"/>
          </a:p>
        </p:txBody>
      </p:sp>
      <p:sp>
        <p:nvSpPr>
          <p:cNvPr id="6" name="Текст 5"/>
          <p:cNvSpPr>
            <a:spLocks noGrp="1"/>
          </p:cNvSpPr>
          <p:nvPr>
            <p:ph type="body" sz="half" idx="4294967295"/>
          </p:nvPr>
        </p:nvSpPr>
        <p:spPr>
          <a:xfrm>
            <a:off x="3275856" y="1844824"/>
            <a:ext cx="4022725" cy="503238"/>
          </a:xfrm>
        </p:spPr>
        <p:txBody>
          <a:bodyPr>
            <a:normAutofit lnSpcReduction="10000"/>
          </a:bodyPr>
          <a:lstStyle/>
          <a:p>
            <a:pPr algn="ctr">
              <a:buNone/>
            </a:pPr>
            <a:r>
              <a:rPr lang="ru-RU" b="1" u="sng" dirty="0" smtClean="0"/>
              <a:t>Игры:</a:t>
            </a:r>
            <a:endParaRPr lang="ru-RU" b="1" u="sng" dirty="0"/>
          </a:p>
        </p:txBody>
      </p:sp>
      <p:pic>
        <p:nvPicPr>
          <p:cNvPr id="6146" name="Picture 2" descr="http://im3-tub-ru.yandex.net/i?id=535552049-64-72&amp;n=21"/>
          <p:cNvPicPr>
            <a:picLocks noChangeAspect="1" noChangeArrowheads="1"/>
          </p:cNvPicPr>
          <p:nvPr/>
        </p:nvPicPr>
        <p:blipFill>
          <a:blip r:embed="rId2" cstate="print"/>
          <a:srcRect/>
          <a:stretch>
            <a:fillRect/>
          </a:stretch>
        </p:blipFill>
        <p:spPr bwMode="auto">
          <a:xfrm>
            <a:off x="6372200" y="1052736"/>
            <a:ext cx="1428750" cy="1428750"/>
          </a:xfrm>
          <a:prstGeom prst="rect">
            <a:avLst/>
          </a:prstGeom>
          <a:noFill/>
        </p:spPr>
      </p:pic>
      <p:pic>
        <p:nvPicPr>
          <p:cNvPr id="6148" name="Picture 4" descr="http://im3-tub-ru.yandex.net/i?id=352149958-35-72&amp;n=21"/>
          <p:cNvPicPr>
            <a:picLocks noChangeAspect="1" noChangeArrowheads="1"/>
          </p:cNvPicPr>
          <p:nvPr/>
        </p:nvPicPr>
        <p:blipFill>
          <a:blip r:embed="rId3" cstate="print"/>
          <a:srcRect/>
          <a:stretch>
            <a:fillRect/>
          </a:stretch>
        </p:blipFill>
        <p:spPr bwMode="auto">
          <a:xfrm>
            <a:off x="3779912" y="4833747"/>
            <a:ext cx="2016224" cy="1680187"/>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Игры на развитие находчивости</a:t>
            </a:r>
            <a:endParaRPr lang="ru-RU" dirty="0"/>
          </a:p>
        </p:txBody>
      </p:sp>
      <p:sp>
        <p:nvSpPr>
          <p:cNvPr id="4" name="Содержимое 3"/>
          <p:cNvSpPr>
            <a:spLocks noGrp="1"/>
          </p:cNvSpPr>
          <p:nvPr>
            <p:ph sz="half" idx="1"/>
          </p:nvPr>
        </p:nvSpPr>
        <p:spPr>
          <a:xfrm>
            <a:off x="-252536" y="1268760"/>
            <a:ext cx="3657600" cy="5589240"/>
          </a:xfrm>
        </p:spPr>
        <p:txBody>
          <a:bodyPr>
            <a:normAutofit fontScale="70000" lnSpcReduction="20000"/>
          </a:bodyPr>
          <a:lstStyle/>
          <a:p>
            <a:r>
              <a:rPr lang="ru-RU" dirty="0" smtClean="0"/>
              <a:t>Застенчивые дети часто теряются, если к ним неожиданно обращаются с вопросом. Успешное участие в игре позволяет детям снять эмоциональное напряжение, возникающее у застенчивых детей при необходимости быстро ответить на вопрос, почувствовать свое равенство (или даже превосходство) с другими детьми, способствует повышению самооценки, и, конечно, настроения. В процессе проведения игры педагог должен внимательно следить за тем, чтобы застенчивые дети не отставали от остальных, иначе смысл игры теряется.</a:t>
            </a:r>
            <a:endParaRPr lang="ru-RU" dirty="0"/>
          </a:p>
        </p:txBody>
      </p:sp>
      <p:sp>
        <p:nvSpPr>
          <p:cNvPr id="6" name="Содержимое 5"/>
          <p:cNvSpPr>
            <a:spLocks noGrp="1"/>
          </p:cNvSpPr>
          <p:nvPr>
            <p:ph sz="half" idx="2"/>
          </p:nvPr>
        </p:nvSpPr>
        <p:spPr>
          <a:xfrm>
            <a:off x="5276088" y="2492896"/>
            <a:ext cx="3657600" cy="3694544"/>
          </a:xfrm>
        </p:spPr>
        <p:txBody>
          <a:bodyPr>
            <a:normAutofit fontScale="70000" lnSpcReduction="20000"/>
          </a:bodyPr>
          <a:lstStyle/>
          <a:p>
            <a:r>
              <a:rPr lang="ru-RU" dirty="0" smtClean="0"/>
              <a:t>«Отвечай – не зевай»</a:t>
            </a:r>
          </a:p>
          <a:p>
            <a:r>
              <a:rPr lang="ru-RU" dirty="0" smtClean="0"/>
              <a:t>«Кто сказал мяу?»</a:t>
            </a:r>
          </a:p>
          <a:p>
            <a:r>
              <a:rPr lang="ru-RU" dirty="0" smtClean="0"/>
              <a:t>«Поймай мяч»</a:t>
            </a:r>
          </a:p>
          <a:p>
            <a:r>
              <a:rPr lang="ru-RU" dirty="0" smtClean="0"/>
              <a:t>«Зайчики в трамвайчике»</a:t>
            </a:r>
            <a:endParaRPr lang="ru-RU" dirty="0"/>
          </a:p>
        </p:txBody>
      </p:sp>
      <p:sp>
        <p:nvSpPr>
          <p:cNvPr id="5" name="Текст 4"/>
          <p:cNvSpPr>
            <a:spLocks noGrp="1"/>
          </p:cNvSpPr>
          <p:nvPr>
            <p:ph type="body" sz="half" idx="4294967295"/>
          </p:nvPr>
        </p:nvSpPr>
        <p:spPr>
          <a:xfrm>
            <a:off x="5121275" y="1628800"/>
            <a:ext cx="4022725" cy="647700"/>
          </a:xfrm>
        </p:spPr>
        <p:txBody>
          <a:bodyPr>
            <a:noAutofit/>
          </a:bodyPr>
          <a:lstStyle/>
          <a:p>
            <a:pPr algn="ctr">
              <a:buNone/>
            </a:pPr>
            <a:r>
              <a:rPr lang="ru-RU" sz="3200" b="1" u="sng" dirty="0" smtClean="0"/>
              <a:t>игры:</a:t>
            </a:r>
            <a:endParaRPr lang="ru-RU" sz="3200" b="1" u="sng" dirty="0"/>
          </a:p>
        </p:txBody>
      </p:sp>
      <p:pic>
        <p:nvPicPr>
          <p:cNvPr id="5122" name="Picture 2" descr="http://damax-toy.ru/products_pictures/myach-d-200mm-lakirov-%28sport%29-24230-B.jpg"/>
          <p:cNvPicPr>
            <a:picLocks noChangeAspect="1" noChangeArrowheads="1"/>
          </p:cNvPicPr>
          <p:nvPr/>
        </p:nvPicPr>
        <p:blipFill>
          <a:blip r:embed="rId2" cstate="print"/>
          <a:srcRect/>
          <a:stretch>
            <a:fillRect/>
          </a:stretch>
        </p:blipFill>
        <p:spPr bwMode="auto">
          <a:xfrm>
            <a:off x="4283968" y="4365104"/>
            <a:ext cx="778447" cy="778447"/>
          </a:xfrm>
          <a:prstGeom prst="rect">
            <a:avLst/>
          </a:prstGeom>
          <a:noFill/>
        </p:spPr>
      </p:pic>
      <p:pic>
        <p:nvPicPr>
          <p:cNvPr id="5126" name="Picture 6" descr="http://img0.liveinternet.ru/images/attach/c/4/78/423/78423682_large_0_506df_98ab5f4a_XL.png"/>
          <p:cNvPicPr>
            <a:picLocks noChangeAspect="1" noChangeArrowheads="1"/>
          </p:cNvPicPr>
          <p:nvPr/>
        </p:nvPicPr>
        <p:blipFill>
          <a:blip r:embed="rId3" cstate="print"/>
          <a:srcRect/>
          <a:stretch>
            <a:fillRect/>
          </a:stretch>
        </p:blipFill>
        <p:spPr bwMode="auto">
          <a:xfrm>
            <a:off x="7308304" y="4077072"/>
            <a:ext cx="1691680" cy="2537521"/>
          </a:xfrm>
          <a:prstGeom prst="rect">
            <a:avLst/>
          </a:prstGeom>
          <a:noFill/>
        </p:spPr>
      </p:pic>
      <p:pic>
        <p:nvPicPr>
          <p:cNvPr id="5132" name="Picture 12" descr="http://metodisty.ru/modules/boonex/photos/data/files/207_m.jpg"/>
          <p:cNvPicPr>
            <a:picLocks noChangeAspect="1" noChangeArrowheads="1"/>
          </p:cNvPicPr>
          <p:nvPr/>
        </p:nvPicPr>
        <p:blipFill>
          <a:blip r:embed="rId4" cstate="print"/>
          <a:srcRect/>
          <a:stretch>
            <a:fillRect/>
          </a:stretch>
        </p:blipFill>
        <p:spPr bwMode="auto">
          <a:xfrm>
            <a:off x="2771799" y="4821884"/>
            <a:ext cx="1784995" cy="2036116"/>
          </a:xfrm>
          <a:prstGeom prst="rect">
            <a:avLst/>
          </a:prstGeom>
          <a:noFill/>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1.66667E-6 -7.03704E-6 C 0.00972 -0.00417 0.00417 -0.00927 0.01285 -0.01714 C 0.01562 -0.02755 0.01806 -0.03264 0.02413 -0.04075 C 0.02847 -0.05718 0.02274 -0.03681 0.02899 -0.05371 C 0.03194 -0.06181 0.03177 -0.06968 0.03542 -0.07732 C 0.03559 -0.07778 0.03802 -0.09098 0.03871 -0.09237 C 0.04115 -0.09769 0.0467 -0.10741 0.0467 -0.10741 C 0.05104 -0.12362 0.04479 -0.10325 0.0533 -0.12038 C 0.05417 -0.12223 0.05399 -0.12477 0.05486 -0.12686 C 0.05677 -0.13149 0.05885 -0.13589 0.06128 -0.13982 C 0.07309 -0.15857 0.0901 -0.16482 0.10486 -0.17848 C 0.11371 -0.18681 0.12344 -0.19352 0.13229 -0.20209 C 0.13594 -0.20579 0.13837 -0.21135 0.14201 -0.21505 C 0.15087 -0.22408 0.16198 -0.22871 0.17257 -0.23218 C 0.18663 -0.23149 0.20069 -0.23195 0.21458 -0.2301 C 0.21701 -0.22987 0.21875 -0.22663 0.22101 -0.2257 C 0.23108 -0.22153 0.24149 -0.21945 0.25156 -0.21505 C 0.2599 -0.20695 0.2684 -0.20209 0.27743 -0.19561 C 0.29306 -0.1845 0.30694 -0.16968 0.32257 -0.15903 C 0.32656 -0.14237 0.33281 -0.12825 0.34201 -0.11598 C 0.34583 -0.09491 0.34028 -0.12061 0.34844 -0.09885 C 0.35069 -0.09283 0.35156 -0.08589 0.3533 -0.07964 C 0.35833 -0.06135 0.35503 -0.07223 0.35816 -0.05371 C 0.35937 -0.04653 0.36042 -0.04607 0.36285 -0.03866 C 0.36615 -0.02825 0.36771 -0.01714 0.37101 -0.00649 C 0.37153 -0.00209 0.37361 0.00231 0.37257 0.00648 C 0.37205 0.00902 0.37031 0.00231 0.36944 -7.03704E-6 C 0.36875 -0.00209 0.3684 -0.0044 0.36771 -0.00649 C 0.36684 -0.0088 0.36545 -0.01065 0.36458 -0.01297 C 0.36181 -0.02038 0.36354 -0.01945 0.36128 -0.02802 C 0.35816 -0.03959 0.35521 -0.05209 0.35 -0.06227 C 0.34462 -0.09977 0.32708 -0.13542 0.30816 -0.16343 C 0.30486 -0.16829 0.30087 -0.17616 0.2967 -0.18056 C 0.28194 -0.19584 0.29253 -0.18357 0.28073 -0.19352 C 0.27656 -0.197 0.27378 -0.20325 0.26944 -0.20649 C 0.26493 -0.20996 0.25642 -0.21089 0.25156 -0.21297 C 0.24323 -0.21667 0.23767 -0.21945 0.22899 -0.22153 C 0.2217 -0.22524 0.21458 -0.22639 0.20816 -0.23218 C 0.17865 -0.23126 0.16215 -0.23519 0.13871 -0.22802 C 0.12101 -0.22269 0.10052 -0.20533 0.08715 -0.18913 C 0.08316 -0.18427 0.08021 -0.17825 0.07587 -0.17408 C 0.07187 -0.17038 0.06701 -0.16876 0.06285 -0.16552 C 0.04826 -0.15394 0.03333 -0.1419 0.01944 -0.12894 C 0.01892 -0.12616 0.01858 -0.12315 0.01771 -0.12038 C 0.01701 -0.11806 0.0151 -0.11644 0.01458 -0.11389 C 0.01337 -0.10834 0.01371 -0.10232 0.01285 -0.09677 C 0.01111 -0.0845 0.00816 -0.06968 0.00486 -0.05811 C 0.00017 -0.04144 0.00278 -0.05649 1.66667E-6 -0.04306 C -0.00243 -0.03102 -0.00243 -0.01852 -0.00486 -0.00649 C -0.00712 0.00486 -0.01007 0.01666 -0.01285 0.028 C -0.01233 -0.00996 -0.01319 -0.04792 -0.01129 -0.08589 C -0.01059 -0.10093 -0.00052 -0.11783 0.00486 -0.12894 C 0.01007 -0.13959 0.01493 -0.15186 0.01944 -0.16343 C 0.01996 -0.16482 0.03663 -0.17639 0.03871 -0.17848 C 0.04115 -0.18102 0.04253 -0.18496 0.04514 -0.18704 C 0.0526 -0.19283 0.06181 -0.19445 0.06944 -0.20001 C 0.08299 -0.20973 0.09514 -0.22107 0.10972 -0.22802 C 0.19861 -0.22246 0.1934 -0.2301 0.24844 -0.20649 C 0.25174 -0.20348 0.25469 -0.20024 0.25816 -0.19769 C 0.26059 -0.19584 0.26371 -0.19561 0.26615 -0.19352 C 0.26875 -0.19121 0.26996 -0.18727 0.27257 -0.18496 C 0.2783 -0.17987 0.28854 -0.17385 0.29514 -0.172 C 0.30625 -0.16089 0.31823 -0.14584 0.33073 -0.13751 C 0.3408 -0.11644 0.325 -0.14677 0.34028 -0.12686 C 0.35781 -0.10394 0.33073 -0.12987 0.34844 -0.11389 C 0.35069 -0.10417 0.35278 -0.09746 0.35816 -0.09028 C 0.36667 -0.05464 0.3599 -0.11089 0.36458 -0.0257 C 0.3651 -0.0176 0.36788 -0.00996 0.36944 -0.00209 C 0.37118 0.00717 0.3717 0.0162 0.37257 0.02592 C 0.37205 0.028 0.37222 0.03402 0.37101 0.0324 C 0.36858 0.02916 0.36875 0.02384 0.36771 0.01944 C 0.36562 0.01087 0.3651 0.00347 0.36128 -0.00417 C 0.35729 -0.02616 0.35885 -0.04885 0.35486 -0.07084 C 0.35226 -0.09977 0.34618 -0.12616 0.33385 -0.15047 C 0.33038 -0.16482 0.32326 -0.17107 0.31615 -0.18056 C 0.31476 -0.18241 0.31424 -0.18519 0.31285 -0.18704 C 0.30069 -0.20209 0.28281 -0.22223 0.26615 -0.22802 C 0.24705 -0.2345 0.27187 -0.22315 0.24514 -0.23658 C 0.23993 -0.23913 0.22899 -0.24075 0.22899 -0.24075 C 0.15642 -0.23797 0.19549 -0.24098 0.16128 -0.23218 C 0.15399 -0.22732 0.14653 -0.22477 0.13871 -0.22153 C 0.13281 -0.21899 0.12865 -0.21505 0.12257 -0.21297 C 0.11146 -0.20302 0.11649 -0.20579 0.10816 -0.20209 C 0.09149 -0.18542 0.07378 -0.17223 0.05642 -0.15695 C 0.05538 -0.15487 0.05469 -0.15232 0.0533 -0.15047 C 0.05139 -0.14792 0.04844 -0.14677 0.0467 -0.14399 C 0.04566 -0.14214 0.04583 -0.13959 0.04514 -0.13751 C 0.04375 -0.13357 0.03871 -0.12524 0.03715 -0.12246 C 0.03472 -0.11089 0.03056 -0.10232 0.02587 -0.09237 C 0.0224 -0.08519 0.02135 -0.07778 0.01771 -0.07084 C 0.01476 -0.047 0.00417 -0.02616 -0.0033 -0.00417 C -0.00573 0.00277 -0.01129 0.00671 -0.01458 0.01296 C -0.02083 0.02476 -0.02604 0.03773 -0.03229 0.04953 C -0.03403 0.053 -0.03576 0.05648 -0.03715 0.06018 C -0.03785 0.06226 -0.03872 0.06898 -0.03872 0.06666 C -0.03872 0.0574 -0.03056 0.04097 -0.03056 0.04097 C -0.02656 0.01851 -0.01892 -0.00348 -0.00799 -0.02153 C -0.0059 -0.03565 -0.00139 -0.04538 0.0033 -0.05811 C 0.00833 -0.07177 0.0092 -0.08334 0.01771 -0.09468 C 0.02222 -0.11737 0.03733 -0.14445 0.05156 -0.15903 C 0.05451 -0.16204 0.05816 -0.16297 0.06128 -0.16552 C 0.06424 -0.16806 0.07431 -0.1801 0.07899 -0.18056 C 0.10052 -0.18241 0.12205 -0.18195 0.14358 -0.18264 C 0.16944 -0.18473 0.19583 -0.18704 0.22101 -0.17639 C 0.22743 -0.1676 0.23264 -0.16644 0.23871 -0.15903 C 0.24271 -0.15417 0.24618 -0.14908 0.25 -0.14399 C 0.26441 -0.12477 0.27205 -0.09862 0.28385 -0.07732 C 0.28559 -0.07408 0.28837 -0.072 0.29028 -0.06876 C 0.29271 -0.06459 0.29462 -0.06019 0.2967 -0.05579 C 0.29792 -0.05302 0.29861 -0.04977 0.3 -0.04723 C 0.30746 -0.03403 0.30503 -0.04376 0.30972 -0.03218 C 0.31424 -0.0213 0.31684 -0.01089 0.32101 -7.03704E-6 C 0.32413 0.02129 0.31979 0.00208 0.32743 0.01736 C 0.33194 0.02638 0.33455 0.03981 0.33871 0.04953 C 0.33993 0.05231 0.34028 0.05578 0.34201 0.0581 C 0.34531 0.06249 0.35764 0.07106 0.3533 0.06898 C 0.35174 0.06828 0.35 0.06736 0.34844 0.06666 C 0.3434 0.0537 0.33681 0.04236 0.33073 0.03009 C 0.32986 0.02823 0.32986 0.02569 0.32899 0.02361 C 0.3276 0.0206 0.32569 0.01782 0.32413 0.01504 C 0.32187 0.00555 0.32101 -0.0007 0.31458 -0.00649 C 0.31059 -0.02639 0.31615 -0.00579 0.30816 -0.01922 C 0.30712 -0.02107 0.30746 -0.02385 0.30642 -0.0257 C 0.30295 -0.03241 0.29514 -0.04514 0.29514 -0.04514 C 0.2908 -0.05996 0.28455 -0.06922 0.27743 -0.08172 C 0.27431 -0.09468 0.2691 -0.09931 0.26128 -0.10973 C 0.25781 -0.11436 0.25503 -0.12014 0.25156 -0.12477 C 0.24601 -0.13982 0.23576 -0.147 0.22587 -0.15695 C 0.22396 -0.1588 0.22292 -0.16181 0.22101 -0.16343 C 0.21753 -0.16598 0.21337 -0.16598 0.20972 -0.1676 C 0.19948 -0.16667 0.18802 -0.17014 0.17899 -0.16343 C 0.16198 -0.15047 0.1842 -0.16135 0.16944 -0.15487 C 0.16285 -0.14607 0.15538 -0.14352 0.1467 -0.13751 C 0.1342 -0.12917 0.12969 -0.10741 0.11615 -0.10093 C 0.11059 -0.09352 0.10816 -0.09167 0.10486 -0.08172 C 0.09983 -0.06644 0.10816 -0.0794 0.09844 -0.06436 C 0.09149 -0.05348 0.07621 -0.04306 0.06615 -0.03866 C 0.05139 -0.02385 0.05816 -0.02871 0.0467 -0.02153 C 0.03229 -0.00232 0.02569 0.02384 0.01128 0.04305 C 0.00885 0.05624 0.01128 0.04791 0.00486 0.06018 C 0.0026 0.06435 0.00052 0.06874 -0.00156 0.07314 C -0.00243 0.07499 -0.00504 0.07962 -0.0033 0.07962 C -0.00052 0.07962 0.00104 0.07523 0.0033 0.07314 C 0.0151 0.0493 0.01892 0.0199 0.02743 -0.00649 C 0.02951 -0.02292 0.03229 -0.03334 0.04201 -0.04306 C 0.04618 -0.05973 0.06354 -0.0669 0.07413 -0.07524 C 0.07743 -0.07778 0.08038 -0.08149 0.08385 -0.0838 C 0.08854 -0.08704 0.09375 -0.08889 0.09844 -0.09237 C 0.10243 -0.09538 0.10556 -0.1007 0.10972 -0.10325 C 0.11424 -0.10579 0.11944 -0.10556 0.12413 -0.10741 C 0.1349 -0.11135 0.14566 -0.11598 0.15642 -0.12038 C 0.1724 -0.12686 0.18871 -0.13704 0.20486 -0.14399 C 0.23177 -0.14329 0.25868 -0.14468 0.28542 -0.1419 C 0.28958 -0.14144 0.29201 -0.13473 0.29514 -0.13102 C 0.29861 -0.12709 0.30486 -0.11829 0.30486 -0.11829 C 0.30764 -0.10649 0.31476 -0.09792 0.31771 -0.08589 C 0.31858 -0.06852 0.31684 -0.04931 0.32413 -0.03427 C 0.32899 -0.01019 0.32743 -0.01065 0.32743 0.02592 " pathEditMode="relative" ptsTypes="fffffffffffffffffffffffffffffffffffffffffffffffffffffffffffffffffffffffffffffffffffffffffffffffffffffffffffffffffffffffffffffffffffffffffffffffffffffffffffffA">
                                      <p:cBhvr>
                                        <p:cTn id="6" dur="5000" fill="hold"/>
                                        <p:tgtEl>
                                          <p:spTgt spid="51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forumkiev.com/attachments/48786d1270297716-p1000000.jpg"/>
          <p:cNvPicPr>
            <a:picLocks noChangeAspect="1" noChangeArrowheads="1"/>
          </p:cNvPicPr>
          <p:nvPr/>
        </p:nvPicPr>
        <p:blipFill>
          <a:blip r:embed="rId2" cstate="print"/>
          <a:srcRect/>
          <a:stretch>
            <a:fillRect/>
          </a:stretch>
        </p:blipFill>
        <p:spPr bwMode="auto">
          <a:xfrm>
            <a:off x="1259632" y="1543130"/>
            <a:ext cx="6124482" cy="5314870"/>
          </a:xfrm>
          <a:prstGeom prst="rect">
            <a:avLst/>
          </a:prstGeom>
          <a:noFill/>
        </p:spPr>
      </p:pic>
      <p:sp>
        <p:nvSpPr>
          <p:cNvPr id="2" name="Заголовок 1"/>
          <p:cNvSpPr>
            <a:spLocks noGrp="1"/>
          </p:cNvSpPr>
          <p:nvPr>
            <p:ph type="title"/>
          </p:nvPr>
        </p:nvSpPr>
        <p:spPr>
          <a:xfrm>
            <a:off x="457200" y="274638"/>
            <a:ext cx="7467600" cy="922114"/>
          </a:xfrm>
        </p:spPr>
        <p:txBody>
          <a:bodyPr>
            <a:normAutofit fontScale="90000"/>
          </a:bodyPr>
          <a:lstStyle/>
          <a:p>
            <a:pPr algn="ctr"/>
            <a:r>
              <a:rPr lang="ru-RU" dirty="0" smtClean="0"/>
              <a:t>Игры на развитие доверительных отношений</a:t>
            </a:r>
            <a:endParaRPr lang="ru-RU" dirty="0"/>
          </a:p>
        </p:txBody>
      </p:sp>
      <p:sp>
        <p:nvSpPr>
          <p:cNvPr id="4" name="Содержимое 3"/>
          <p:cNvSpPr>
            <a:spLocks noGrp="1"/>
          </p:cNvSpPr>
          <p:nvPr>
            <p:ph sz="half" idx="1"/>
          </p:nvPr>
        </p:nvSpPr>
        <p:spPr>
          <a:xfrm>
            <a:off x="-396552" y="1484784"/>
            <a:ext cx="3657600" cy="5112568"/>
          </a:xfrm>
        </p:spPr>
        <p:txBody>
          <a:bodyPr>
            <a:normAutofit/>
          </a:bodyPr>
          <a:lstStyle/>
          <a:p>
            <a:r>
              <a:rPr lang="ru-RU" dirty="0" smtClean="0"/>
              <a:t>Такие игры помогут детям в раскрепощении эмоционально-волевой сферы, научат их доверительным отношениям, помогут научиться сопереживать и сочувствовать другим людям.</a:t>
            </a:r>
          </a:p>
          <a:p>
            <a:endParaRPr lang="ru-RU" dirty="0"/>
          </a:p>
        </p:txBody>
      </p:sp>
      <p:sp>
        <p:nvSpPr>
          <p:cNvPr id="6" name="Содержимое 5"/>
          <p:cNvSpPr>
            <a:spLocks noGrp="1"/>
          </p:cNvSpPr>
          <p:nvPr>
            <p:ph sz="half" idx="2"/>
          </p:nvPr>
        </p:nvSpPr>
        <p:spPr>
          <a:xfrm>
            <a:off x="6156176" y="2564904"/>
            <a:ext cx="3657600" cy="3622536"/>
          </a:xfrm>
        </p:spPr>
        <p:txBody>
          <a:bodyPr>
            <a:normAutofit/>
          </a:bodyPr>
          <a:lstStyle/>
          <a:p>
            <a:pPr>
              <a:buNone/>
            </a:pPr>
            <a:r>
              <a:rPr lang="ru-RU" dirty="0" smtClean="0"/>
              <a:t>«Скульпторы»</a:t>
            </a:r>
          </a:p>
          <a:p>
            <a:pPr>
              <a:buNone/>
            </a:pPr>
            <a:r>
              <a:rPr lang="ru-RU" dirty="0" smtClean="0"/>
              <a:t>«На ощупь»</a:t>
            </a:r>
          </a:p>
          <a:p>
            <a:pPr>
              <a:buNone/>
            </a:pPr>
            <a:r>
              <a:rPr lang="ru-RU" dirty="0" smtClean="0"/>
              <a:t>«Поймай меня»</a:t>
            </a:r>
          </a:p>
          <a:p>
            <a:pPr>
              <a:buNone/>
            </a:pPr>
            <a:r>
              <a:rPr lang="ru-RU" dirty="0" smtClean="0"/>
              <a:t>«Шторм на море»</a:t>
            </a:r>
          </a:p>
          <a:p>
            <a:pPr>
              <a:buNone/>
            </a:pPr>
            <a:r>
              <a:rPr lang="ru-RU" dirty="0" smtClean="0"/>
              <a:t>«Живые игрушки»</a:t>
            </a:r>
          </a:p>
          <a:p>
            <a:pPr>
              <a:buNone/>
            </a:pPr>
            <a:r>
              <a:rPr lang="ru-RU" dirty="0" smtClean="0"/>
              <a:t>«Наши маленькие друзья»</a:t>
            </a:r>
            <a:endParaRPr lang="ru-RU" dirty="0"/>
          </a:p>
        </p:txBody>
      </p:sp>
      <p:sp>
        <p:nvSpPr>
          <p:cNvPr id="5" name="Текст 4"/>
          <p:cNvSpPr>
            <a:spLocks noGrp="1"/>
          </p:cNvSpPr>
          <p:nvPr>
            <p:ph type="body" sz="half" idx="4294967295"/>
          </p:nvPr>
        </p:nvSpPr>
        <p:spPr>
          <a:xfrm>
            <a:off x="5436096" y="1916832"/>
            <a:ext cx="4022725" cy="863600"/>
          </a:xfrm>
        </p:spPr>
        <p:txBody>
          <a:bodyPr>
            <a:normAutofit/>
          </a:bodyPr>
          <a:lstStyle/>
          <a:p>
            <a:pPr algn="ctr">
              <a:buNone/>
            </a:pPr>
            <a:r>
              <a:rPr lang="ru-RU" b="1" u="sng" dirty="0" smtClean="0"/>
              <a:t>Игры:</a:t>
            </a:r>
            <a:endParaRPr lang="ru-RU" b="1" u="sng" dirty="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Игры на реализацию затаенных желаний</a:t>
            </a:r>
            <a:endParaRPr lang="ru-RU" dirty="0"/>
          </a:p>
        </p:txBody>
      </p:sp>
      <p:sp>
        <p:nvSpPr>
          <p:cNvPr id="4" name="Содержимое 3"/>
          <p:cNvSpPr>
            <a:spLocks noGrp="1"/>
          </p:cNvSpPr>
          <p:nvPr>
            <p:ph sz="half" idx="1"/>
          </p:nvPr>
        </p:nvSpPr>
        <p:spPr/>
        <p:txBody>
          <a:bodyPr>
            <a:normAutofit fontScale="77500" lnSpcReduction="20000"/>
          </a:bodyPr>
          <a:lstStyle/>
          <a:p>
            <a:r>
              <a:rPr lang="ru-RU" dirty="0" smtClean="0"/>
              <a:t>Для детей, родители которых применяют авторитарный стиль воспитания, могут успешно использоваться игры, целью которых является выполнение действий, противоположных заданным. Игра позволяет детям реализовать затаенное желание детей противостоять заданиям взрослых. Игры могут проводиться с детьми старше 4 лет.</a:t>
            </a:r>
          </a:p>
          <a:p>
            <a:endParaRPr lang="ru-RU" dirty="0"/>
          </a:p>
        </p:txBody>
      </p:sp>
      <p:sp>
        <p:nvSpPr>
          <p:cNvPr id="6" name="Содержимое 5"/>
          <p:cNvSpPr>
            <a:spLocks noGrp="1"/>
          </p:cNvSpPr>
          <p:nvPr>
            <p:ph sz="half" idx="2"/>
          </p:nvPr>
        </p:nvSpPr>
        <p:spPr>
          <a:xfrm>
            <a:off x="5276088" y="2636912"/>
            <a:ext cx="3657600" cy="3550528"/>
          </a:xfrm>
        </p:spPr>
        <p:txBody>
          <a:bodyPr>
            <a:normAutofit fontScale="77500" lnSpcReduction="20000"/>
          </a:bodyPr>
          <a:lstStyle/>
          <a:p>
            <a:r>
              <a:rPr lang="ru-RU" dirty="0" smtClean="0"/>
              <a:t>«Все наоборот»</a:t>
            </a:r>
          </a:p>
          <a:p>
            <a:r>
              <a:rPr lang="ru-RU" dirty="0" smtClean="0"/>
              <a:t>«Мяч поймай и отвечай»</a:t>
            </a:r>
            <a:endParaRPr lang="ru-RU" dirty="0"/>
          </a:p>
        </p:txBody>
      </p:sp>
      <p:sp>
        <p:nvSpPr>
          <p:cNvPr id="5" name="Текст 4"/>
          <p:cNvSpPr>
            <a:spLocks noGrp="1"/>
          </p:cNvSpPr>
          <p:nvPr>
            <p:ph type="body" sz="half" idx="4294967295"/>
          </p:nvPr>
        </p:nvSpPr>
        <p:spPr>
          <a:xfrm>
            <a:off x="5121275" y="1989138"/>
            <a:ext cx="4022725" cy="503237"/>
          </a:xfrm>
        </p:spPr>
        <p:txBody>
          <a:bodyPr>
            <a:normAutofit lnSpcReduction="10000"/>
          </a:bodyPr>
          <a:lstStyle/>
          <a:p>
            <a:pPr algn="ctr">
              <a:buNone/>
            </a:pPr>
            <a:r>
              <a:rPr lang="ru-RU" b="1" u="sng" dirty="0" smtClean="0"/>
              <a:t>Игры:</a:t>
            </a:r>
            <a:endParaRPr lang="ru-RU" b="1" u="sng" dirty="0"/>
          </a:p>
        </p:txBody>
      </p:sp>
      <p:pic>
        <p:nvPicPr>
          <p:cNvPr id="3074" name="Picture 2" descr="http://im6-tub-ru.yandex.net/i?id=419804283-69-72&amp;n=21"/>
          <p:cNvPicPr>
            <a:picLocks noChangeAspect="1" noChangeArrowheads="1"/>
          </p:cNvPicPr>
          <p:nvPr/>
        </p:nvPicPr>
        <p:blipFill>
          <a:blip r:embed="rId2" cstate="print"/>
          <a:srcRect r="1446" b="22772"/>
          <a:stretch>
            <a:fillRect/>
          </a:stretch>
        </p:blipFill>
        <p:spPr bwMode="auto">
          <a:xfrm>
            <a:off x="4009979" y="3645024"/>
            <a:ext cx="5134021" cy="2780928"/>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t>заключение</a:t>
            </a:r>
            <a:endParaRPr lang="ru-RU" dirty="0"/>
          </a:p>
        </p:txBody>
      </p:sp>
      <p:sp>
        <p:nvSpPr>
          <p:cNvPr id="4" name="Содержимое 3"/>
          <p:cNvSpPr>
            <a:spLocks noGrp="1"/>
          </p:cNvSpPr>
          <p:nvPr>
            <p:ph idx="1"/>
          </p:nvPr>
        </p:nvSpPr>
        <p:spPr>
          <a:xfrm>
            <a:off x="971600" y="1700808"/>
            <a:ext cx="7467600" cy="4525963"/>
          </a:xfrm>
        </p:spPr>
        <p:txBody>
          <a:bodyPr>
            <a:normAutofit fontScale="85000" lnSpcReduction="20000"/>
          </a:bodyPr>
          <a:lstStyle/>
          <a:p>
            <a:r>
              <a:rPr lang="ru-RU" dirty="0" smtClean="0"/>
              <a:t>не ждите, что ваши дети будут такими, какими вы хотите их видеть. Такого никогда не бывает. Дети всегда идут своим путем. Поэтому меньше думайте о том, какими они должны стать и внимательнее смотрите, какие они есть в реальности. Больше думайте о том, как им помочь, меньше о том, как их исправить. Не забывайте, что раздражение, обида и разочарование, которые всегда являются следствием неоправданных ожиданий, - самый неэффективный и опасный метод воздействия на человека в любом возрасте.</a:t>
            </a:r>
            <a:endParaRPr lang="ru-RU" dirty="0"/>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636912"/>
            <a:ext cx="8229600" cy="1656184"/>
          </a:xfrm>
        </p:spPr>
        <p:txBody>
          <a:bodyPr/>
          <a:lstStyle/>
          <a:p>
            <a:r>
              <a:rPr lang="ru-RU" dirty="0" smtClean="0"/>
              <a:t>	Спасибо за внимание!</a:t>
            </a:r>
            <a:endParaRPr lang="ru-RU"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5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актуальность</a:t>
            </a:r>
            <a:endParaRPr lang="ru-RU" dirty="0"/>
          </a:p>
        </p:txBody>
      </p:sp>
      <p:sp>
        <p:nvSpPr>
          <p:cNvPr id="3" name="Содержимое 2"/>
          <p:cNvSpPr>
            <a:spLocks noGrp="1"/>
          </p:cNvSpPr>
          <p:nvPr>
            <p:ph idx="1"/>
          </p:nvPr>
        </p:nvSpPr>
        <p:spPr/>
        <p:txBody>
          <a:bodyPr>
            <a:normAutofit fontScale="92500"/>
          </a:bodyPr>
          <a:lstStyle/>
          <a:p>
            <a:r>
              <a:rPr lang="ru-RU" b="1" dirty="0" smtClean="0"/>
              <a:t>Проблема общения и взаимодействия личностей очень важна в современном обществе. И развивать эти функции лучше всего с детства. И конечно, проще всего чему–то научить ребёнка в форме игры. Так можно искусственно создать жизненную ситуацию, решить проблемы, возникающие в общении между детьми. </a:t>
            </a:r>
            <a:endParaRPr lang="ru-RU"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определение</a:t>
            </a:r>
            <a:endParaRPr lang="ru-RU" dirty="0"/>
          </a:p>
        </p:txBody>
      </p:sp>
      <p:sp>
        <p:nvSpPr>
          <p:cNvPr id="3" name="Содержимое 2"/>
          <p:cNvSpPr>
            <a:spLocks noGrp="1"/>
          </p:cNvSpPr>
          <p:nvPr>
            <p:ph idx="1"/>
          </p:nvPr>
        </p:nvSpPr>
        <p:spPr/>
        <p:txBody>
          <a:bodyPr/>
          <a:lstStyle/>
          <a:p>
            <a:r>
              <a:rPr lang="ru-RU" dirty="0" smtClean="0"/>
              <a:t>Коммуникативная игра- это совместная деятельность детей, способ самовыражения, взаимного сотрудничества, где партнеры находятся в позиции «на равных», стараются учитывать особенности и интересы друг друга</a:t>
            </a:r>
            <a:endParaRPr lang="ru-RU"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a:t>
            </a:r>
            <a:endParaRPr lang="ru-RU" dirty="0"/>
          </a:p>
        </p:txBody>
      </p:sp>
      <p:sp>
        <p:nvSpPr>
          <p:cNvPr id="3" name="Содержимое 2"/>
          <p:cNvSpPr>
            <a:spLocks noGrp="1"/>
          </p:cNvSpPr>
          <p:nvPr>
            <p:ph sz="half" idx="1"/>
          </p:nvPr>
        </p:nvSpPr>
        <p:spPr/>
        <p:txBody>
          <a:bodyPr/>
          <a:lstStyle/>
          <a:p>
            <a:r>
              <a:rPr lang="ru-RU" dirty="0" smtClean="0"/>
              <a:t>Развитие навыков общения</a:t>
            </a:r>
            <a:endParaRPr lang="ru-RU" dirty="0"/>
          </a:p>
        </p:txBody>
      </p:sp>
      <p:sp>
        <p:nvSpPr>
          <p:cNvPr id="4" name="Содержимое 3"/>
          <p:cNvSpPr>
            <a:spLocks noGrp="1"/>
          </p:cNvSpPr>
          <p:nvPr>
            <p:ph sz="half" idx="2"/>
          </p:nvPr>
        </p:nvSpPr>
        <p:spPr/>
        <p:txBody>
          <a:bodyPr/>
          <a:lstStyle/>
          <a:p>
            <a:r>
              <a:rPr lang="ru-RU" dirty="0" smtClean="0"/>
              <a:t>Формирование доброжелательного отношения между сверстниками</a:t>
            </a: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задачи</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Воспитывать положительное отношение ребенка к себе, другим людям, окружающему миру</a:t>
            </a:r>
          </a:p>
          <a:p>
            <a:r>
              <a:rPr lang="ru-RU" dirty="0" smtClean="0"/>
              <a:t>Развивать у детей социальные навыки: освоение различных способов решения конфликтных ситуаций</a:t>
            </a:r>
          </a:p>
          <a:p>
            <a:r>
              <a:rPr lang="ru-RU" dirty="0" smtClean="0"/>
              <a:t>Формировать </a:t>
            </a:r>
            <a:r>
              <a:rPr lang="ru-RU" dirty="0" err="1" smtClean="0"/>
              <a:t>коммуникативность</a:t>
            </a:r>
            <a:r>
              <a:rPr lang="ru-RU" dirty="0" smtClean="0"/>
              <a:t> ребёнка – умение распознавать эмоциональные переживания и состояния окружающих, выражение собственных переживаний.</a:t>
            </a:r>
            <a:endParaRPr lang="ru-RU"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Значение коммуникативных игр</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Помогают адаптироваться к условиям ДОУ</a:t>
            </a:r>
          </a:p>
          <a:p>
            <a:r>
              <a:rPr lang="ru-RU" dirty="0" smtClean="0"/>
              <a:t>Снимают телесные зажимы</a:t>
            </a:r>
          </a:p>
          <a:p>
            <a:r>
              <a:rPr lang="ru-RU" dirty="0" smtClean="0"/>
              <a:t>Способствуют эмоциональной разрядке</a:t>
            </a:r>
          </a:p>
          <a:p>
            <a:r>
              <a:rPr lang="ru-RU" dirty="0" smtClean="0"/>
              <a:t>Развивают воображение</a:t>
            </a:r>
          </a:p>
          <a:p>
            <a:r>
              <a:rPr lang="ru-RU" dirty="0" smtClean="0"/>
              <a:t>Развивают мимику и жесты</a:t>
            </a:r>
          </a:p>
          <a:p>
            <a:r>
              <a:rPr lang="ru-RU" dirty="0" smtClean="0"/>
              <a:t>Активизируют внимание</a:t>
            </a:r>
          </a:p>
          <a:p>
            <a:r>
              <a:rPr lang="ru-RU" dirty="0" smtClean="0"/>
              <a:t>Учат соблюдать правила</a:t>
            </a:r>
          </a:p>
          <a:p>
            <a:r>
              <a:rPr lang="ru-RU" dirty="0" smtClean="0"/>
              <a:t>Знакомят с чувствами и учат их распознавать</a:t>
            </a:r>
            <a:endParaRPr lang="ru-RU"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Классификация коммуникативных игр</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Игры успокаивающие</a:t>
            </a:r>
          </a:p>
          <a:p>
            <a:r>
              <a:rPr lang="ru-RU" dirty="0" smtClean="0"/>
              <a:t>Игры на доверия</a:t>
            </a:r>
          </a:p>
          <a:p>
            <a:r>
              <a:rPr lang="ru-RU" dirty="0" smtClean="0"/>
              <a:t>Для развития произвольности поведения (для </a:t>
            </a:r>
            <a:r>
              <a:rPr lang="ru-RU" dirty="0" err="1" smtClean="0"/>
              <a:t>гиперактивных</a:t>
            </a:r>
            <a:r>
              <a:rPr lang="ru-RU" dirty="0" smtClean="0"/>
              <a:t> детей)</a:t>
            </a:r>
          </a:p>
          <a:p>
            <a:r>
              <a:rPr lang="ru-RU" dirty="0" smtClean="0"/>
              <a:t>Игры - знакомства детей друг с другом, создание положительных эмоций, развитие </a:t>
            </a:r>
            <a:r>
              <a:rPr lang="ru-RU" dirty="0" err="1" smtClean="0"/>
              <a:t>эмпатии</a:t>
            </a:r>
            <a:endParaRPr lang="ru-RU" dirty="0" smtClean="0"/>
          </a:p>
          <a:p>
            <a:r>
              <a:rPr lang="ru-RU" dirty="0" smtClean="0"/>
              <a:t>Игры для </a:t>
            </a:r>
            <a:r>
              <a:rPr lang="ru-RU" dirty="0" err="1" smtClean="0"/>
              <a:t>отреагирования</a:t>
            </a:r>
            <a:r>
              <a:rPr lang="ru-RU" dirty="0" smtClean="0"/>
              <a:t> агрессивности, снятия напряжения</a:t>
            </a:r>
          </a:p>
          <a:p>
            <a:r>
              <a:rPr lang="ru-RU" dirty="0" smtClean="0"/>
              <a:t>Игры на развитие внимания</a:t>
            </a:r>
            <a:endParaRPr lang="ru-RU"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i.jpg"/>
          <p:cNvPicPr>
            <a:picLocks noChangeAspect="1"/>
          </p:cNvPicPr>
          <p:nvPr/>
        </p:nvPicPr>
        <p:blipFill>
          <a:blip r:embed="rId2" cstate="print"/>
          <a:stretch>
            <a:fillRect/>
          </a:stretch>
        </p:blipFill>
        <p:spPr>
          <a:xfrm>
            <a:off x="-228598" y="0"/>
            <a:ext cx="9372598" cy="6858000"/>
          </a:xfrm>
          <a:prstGeom prst="rect">
            <a:avLst/>
          </a:prstGeom>
        </p:spPr>
      </p:pic>
      <p:sp>
        <p:nvSpPr>
          <p:cNvPr id="2" name="Заголовок 1"/>
          <p:cNvSpPr>
            <a:spLocks noGrp="1"/>
          </p:cNvSpPr>
          <p:nvPr>
            <p:ph type="title"/>
          </p:nvPr>
        </p:nvSpPr>
        <p:spPr>
          <a:xfrm>
            <a:off x="0" y="274320"/>
            <a:ext cx="4716016" cy="778416"/>
          </a:xfrm>
        </p:spPr>
        <p:txBody>
          <a:bodyPr>
            <a:normAutofit fontScale="90000"/>
          </a:bodyPr>
          <a:lstStyle/>
          <a:p>
            <a:r>
              <a:rPr lang="ru-RU" b="1" i="1" dirty="0" smtClean="0"/>
              <a:t>Подвижные игры</a:t>
            </a:r>
            <a:endParaRPr lang="ru-RU" b="1" i="1" dirty="0"/>
          </a:p>
        </p:txBody>
      </p:sp>
      <p:sp>
        <p:nvSpPr>
          <p:cNvPr id="3" name="Содержимое 2"/>
          <p:cNvSpPr>
            <a:spLocks noGrp="1"/>
          </p:cNvSpPr>
          <p:nvPr>
            <p:ph sz="half" idx="1"/>
          </p:nvPr>
        </p:nvSpPr>
        <p:spPr>
          <a:xfrm>
            <a:off x="0" y="3717032"/>
            <a:ext cx="3981128" cy="2880320"/>
          </a:xfrm>
        </p:spPr>
        <p:txBody>
          <a:bodyPr lIns="0" rIns="468000" anchor="b">
            <a:normAutofit fontScale="47500" lnSpcReduction="20000"/>
          </a:bodyPr>
          <a:lstStyle/>
          <a:p>
            <a:pPr algn="just">
              <a:buNone/>
            </a:pPr>
            <a:r>
              <a:rPr lang="ru-RU" sz="2900" b="1" dirty="0" smtClean="0"/>
              <a:t>	</a:t>
            </a:r>
            <a:r>
              <a:rPr lang="ru-RU" sz="3400" b="1" dirty="0" smtClean="0"/>
              <a:t>Застенчивым детям обычно не хватает живости и подвижности, участие в таких играх помогают детям активно включиться в детский коллектив, в общую атмосферу жизнерадостности. Это способствует выплеску детских эмоций, в том числе негативных, раскрепощению и умению выражать свои чувства и переживания</a:t>
            </a:r>
            <a:r>
              <a:rPr lang="ru-RU" sz="3400" dirty="0" smtClean="0"/>
              <a:t>.</a:t>
            </a:r>
            <a:endParaRPr lang="ru-RU" sz="3400" dirty="0"/>
          </a:p>
        </p:txBody>
      </p:sp>
      <p:sp>
        <p:nvSpPr>
          <p:cNvPr id="6" name="Содержимое 5"/>
          <p:cNvSpPr>
            <a:spLocks noGrp="1"/>
          </p:cNvSpPr>
          <p:nvPr>
            <p:ph sz="half" idx="2"/>
          </p:nvPr>
        </p:nvSpPr>
        <p:spPr>
          <a:xfrm>
            <a:off x="5292080" y="3717032"/>
            <a:ext cx="3657600" cy="2952328"/>
          </a:xfrm>
        </p:spPr>
        <p:txBody>
          <a:bodyPr anchor="ctr">
            <a:normAutofit fontScale="47500" lnSpcReduction="20000"/>
          </a:bodyPr>
          <a:lstStyle/>
          <a:p>
            <a:pPr algn="just"/>
            <a:r>
              <a:rPr lang="ru-RU" sz="3200" b="1" dirty="0" smtClean="0"/>
              <a:t>«Море волнуется раз...»,</a:t>
            </a:r>
          </a:p>
          <a:p>
            <a:pPr algn="just"/>
            <a:r>
              <a:rPr lang="ru-RU" sz="3200" b="1" dirty="0" smtClean="0"/>
              <a:t>«Гуси и серый волк»</a:t>
            </a:r>
          </a:p>
          <a:p>
            <a:pPr algn="just"/>
            <a:r>
              <a:rPr lang="ru-RU" sz="3200" b="1" dirty="0" smtClean="0"/>
              <a:t> «Где твой домик?»,</a:t>
            </a:r>
          </a:p>
          <a:p>
            <a:pPr algn="just"/>
            <a:r>
              <a:rPr lang="ru-RU" sz="3200" b="1" dirty="0" smtClean="0"/>
              <a:t>«Сосны, елочки, пенечки»</a:t>
            </a:r>
          </a:p>
          <a:p>
            <a:pPr algn="just"/>
            <a:r>
              <a:rPr lang="ru-RU" sz="3200" b="1" dirty="0" smtClean="0"/>
              <a:t> «Веселые старты»,</a:t>
            </a:r>
          </a:p>
          <a:p>
            <a:pPr algn="just"/>
            <a:r>
              <a:rPr lang="ru-RU" sz="3200" b="1" dirty="0" smtClean="0"/>
              <a:t>«День и ночь»,</a:t>
            </a:r>
          </a:p>
          <a:p>
            <a:pPr algn="just"/>
            <a:r>
              <a:rPr lang="ru-RU" sz="3200" b="1" dirty="0" smtClean="0"/>
              <a:t>«Веселые кузнечики»,</a:t>
            </a:r>
          </a:p>
          <a:p>
            <a:pPr algn="just"/>
            <a:r>
              <a:rPr lang="ru-RU" sz="3200" b="1" dirty="0" smtClean="0"/>
              <a:t>«Живые бусы»,</a:t>
            </a:r>
          </a:p>
          <a:p>
            <a:pPr algn="just"/>
            <a:r>
              <a:rPr lang="ru-RU" sz="3200" b="1" dirty="0" smtClean="0"/>
              <a:t>«Кто вперед»</a:t>
            </a:r>
          </a:p>
          <a:p>
            <a:pPr algn="just"/>
            <a:r>
              <a:rPr lang="ru-RU" sz="3200" b="1" dirty="0" smtClean="0"/>
              <a:t> «Салочки». </a:t>
            </a:r>
            <a:endParaRPr lang="ru-RU" sz="3200" b="1" dirty="0"/>
          </a:p>
        </p:txBody>
      </p:sp>
      <p:sp>
        <p:nvSpPr>
          <p:cNvPr id="5" name="Текст 4"/>
          <p:cNvSpPr>
            <a:spLocks noGrp="1"/>
          </p:cNvSpPr>
          <p:nvPr>
            <p:ph type="body" sz="half" idx="4294967295"/>
          </p:nvPr>
        </p:nvSpPr>
        <p:spPr>
          <a:xfrm>
            <a:off x="5121275" y="3212976"/>
            <a:ext cx="4022725" cy="720080"/>
          </a:xfrm>
        </p:spPr>
        <p:txBody>
          <a:bodyPr>
            <a:noAutofit/>
          </a:bodyPr>
          <a:lstStyle/>
          <a:p>
            <a:pPr algn="ctr">
              <a:buNone/>
            </a:pPr>
            <a:r>
              <a:rPr lang="ru-RU" b="1" u="sng" dirty="0" smtClean="0"/>
              <a:t>игры:</a:t>
            </a:r>
            <a:endParaRPr lang="ru-RU" b="1" u="sng"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lstStyle/>
          <a:p>
            <a:r>
              <a:rPr lang="ru-RU" b="1" dirty="0" smtClean="0"/>
              <a:t>Игры - пантомимы</a:t>
            </a:r>
            <a:endParaRPr lang="ru-RU" b="1" dirty="0"/>
          </a:p>
        </p:txBody>
      </p:sp>
      <p:sp>
        <p:nvSpPr>
          <p:cNvPr id="3" name="Содержимое 2"/>
          <p:cNvSpPr>
            <a:spLocks noGrp="1"/>
          </p:cNvSpPr>
          <p:nvPr>
            <p:ph sz="half" idx="1"/>
          </p:nvPr>
        </p:nvSpPr>
        <p:spPr>
          <a:xfrm>
            <a:off x="467544" y="1412776"/>
            <a:ext cx="3647256" cy="4713387"/>
          </a:xfrm>
        </p:spPr>
        <p:txBody>
          <a:bodyPr>
            <a:noAutofit/>
          </a:bodyPr>
          <a:lstStyle/>
          <a:p>
            <a:r>
              <a:rPr lang="ru-RU" sz="2000" dirty="0" smtClean="0"/>
              <a:t>Преодолению застенчивости могут помочь игры-пантомимы, благодаря которым ребенок учится выражать свои эмоции и распознавать эмоции, которые другие дети пытаются передать при помощи мимики и жестов. Такие игры способствуют сближению детей и устанавливают благоприятный эмоциональный контакт игроков.</a:t>
            </a:r>
            <a:endParaRPr lang="ru-RU" sz="2000" dirty="0"/>
          </a:p>
        </p:txBody>
      </p:sp>
      <p:sp>
        <p:nvSpPr>
          <p:cNvPr id="6" name="Содержимое 5"/>
          <p:cNvSpPr>
            <a:spLocks noGrp="1"/>
          </p:cNvSpPr>
          <p:nvPr>
            <p:ph sz="half" idx="2"/>
          </p:nvPr>
        </p:nvSpPr>
        <p:spPr>
          <a:xfrm>
            <a:off x="5292080" y="1700808"/>
            <a:ext cx="3657600" cy="3910568"/>
          </a:xfrm>
        </p:spPr>
        <p:txBody>
          <a:bodyPr>
            <a:normAutofit lnSpcReduction="10000"/>
          </a:bodyPr>
          <a:lstStyle/>
          <a:p>
            <a:r>
              <a:rPr lang="ru-RU" dirty="0" smtClean="0"/>
              <a:t>Где мы были, не скажем – а что делали, покажем»</a:t>
            </a:r>
          </a:p>
          <a:p>
            <a:r>
              <a:rPr lang="ru-RU" dirty="0" smtClean="0"/>
              <a:t>«Что изменилось?»</a:t>
            </a:r>
          </a:p>
          <a:p>
            <a:r>
              <a:rPr lang="ru-RU" dirty="0" smtClean="0"/>
              <a:t>«Кто пришел»</a:t>
            </a:r>
          </a:p>
          <a:p>
            <a:r>
              <a:rPr lang="ru-RU" dirty="0" smtClean="0"/>
              <a:t>«Что это такое?»</a:t>
            </a:r>
          </a:p>
          <a:p>
            <a:r>
              <a:rPr lang="ru-RU" dirty="0" smtClean="0"/>
              <a:t>«Какая оценка?»</a:t>
            </a:r>
          </a:p>
          <a:p>
            <a:r>
              <a:rPr lang="ru-RU" dirty="0" smtClean="0"/>
              <a:t>«Изобрази эмоции»</a:t>
            </a:r>
            <a:endParaRPr lang="ru-RU" dirty="0"/>
          </a:p>
        </p:txBody>
      </p:sp>
      <p:sp>
        <p:nvSpPr>
          <p:cNvPr id="5" name="Текст 4"/>
          <p:cNvSpPr>
            <a:spLocks noGrp="1"/>
          </p:cNvSpPr>
          <p:nvPr>
            <p:ph type="body" sz="half" idx="4294967295"/>
          </p:nvPr>
        </p:nvSpPr>
        <p:spPr>
          <a:xfrm>
            <a:off x="5121275" y="1052513"/>
            <a:ext cx="4022725" cy="504825"/>
          </a:xfrm>
        </p:spPr>
        <p:txBody>
          <a:bodyPr>
            <a:noAutofit/>
          </a:bodyPr>
          <a:lstStyle/>
          <a:p>
            <a:pPr algn="ctr">
              <a:buNone/>
            </a:pPr>
            <a:r>
              <a:rPr lang="ru-RU" b="1" u="sng" dirty="0" smtClean="0"/>
              <a:t>Игры:</a:t>
            </a:r>
            <a:endParaRPr lang="ru-RU" b="1" u="sng" dirty="0"/>
          </a:p>
        </p:txBody>
      </p:sp>
      <p:pic>
        <p:nvPicPr>
          <p:cNvPr id="10242" name="Picture 2" descr="http://im3-tub-ru.yandex.net/i?id=638529850-07-72&amp;n=21"/>
          <p:cNvPicPr>
            <a:picLocks noChangeAspect="1" noChangeArrowheads="1"/>
          </p:cNvPicPr>
          <p:nvPr/>
        </p:nvPicPr>
        <p:blipFill>
          <a:blip r:embed="rId2" cstate="print"/>
          <a:srcRect/>
          <a:stretch>
            <a:fillRect/>
          </a:stretch>
        </p:blipFill>
        <p:spPr bwMode="auto">
          <a:xfrm>
            <a:off x="4788024" y="3789040"/>
            <a:ext cx="4137902" cy="3068960"/>
          </a:xfrm>
          <a:prstGeom prst="rect">
            <a:avLst/>
          </a:prstGeom>
          <a:noFill/>
        </p:spPr>
      </p:pic>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389</TotalTime>
  <Words>838</Words>
  <Application>Microsoft Office PowerPoint</Application>
  <PresentationFormat>Экран (4:3)</PresentationFormat>
  <Paragraphs>110</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Техническая</vt:lpstr>
      <vt:lpstr>КОММУНИКАТИВНЫЕ ИГРЫ</vt:lpstr>
      <vt:lpstr>актуальность</vt:lpstr>
      <vt:lpstr>определение</vt:lpstr>
      <vt:lpstr>цели</vt:lpstr>
      <vt:lpstr>задачи</vt:lpstr>
      <vt:lpstr>Значение коммуникативных игр</vt:lpstr>
      <vt:lpstr>Классификация коммуникативных игр</vt:lpstr>
      <vt:lpstr>Подвижные игры</vt:lpstr>
      <vt:lpstr>Игры - пантомимы</vt:lpstr>
      <vt:lpstr>Игры для повышения детской самооценки</vt:lpstr>
      <vt:lpstr>Игры на развитие внимательного отношения друг к другу</vt:lpstr>
      <vt:lpstr>игры для повышения детской самооценки</vt:lpstr>
      <vt:lpstr>игры на развитие внимания к другим людям</vt:lpstr>
      <vt:lpstr>Игры на развитие находчивости</vt:lpstr>
      <vt:lpstr>Игры на развитие доверительных отношений</vt:lpstr>
      <vt:lpstr>Игры на реализацию затаенных желаний</vt:lpstr>
      <vt:lpstr>заключение</vt:lpstr>
      <vt:lpstr> 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Коммуникативные игры</dc:title>
  <dc:creator>RiK</dc:creator>
  <cp:lastModifiedBy>RiK</cp:lastModifiedBy>
  <cp:revision>39</cp:revision>
  <dcterms:created xsi:type="dcterms:W3CDTF">2013-05-08T18:58:21Z</dcterms:created>
  <dcterms:modified xsi:type="dcterms:W3CDTF">2014-04-20T16:46:46Z</dcterms:modified>
</cp:coreProperties>
</file>