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5640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A11E197-6B84-4036-A591-259CE2F39F0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71EF37E-F6AC-4472-9D20-2D4BB778D9D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474" y="478583"/>
            <a:ext cx="9157680" cy="342705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96370" y="2006440"/>
            <a:ext cx="8568531" cy="2015913"/>
          </a:xfrm>
        </p:spPr>
        <p:txBody>
          <a:bodyPr lIns="50397" rIns="50397" bIns="50397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96370" y="4062065"/>
            <a:ext cx="8568531" cy="1007957"/>
          </a:xfrm>
        </p:spPr>
        <p:txBody>
          <a:bodyPr lIns="201589" tIns="0"/>
          <a:lstStyle>
            <a:lvl1pPr marL="40318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4BA3256-2F19-4FCB-83D9-145B0743B852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435" y="584615"/>
            <a:ext cx="9022159" cy="46164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C16995D1-7C83-45E2-B790-23A94F795BFC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587980"/>
            <a:ext cx="2184135" cy="5795750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8037" y="587977"/>
            <a:ext cx="6552406" cy="57957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FAA1F5A-4B8D-4D25-9FE9-9A9834DACD01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435" y="584615"/>
            <a:ext cx="9022159" cy="46164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77CD3B2-C57D-4ECE-ADEE-0937F22D762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474" y="478584"/>
            <a:ext cx="9157680" cy="478551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317" y="5432886"/>
            <a:ext cx="9022159" cy="745888"/>
          </a:xfrm>
        </p:spPr>
        <p:txBody>
          <a:bodyPr lIns="100794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317" y="6199952"/>
            <a:ext cx="9022159" cy="463660"/>
          </a:xfrm>
        </p:spPr>
        <p:txBody>
          <a:bodyPr lIns="131033" tIns="0" anchor="t"/>
          <a:lstStyle>
            <a:lvl1pPr marL="0" marR="40318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9009495-B41B-4503-A536-FC665819D08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7037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2454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F86E0158-F07C-4BAE-B66A-54A20AEFF6F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422" y="638723"/>
            <a:ext cx="4334669" cy="873212"/>
          </a:xfrm>
        </p:spPr>
        <p:txBody>
          <a:bodyPr lIns="16127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8693" y="638723"/>
            <a:ext cx="4334669" cy="873212"/>
          </a:xfrm>
        </p:spPr>
        <p:txBody>
          <a:bodyPr lIns="15119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69422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8693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F3A105D0-55DF-431C-935B-0BC063EC239D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AA3ADAA9-00F8-41F7-90FE-0C503010BBB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6F75F37-A088-4214-BEB7-C9D7037E3A09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125" y="587975"/>
            <a:ext cx="3276203" cy="1007957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06194" y="1595933"/>
            <a:ext cx="3276203" cy="4636460"/>
          </a:xfrm>
        </p:spPr>
        <p:txBody>
          <a:bodyPr lIns="100794"/>
          <a:lstStyle>
            <a:lvl1pPr marL="20159" marR="20159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39360" y="1025312"/>
            <a:ext cx="5100019" cy="5207778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945EC63-7F08-43D7-AD76-54D65E3C9C59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056438" y="478583"/>
            <a:ext cx="2562716" cy="4787794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524864"/>
            <a:ext cx="9072563" cy="115915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124691" y="587975"/>
            <a:ext cx="2469753" cy="4642377"/>
          </a:xfrm>
        </p:spPr>
        <p:txBody>
          <a:bodyPr lIns="100794"/>
          <a:lstStyle>
            <a:lvl1pPr marL="50397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77048179-E295-445B-A818-BE58DAC53E8F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4652" y="480354"/>
            <a:ext cx="6532245" cy="4787794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474" y="478583"/>
            <a:ext cx="9157680" cy="6047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54435" y="5495690"/>
            <a:ext cx="9022159" cy="115915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4435" y="584615"/>
            <a:ext cx="9022159" cy="4616442"/>
          </a:xfrm>
          <a:prstGeom prst="rect">
            <a:avLst/>
          </a:prstGeom>
        </p:spPr>
        <p:txBody>
          <a:bodyPr vert="horz" lIns="201589" tIns="100794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163140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683296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203452" y="6737211"/>
            <a:ext cx="504031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fld id="{37EA3642-1021-4AE2-B86D-3F8A9EAB438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304" indent="-292304" algn="l" rtl="0" eaLnBrk="1" latinLnBrk="0" hangingPunct="1">
        <a:spcBef>
          <a:spcPts val="276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4766" indent="-221747" algn="l" rtl="0" eaLnBrk="1" latinLnBrk="0" hangingPunct="1">
        <a:spcBef>
          <a:spcPts val="27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66831" indent="-201589" algn="l" rtl="0" eaLnBrk="1" latinLnBrk="0" hangingPunct="1">
        <a:spcBef>
          <a:spcPts val="27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896" indent="-201589" algn="l" rtl="0" eaLnBrk="1" latinLnBrk="0" hangingPunct="1">
        <a:spcBef>
          <a:spcPts val="25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1120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2947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4774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66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75816" y="611485"/>
            <a:ext cx="9022159" cy="576064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000" dirty="0" smtClean="0">
                <a:solidFill>
                  <a:schemeClr val="accent1"/>
                </a:solidFill>
              </a:rPr>
              <a:t>«Славная Петропавловская крепость»</a:t>
            </a:r>
            <a:endParaRPr lang="ru-RU" sz="3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 l="35780"/>
          <a:stretch>
            <a:fillRect/>
          </a:stretch>
        </p:blipFill>
        <p:spPr>
          <a:xfrm>
            <a:off x="935856" y="1547589"/>
            <a:ext cx="2736850" cy="2449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176216" y="1763613"/>
            <a:ext cx="5184775" cy="2016125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400"/>
              </a:spcBef>
              <a:spcAft>
                <a:spcPts val="1200"/>
              </a:spcAft>
              <a:buNone/>
              <a:tabLst>
                <a:tab pos="0" algn="l"/>
              </a:tabLs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Блок №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IV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«Дом, в котором я живу»</a:t>
            </a:r>
          </a:p>
          <a:p>
            <a:pPr algn="ctr"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Образовательная ситуация </a:t>
            </a:r>
          </a:p>
          <a:p>
            <a:pPr algn="ctr"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к занятию №4.9.1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151880" y="4499917"/>
            <a:ext cx="8136904" cy="2376263"/>
          </a:xfrm>
          <a:prstGeom prst="rect">
            <a:avLst/>
          </a:prstGeom>
        </p:spPr>
        <p:txBody>
          <a:bodyPr vert="horz" lIns="201589" tIns="100794" rIns="100794" bIns="50397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Материал  к занятию  по музейно-педагогической программе «Здравствуй, музей!»  для средней группы «Мы входим в мир прекрасного».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1900" dirty="0" smtClean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>
                <a:tab pos="0" algn="l"/>
              </a:tabLst>
              <a:defRPr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Подготовила: 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Коршуненко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Ю.М., воспитатель ГБДОУ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д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/с №62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45000"/>
              <a:buFont typeface="StarSymbol"/>
              <a:buNone/>
              <a:tabLst>
                <a:tab pos="0" algn="l"/>
              </a:tabLst>
              <a:defRPr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Приморского района СПб</a:t>
            </a: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None/>
              <a:tabLst/>
              <a:defRPr/>
            </a:pPr>
            <a:endParaRPr lang="ru-RU" sz="310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435" y="5493363"/>
            <a:ext cx="9022159" cy="1310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Петропавловская </a:t>
            </a:r>
            <a:r>
              <a:rPr lang="ru-RU" dirty="0" smtClean="0"/>
              <a:t>крепость</a:t>
            </a:r>
            <a:br>
              <a:rPr lang="ru-RU" dirty="0" smtClean="0"/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1730-х годах в Петропавловской крепости зародились две городские традиции, которые сегодня известны любому жителю Санкт-Петербурга — это утренний подъем флага на Флажной башне и полуденный выстрел из пушки с Нарышкина бастиона.</a:t>
            </a:r>
            <a:endParaRPr lang="ru-RU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42297" y="611485"/>
            <a:ext cx="6339866" cy="475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Петропавловская крепость</a:t>
            </a:r>
            <a:endParaRPr lang="ru-RU" sz="2000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Шла Северная  война. Враг был очень опасен. Тогда Царь Петр</a:t>
            </a:r>
            <a:r>
              <a:rPr lang="en-US" sz="1400" dirty="0" smtClean="0"/>
              <a:t>I</a:t>
            </a:r>
            <a:r>
              <a:rPr lang="ru-RU" sz="1400" dirty="0" smtClean="0"/>
              <a:t> решает построить новую  крепость на острове </a:t>
            </a:r>
            <a:r>
              <a:rPr lang="ru-RU" sz="1400" dirty="0" err="1" smtClean="0"/>
              <a:t>Енисаари</a:t>
            </a:r>
            <a:r>
              <a:rPr lang="ru-RU" sz="1400" dirty="0" smtClean="0"/>
              <a:t>, который в переводе с Финского обозначает» Заячий остров».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Остров совсем небольшой, окружён со всех сторон водой. Местность вокруг открытая.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Первые строители вступили на землю Заячьего острова 27 мая 1703 года.  Эта дата стала днем основания города Санкт-Петербург. Однако, Петр</a:t>
            </a:r>
            <a:r>
              <a:rPr lang="en-US" sz="1400" dirty="0" smtClean="0"/>
              <a:t>I</a:t>
            </a:r>
            <a:r>
              <a:rPr lang="ru-RU" sz="1400" dirty="0" smtClean="0"/>
              <a:t> не собирался строить город. Ему была нужна крепость.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Петр</a:t>
            </a:r>
            <a:r>
              <a:rPr lang="en-US" sz="1400" dirty="0" smtClean="0"/>
              <a:t>I</a:t>
            </a:r>
            <a:r>
              <a:rPr lang="ru-RU" sz="1400" dirty="0" smtClean="0"/>
              <a:t> сам придумал план крепости, которую назвал Санкт </a:t>
            </a:r>
            <a:r>
              <a:rPr lang="ru-RU" sz="1400" dirty="0" err="1" smtClean="0"/>
              <a:t>Петербурх</a:t>
            </a:r>
            <a:r>
              <a:rPr lang="ru-RU" sz="1400" dirty="0" smtClean="0"/>
              <a:t> – Крепость Святого Петра.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Крепость приблизительно повторяла очертания острова и выглядела как неправильный шестиугольник. </a:t>
            </a:r>
            <a:endParaRPr lang="ru-RU" sz="1400" dirty="0"/>
          </a:p>
        </p:txBody>
      </p:sp>
      <p:pic>
        <p:nvPicPr>
          <p:cNvPr id="2" name="Содержимое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/>
            <a:alphaModFix/>
          </a:blip>
          <a:stretch>
            <a:fillRect/>
          </a:stretch>
        </p:blipFill>
        <p:spPr>
          <a:xfrm>
            <a:off x="839788" y="1573327"/>
            <a:ext cx="5099050" cy="4111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Крепость</a:t>
            </a:r>
            <a:endParaRPr lang="ru-RU" sz="2000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192440" y="1595933"/>
            <a:ext cx="3189957" cy="463646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– это укрепленный оборонительный пункт, строение. Как правило обнесенная  крепостной стеной территория в которой находился постоянный гарнизон, с большим запасом продовольствия и вооружения.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По углам </a:t>
            </a:r>
            <a:r>
              <a:rPr lang="ru-RU" sz="1400" i="1" u="sng" dirty="0" smtClean="0"/>
              <a:t>бастионы</a:t>
            </a:r>
            <a:r>
              <a:rPr lang="ru-RU" sz="1400" dirty="0" smtClean="0"/>
              <a:t> – укрепления пятиугольной формы. Из бойниц неприятеля можно было увидеть с любой стороны и открыть по нему огонь.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Бастионы соединяются прямыми стенами -  </a:t>
            </a:r>
            <a:r>
              <a:rPr lang="ru-RU" sz="1400" i="1" u="sng" dirty="0" smtClean="0"/>
              <a:t>Куртинами.</a:t>
            </a:r>
            <a:endParaRPr lang="ru-RU" sz="1400" dirty="0" smtClean="0"/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Позже две из них дополнительно прикрыли </a:t>
            </a:r>
            <a:r>
              <a:rPr lang="ru-RU" sz="1400" i="1" u="sng" dirty="0" smtClean="0"/>
              <a:t>Равелинами</a:t>
            </a:r>
            <a:r>
              <a:rPr lang="ru-RU" sz="1400" dirty="0" smtClean="0"/>
              <a:t> – это вспомогательное укрепление треугольной формы, состоящее из двух стен.</a:t>
            </a:r>
          </a:p>
          <a:p>
            <a:pPr marL="0" lvl="0" indent="457200" algn="just">
              <a:spcAft>
                <a:spcPts val="0"/>
              </a:spcAft>
              <a:buNone/>
            </a:pPr>
            <a:r>
              <a:rPr lang="ru-RU" sz="1400" dirty="0" smtClean="0"/>
              <a:t>Стены у крепости были очень толстыми.</a:t>
            </a:r>
            <a:endParaRPr lang="ru-RU" sz="1400" dirty="0"/>
          </a:p>
        </p:txBody>
      </p:sp>
      <p:pic>
        <p:nvPicPr>
          <p:cNvPr id="2" name="Содержимое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alphaModFix/>
            <a:lum/>
          </a:blip>
          <a:stretch>
            <a:fillRect/>
          </a:stretch>
        </p:blipFill>
        <p:spPr>
          <a:xfrm>
            <a:off x="791840" y="2051645"/>
            <a:ext cx="5099050" cy="3135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Петровские ворота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 wrap="square">
            <a:normAutofit lnSpcReduction="10000"/>
          </a:bodyPr>
          <a:lstStyle/>
          <a:p>
            <a:pPr marL="0" indent="457200" algn="just"/>
            <a:r>
              <a:rPr lang="ru-RU" dirty="0" smtClean="0"/>
              <a:t>Крепость имела 6 ворот. Парадными воротами были  главные крепостные  Петровские . Выполнены они были в виде триумфальной арки.</a:t>
            </a:r>
          </a:p>
          <a:p>
            <a:pPr marL="0" indent="457200" algn="just"/>
            <a:r>
              <a:rPr lang="ru-RU" dirty="0" smtClean="0"/>
              <a:t>Эти ворота прославляют победу России в войне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457200" algn="just"/>
            <a:r>
              <a:rPr lang="ru-RU" dirty="0" smtClean="0"/>
              <a:t> </a:t>
            </a:r>
            <a:r>
              <a:rPr lang="ru-RU" dirty="0" smtClean="0"/>
              <a:t>Изначально ворота были деревянными. Затем их возвели в камне.</a:t>
            </a:r>
            <a:endParaRPr lang="ru-RU" dirty="0"/>
          </a:p>
          <a:p>
            <a:pPr marL="0" indent="457200" algn="just"/>
            <a:r>
              <a:rPr lang="ru-RU" dirty="0" smtClean="0"/>
              <a:t>Петровские ворота ведут в крепость сквозь стену толщиной 20 метров.</a:t>
            </a:r>
          </a:p>
          <a:p>
            <a:pPr marL="0" indent="457200" algn="just"/>
            <a:r>
              <a:rPr lang="ru-RU" dirty="0" smtClean="0"/>
              <a:t>Триумфальная арка украшена массивным аттиком с полукруглым фронтоном. На нем деревянный резной барельеф. Гербом царской семьи. В нишах аллегорические фигуры.</a:t>
            </a:r>
          </a:p>
        </p:txBody>
      </p:sp>
      <p:pic>
        <p:nvPicPr>
          <p:cNvPr id="2" name="Содержимое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/>
            <a:alphaModFix/>
          </a:blip>
          <a:stretch>
            <a:fillRect/>
          </a:stretch>
        </p:blipFill>
        <p:spPr>
          <a:xfrm>
            <a:off x="839788" y="1716881"/>
            <a:ext cx="5099050" cy="3824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Петровские ворота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457200" algn="just"/>
            <a:r>
              <a:rPr lang="ru-RU" dirty="0" smtClean="0"/>
              <a:t>Герб Царской семьи – отлитый из свинца двуглавый орел со скипетром и державой в когтях.</a:t>
            </a:r>
          </a:p>
          <a:p>
            <a:pPr marL="0" indent="457200" algn="just"/>
            <a:r>
              <a:rPr lang="ru-RU" dirty="0" smtClean="0"/>
              <a:t>Его вес больше тонны.</a:t>
            </a:r>
          </a:p>
          <a:p>
            <a:pPr marL="0" indent="457200" algn="just"/>
            <a:r>
              <a:rPr lang="ru-RU" dirty="0" smtClean="0"/>
              <a:t>Он изображён на воротах, т.к долгое время наш город был столицей России.</a:t>
            </a:r>
            <a:endParaRPr lang="ru-RU" dirty="0"/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alphaModFix/>
            <a:lum/>
          </a:blip>
          <a:stretch>
            <a:fillRect/>
          </a:stretch>
        </p:blipFill>
        <p:spPr>
          <a:xfrm>
            <a:off x="839788" y="1496522"/>
            <a:ext cx="5099050" cy="4265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Петропавловский собор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832400" y="1595933"/>
            <a:ext cx="3600400" cy="4636460"/>
          </a:xfrm>
        </p:spPr>
        <p:txBody>
          <a:bodyPr>
            <a:noAutofit/>
          </a:bodyPr>
          <a:lstStyle/>
          <a:p>
            <a:pPr marL="0" indent="457200" algn="just"/>
            <a:r>
              <a:rPr lang="ru-RU" sz="1400" dirty="0" smtClean="0"/>
              <a:t>Первоначально сооружения были земляными и деревянными. </a:t>
            </a:r>
          </a:p>
          <a:p>
            <a:pPr marL="0" indent="457200" algn="just"/>
            <a:r>
              <a:rPr lang="ru-RU" sz="1400" dirty="0" smtClean="0"/>
              <a:t>После большого наводнения часть укреплений была размыта. И началось строительство каменных сооружений, которое велось долгие годы и закончилось уже после смерти Петра</a:t>
            </a:r>
            <a:r>
              <a:rPr lang="en-US" sz="1400" dirty="0" smtClean="0"/>
              <a:t>I</a:t>
            </a:r>
            <a:r>
              <a:rPr lang="ru-RU" sz="1400" dirty="0" smtClean="0"/>
              <a:t>. </a:t>
            </a:r>
          </a:p>
          <a:p>
            <a:pPr marL="0" indent="457200" algn="just"/>
            <a:r>
              <a:rPr lang="ru-RU" sz="1400" dirty="0" smtClean="0"/>
              <a:t>Одновременно строилась церковь святых  апостолов Петра и Павла. Позже она перестраивается в каменный Петропавловский собор, который находится в центре крепости.</a:t>
            </a:r>
          </a:p>
          <a:p>
            <a:pPr marL="0" indent="457200" algn="just"/>
            <a:r>
              <a:rPr lang="ru-RU" sz="1400" dirty="0" smtClean="0"/>
              <a:t>Каменные стены собора начали строить с колокольни. Так повелел Петр </a:t>
            </a:r>
            <a:r>
              <a:rPr lang="en-US" sz="1400" dirty="0" smtClean="0"/>
              <a:t>I</a:t>
            </a:r>
            <a:r>
              <a:rPr lang="ru-RU" sz="1400" dirty="0" smtClean="0"/>
              <a:t>. Она была нужна как смотровая площадка. На башне размещены часы-куранты. </a:t>
            </a:r>
          </a:p>
          <a:p>
            <a:pPr marL="0" indent="457200" algn="just"/>
            <a:r>
              <a:rPr lang="ru-RU" sz="1400" dirty="0" smtClean="0"/>
              <a:t>Это самое высокое здание в городе (122,5м.).</a:t>
            </a:r>
          </a:p>
          <a:p>
            <a:pPr marL="0" indent="457200" algn="just"/>
            <a:endParaRPr lang="ru-RU" dirty="0"/>
          </a:p>
        </p:txBody>
      </p:sp>
      <p:pic>
        <p:nvPicPr>
          <p:cNvPr id="2" name="Содержимое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/>
            <a:alphaModFix/>
          </a:blip>
          <a:stretch>
            <a:fillRect/>
          </a:stretch>
        </p:blipFill>
        <p:spPr>
          <a:xfrm>
            <a:off x="1151880" y="755501"/>
            <a:ext cx="4302546" cy="5591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Петропавловский собор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48424" y="1595933"/>
            <a:ext cx="3384376" cy="1607840"/>
          </a:xfrm>
        </p:spPr>
        <p:txBody>
          <a:bodyPr>
            <a:normAutofit lnSpcReduction="10000"/>
          </a:bodyPr>
          <a:lstStyle/>
          <a:p>
            <a:pPr marL="0" indent="457200" algn="just"/>
            <a:r>
              <a:rPr lang="ru-RU" sz="1400" dirty="0" smtClean="0"/>
              <a:t>25-метровый </a:t>
            </a:r>
            <a:r>
              <a:rPr lang="ru-RU" sz="1400" dirty="0" smtClean="0"/>
              <a:t>шпиль </a:t>
            </a:r>
            <a:r>
              <a:rPr lang="ru-RU" sz="1400" dirty="0" smtClean="0"/>
              <a:t>собора </a:t>
            </a:r>
            <a:r>
              <a:rPr lang="ru-RU" sz="1400" dirty="0" smtClean="0"/>
              <a:t>венчает </a:t>
            </a:r>
            <a:r>
              <a:rPr lang="ru-RU" sz="1400" dirty="0" smtClean="0"/>
              <a:t>флюгер-ангел</a:t>
            </a:r>
            <a:r>
              <a:rPr lang="ru-RU" sz="1400" dirty="0" smtClean="0"/>
              <a:t>, который словно парит над землёй и благословляет город.</a:t>
            </a:r>
            <a:endParaRPr lang="ru-RU" sz="1400" dirty="0" smtClean="0"/>
          </a:p>
          <a:p>
            <a:pPr marL="0" indent="457200" algn="just"/>
            <a:r>
              <a:rPr lang="ru-RU" sz="1400" dirty="0" smtClean="0"/>
              <a:t>Ангел </a:t>
            </a:r>
            <a:r>
              <a:rPr lang="ru-RU" sz="1400" dirty="0" smtClean="0"/>
              <a:t>является символом </a:t>
            </a:r>
            <a:r>
              <a:rPr lang="ru-RU" sz="1400" dirty="0" smtClean="0"/>
              <a:t>Санкт-Петербурга, </a:t>
            </a:r>
            <a:r>
              <a:rPr lang="ru-RU" sz="1400" dirty="0" smtClean="0"/>
              <a:t>хранителем города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35983" y="755501"/>
            <a:ext cx="4323474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8504" y="3275781"/>
            <a:ext cx="2071786" cy="2918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Петропавловская крепость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400352" y="1595933"/>
            <a:ext cx="4104456" cy="1751856"/>
          </a:xfrm>
        </p:spPr>
        <p:txBody>
          <a:bodyPr/>
          <a:lstStyle/>
          <a:p>
            <a:pPr marL="0" indent="457200" algn="just"/>
            <a:r>
              <a:rPr lang="ru-RU" dirty="0" smtClean="0"/>
              <a:t>На территории Петропавловской крепости можно встретить и бронзовую скульптуру основателю города – Петру </a:t>
            </a:r>
            <a:r>
              <a:rPr lang="en-US" dirty="0" smtClean="0"/>
              <a:t>I</a:t>
            </a:r>
            <a:r>
              <a:rPr lang="ru-RU" dirty="0" smtClean="0"/>
              <a:t>. Сидящая фигура царя в богатой одежде стала пользоваться популярностью у фотографирующих туристов.</a:t>
            </a:r>
            <a:endParaRPr lang="ru-RU" dirty="0"/>
          </a:p>
        </p:txBody>
      </p:sp>
      <p:pic>
        <p:nvPicPr>
          <p:cNvPr id="2" name="Содержимое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/>
            <a:alphaModFix/>
          </a:blip>
          <a:stretch>
            <a:fillRect/>
          </a:stretch>
        </p:blipFill>
        <p:spPr>
          <a:xfrm>
            <a:off x="1645488" y="1025525"/>
            <a:ext cx="3487650" cy="520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60392" y="3563813"/>
            <a:ext cx="3506382" cy="2628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4435" y="5493363"/>
            <a:ext cx="9022159" cy="145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Петропавловская крепость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возводилась как оборонительное сооружение. Так на территории Заячьего  острова начал формироваться первый центр Петербурга. Возводились здания различного назначения. 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Со 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временем образовался архитектурный ансамбль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. </a:t>
            </a:r>
            <a:endParaRPr lang="ru-RU" sz="2000" dirty="0"/>
          </a:p>
        </p:txBody>
      </p:sp>
      <p:pic>
        <p:nvPicPr>
          <p:cNvPr id="7" name="Содержимое 6" descr="1367424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  <a:alphaModFix/>
          </a:blip>
          <a:stretch>
            <a:fillRect/>
          </a:stretch>
        </p:blipFill>
        <p:spPr>
          <a:xfrm>
            <a:off x="1486624" y="584199"/>
            <a:ext cx="7295544" cy="4851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513</Words>
  <Application>Microsoft Office PowerPoint</Application>
  <PresentationFormat>Произвольный</PresentationFormat>
  <Paragraphs>43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«Славная Петропавловская крепость»</vt:lpstr>
      <vt:lpstr>Петропавловская крепость</vt:lpstr>
      <vt:lpstr>Крепость</vt:lpstr>
      <vt:lpstr>Петровские ворота</vt:lpstr>
      <vt:lpstr>Петровские ворота</vt:lpstr>
      <vt:lpstr>Петропавловский собор</vt:lpstr>
      <vt:lpstr>Петропавловский собор</vt:lpstr>
      <vt:lpstr>Петропавловская крепость</vt:lpstr>
      <vt:lpstr>Петропавловская крепость  возводилась как оборонительное сооружение. Так на территории Заячьего  острова начал формироваться первый центр Петербурга. Возводились здания различного назначения.  Со временем образовался архитектурный ансамбль. </vt:lpstr>
      <vt:lpstr>Петропавловская крепость В 1730-х годах в Петропавловской крепости зародились две городские традиции, которые сегодня известны любому жителю Санкт-Петербурга — это утренний подъем флага на Флажной башне и полуденный выстрел из пушки с Нарышкина бастиона.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Петропавловская крепость </dc:title>
  <dc:creator>Family</dc:creator>
  <cp:lastModifiedBy>Family</cp:lastModifiedBy>
  <cp:revision>41</cp:revision>
  <dcterms:created xsi:type="dcterms:W3CDTF">2015-05-21T14:11:46Z</dcterms:created>
  <dcterms:modified xsi:type="dcterms:W3CDTF">2015-06-02T07:39:27Z</dcterms:modified>
</cp:coreProperties>
</file>