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99" r:id="rId2"/>
    <p:sldId id="297" r:id="rId3"/>
    <p:sldId id="271" r:id="rId4"/>
    <p:sldId id="257" r:id="rId5"/>
    <p:sldId id="264" r:id="rId6"/>
    <p:sldId id="273" r:id="rId7"/>
    <p:sldId id="276" r:id="rId8"/>
    <p:sldId id="275" r:id="rId9"/>
    <p:sldId id="274" r:id="rId10"/>
    <p:sldId id="260" r:id="rId11"/>
    <p:sldId id="282" r:id="rId12"/>
    <p:sldId id="277" r:id="rId13"/>
    <p:sldId id="280" r:id="rId14"/>
    <p:sldId id="281" r:id="rId15"/>
    <p:sldId id="279" r:id="rId16"/>
    <p:sldId id="261" r:id="rId17"/>
    <p:sldId id="262" r:id="rId18"/>
    <p:sldId id="283" r:id="rId19"/>
    <p:sldId id="284" r:id="rId20"/>
    <p:sldId id="28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78" autoAdjust="0"/>
    <p:restoredTop sz="86323" autoAdjust="0"/>
  </p:normalViewPr>
  <p:slideViewPr>
    <p:cSldViewPr>
      <p:cViewPr>
        <p:scale>
          <a:sx n="70" d="100"/>
          <a:sy n="70" d="100"/>
        </p:scale>
        <p:origin x="-115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8" y="15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30253E-3921-49D1-AE33-6D833843AEB0}" type="datetimeFigureOut">
              <a:rPr lang="ru-RU" smtClean="0"/>
              <a:pPr/>
              <a:t>08.06.2015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220FE1-B2F9-4085-892F-7532312919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69169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220FE1-B2F9-4085-892F-753231291969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08.06.2015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7643842"/>
            <a:ext cx="7772400" cy="1470025"/>
          </a:xfrm>
          <a:solidFill>
            <a:schemeClr val="bg2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 algn="ctr">
              <a:spcAft>
                <a:spcPts val="0"/>
              </a:spcAft>
            </a:pP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4860032" y="5157192"/>
            <a:ext cx="4106804" cy="1512168"/>
          </a:xfrm>
          <a:ln>
            <a:solidFill>
              <a:schemeClr val="bg1">
                <a:lumMod val="95000"/>
                <a:lumOff val="5000"/>
              </a:schemeClr>
            </a:solidFill>
          </a:ln>
        </p:spPr>
        <p:txBody>
          <a:bodyPr>
            <a:norm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9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Cambria" pitchFamily="18" charset="0"/>
                <a:ea typeface="Calibri"/>
                <a:cs typeface="Times New Roman"/>
              </a:rPr>
              <a:t>Подготовили воспитатели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9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Cambria" pitchFamily="18" charset="0"/>
                <a:ea typeface="Calibri"/>
                <a:cs typeface="Times New Roman"/>
              </a:rPr>
              <a:t>Воробьева Н.Ю.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9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Cambria" pitchFamily="18" charset="0"/>
                <a:ea typeface="Calibri"/>
                <a:cs typeface="Times New Roman"/>
              </a:rPr>
              <a:t>АбдуллаеваС</a:t>
            </a:r>
            <a:r>
              <a:rPr lang="ru-RU" sz="19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Cambria" pitchFamily="18" charset="0"/>
                <a:ea typeface="Calibri"/>
                <a:cs typeface="Times New Roman"/>
              </a:rPr>
              <a:t>. Н.</a:t>
            </a:r>
            <a:endParaRPr lang="ru-RU" sz="19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latin typeface="Cambria" pitchFamily="18" charset="0"/>
              <a:ea typeface="Calibri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16632"/>
            <a:ext cx="842493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>
                <a:solidFill>
                  <a:schemeClr val="bg1"/>
                </a:solidFill>
              </a:rPr>
              <a:t>ПРОЕКТ</a:t>
            </a:r>
            <a:endParaRPr lang="ru-RU" sz="4000" b="1" dirty="0">
              <a:solidFill>
                <a:schemeClr val="bg1"/>
              </a:solidFill>
            </a:endParaRPr>
          </a:p>
          <a:p>
            <a:pPr algn="ctr"/>
            <a:r>
              <a:rPr lang="ru-RU" sz="4000" b="1" i="1" dirty="0">
                <a:solidFill>
                  <a:schemeClr val="bg1"/>
                </a:solidFill>
              </a:rPr>
              <a:t>«РОССИЯ –РОДИНА МОЯ»</a:t>
            </a:r>
            <a:endParaRPr lang="ru-RU" sz="4000" b="1" dirty="0">
              <a:solidFill>
                <a:schemeClr val="bg1"/>
              </a:solidFill>
            </a:endParaRPr>
          </a:p>
          <a:p>
            <a:pPr algn="ctr"/>
            <a:r>
              <a:rPr lang="ru-RU" sz="4000" b="1" i="1" dirty="0">
                <a:solidFill>
                  <a:schemeClr val="bg1"/>
                </a:solidFill>
              </a:rPr>
              <a:t> </a:t>
            </a:r>
            <a:endParaRPr lang="ru-RU" sz="4000" b="1" dirty="0">
              <a:solidFill>
                <a:schemeClr val="bg1"/>
              </a:solidFill>
            </a:endParaRPr>
          </a:p>
          <a:p>
            <a:pPr algn="ctr"/>
            <a:r>
              <a:rPr lang="ru-RU" sz="4000" b="1" dirty="0">
                <a:solidFill>
                  <a:schemeClr val="bg1"/>
                </a:solidFill>
              </a:rPr>
              <a:t>(патриотическое воспитание  дошкольников на основе духовно-нравственных традиций.)</a:t>
            </a:r>
          </a:p>
          <a:p>
            <a:pPr algn="ctr"/>
            <a:r>
              <a:rPr lang="ru-RU" sz="4000" b="1" dirty="0">
                <a:solidFill>
                  <a:schemeClr val="bg1"/>
                </a:solidFill>
              </a:rPr>
              <a:t>Для детей 5-6 лет</a:t>
            </a:r>
          </a:p>
          <a:p>
            <a:r>
              <a:rPr lang="ru-RU" sz="4000" b="1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086185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229600" cy="1143000"/>
          </a:xfrm>
        </p:spPr>
        <p:txBody>
          <a:bodyPr>
            <a:normAutofit fontScale="90000"/>
          </a:bodyPr>
          <a:lstStyle/>
          <a:p>
            <a:pPr algn="ctr">
              <a:lnSpc>
                <a:spcPct val="115000"/>
              </a:lnSpc>
            </a:pPr>
            <a:r>
              <a:rPr lang="ru-RU" sz="2400" dirty="0" smtClean="0">
                <a:latin typeface="Times New Roman"/>
                <a:ea typeface="Calibri"/>
                <a:cs typeface="Times New Roman"/>
              </a:rPr>
              <a:t>«</a:t>
            </a:r>
            <a:r>
              <a:rPr lang="ru-RU" sz="2400" b="1" dirty="0" smtClean="0">
                <a:latin typeface="Times New Roman"/>
                <a:ea typeface="Calibri"/>
                <a:cs typeface="Times New Roman"/>
              </a:rPr>
              <a:t>Воспитываем любовь к Родине , делая </a:t>
            </a:r>
            <a:br>
              <a:rPr lang="ru-RU" sz="2400" b="1" dirty="0" smtClean="0">
                <a:latin typeface="Times New Roman"/>
                <a:ea typeface="Calibri"/>
                <a:cs typeface="Times New Roman"/>
              </a:rPr>
            </a:br>
            <a:r>
              <a:rPr lang="ru-RU" sz="2400" b="1" dirty="0" smtClean="0">
                <a:latin typeface="Times New Roman"/>
                <a:ea typeface="Calibri"/>
                <a:cs typeface="Times New Roman"/>
              </a:rPr>
              <a:t>коллективные работы</a:t>
            </a:r>
            <a:r>
              <a:rPr lang="ru-RU" sz="2400" dirty="0" smtClean="0">
                <a:latin typeface="Times New Roman"/>
                <a:ea typeface="Calibri"/>
                <a:cs typeface="Times New Roman"/>
              </a:rPr>
              <a:t>»</a:t>
            </a:r>
            <a:r>
              <a:rPr lang="ru-RU" sz="2400" dirty="0" smtClean="0">
                <a:ea typeface="Calibri"/>
                <a:cs typeface="Times New Roman"/>
              </a:rPr>
              <a:t/>
            </a:r>
            <a:br>
              <a:rPr lang="ru-RU" sz="2400" dirty="0" smtClean="0">
                <a:ea typeface="Calibri"/>
                <a:cs typeface="Times New Roman"/>
              </a:rPr>
            </a:br>
            <a:endParaRPr lang="ru-RU" sz="2400" dirty="0"/>
          </a:p>
        </p:txBody>
      </p:sp>
      <p:pic>
        <p:nvPicPr>
          <p:cNvPr id="3074" name="Picture 2" descr="E:\Pictures\IMG_20141023_08163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1628800"/>
            <a:ext cx="2854548" cy="3802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8327~1\AppData\Local\Temp\Rar$DI00.248\IMG_20150313_183914[1]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1710329"/>
            <a:ext cx="2926080" cy="3901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C:\Users\ната\AppData\Local\Microsoft\Windows\Temporary Internet Files\Content.Word\IMG_20141230_143646.jpg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9512" y="332656"/>
            <a:ext cx="4320480" cy="3384376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6" name="Рисунок 5" descr="C:\Users\ната\AppData\Local\Microsoft\Windows\Temporary Internet Files\Content.Word\IMG_20141230_075325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44008" y="3212976"/>
            <a:ext cx="4240468" cy="3466083"/>
          </a:xfrm>
          <a:prstGeom prst="rect">
            <a:avLst/>
          </a:prstGeom>
          <a:noFill/>
          <a:ln>
            <a:noFill/>
            <a:prstDash/>
          </a:ln>
        </p:spPr>
      </p:pic>
      <p:sp>
        <p:nvSpPr>
          <p:cNvPr id="7" name="TextBox 6"/>
          <p:cNvSpPr txBox="1"/>
          <p:nvPr/>
        </p:nvSpPr>
        <p:spPr>
          <a:xfrm>
            <a:off x="1331640" y="4129683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Зимняя коллективная работа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764086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C:\Users\ната\Pictures\IMG_20141119_145845.jpg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2633" y="1844824"/>
            <a:ext cx="4289367" cy="3217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ната\Pictures\Camera\Camera\20150127_160916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0072" y="1196752"/>
            <a:ext cx="3099435" cy="232537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I:\103PHOTO\20141119_091949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06906" y="4581128"/>
            <a:ext cx="2580640" cy="193675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755576" y="908720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Цикл занятий «Знакомство с народной игрушкой»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474616" y="3706561"/>
            <a:ext cx="27815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Делаем куклу «Бессонница»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414503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424936" cy="1080120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Цикл занятий «Моя семья»</a:t>
            </a:r>
            <a:endParaRPr lang="ru-RU" sz="3200" b="1" dirty="0"/>
          </a:p>
        </p:txBody>
      </p:sp>
      <p:pic>
        <p:nvPicPr>
          <p:cNvPr id="7" name="Рисунок 6" descr="C:\Users\ната\Pictures\Camera\20150420_095455 - копия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1628800"/>
            <a:ext cx="2840355" cy="213106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ната\Pictures\Camera\20150420_114421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960" y="2851668"/>
            <a:ext cx="4751705" cy="356362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9649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547" y="116632"/>
            <a:ext cx="8229600" cy="792088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Занятие «Народный костюм</a:t>
            </a:r>
            <a:r>
              <a:rPr lang="ru-RU" sz="3600" dirty="0" smtClean="0"/>
              <a:t>»</a:t>
            </a:r>
            <a:endParaRPr lang="ru-RU" sz="3600" dirty="0"/>
          </a:p>
        </p:txBody>
      </p:sp>
      <p:pic>
        <p:nvPicPr>
          <p:cNvPr id="4" name="Объект 3" descr="C:\Users\8327~1\AppData\Local\Temp\Rar$DI01.730\CIMG4058.JPG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1556792"/>
            <a:ext cx="3495502" cy="261850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8327~1\AppData\Local\Temp\Rar$DI00.788\CIMG4092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2204864"/>
            <a:ext cx="4193540" cy="31457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13118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4888" y="116632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Зимние игры и забавы</a:t>
            </a:r>
            <a:endParaRPr lang="ru-RU" b="1" dirty="0"/>
          </a:p>
        </p:txBody>
      </p:sp>
      <p:pic>
        <p:nvPicPr>
          <p:cNvPr id="6" name="Рисунок 5" descr="C:\Users\ната\Pictures\IMG_20141121_105930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0072" y="3509210"/>
            <a:ext cx="3628390" cy="27209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4956852" y="2971872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Учим  народные игры в группе</a:t>
            </a:r>
            <a:endParaRPr lang="ru-RU" b="1" dirty="0"/>
          </a:p>
        </p:txBody>
      </p:sp>
      <p:pic>
        <p:nvPicPr>
          <p:cNvPr id="5122" name="Picture 2" descr="E:\Pictures\IMG20150116113516jpg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99400" y="280496"/>
            <a:ext cx="3641344" cy="273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ttps://zima3f.storage.yandex.net/rdisk/ecd4b019c9ba79b13780a8c988febb35bc350cf14e5a72d89a0f1bd6da60af0f/inf/YV_mkoBWn4HTptZ8FuaE_lWhYZWcXI_Gw860mvLtxNpbiGUb7r56er9KKD6HbF4O9CNRAcpeKhgd3A-hNeLR-Q==?uid=0&amp;filename=IMG_20150130_110837.jpg&amp;disposition=inline&amp;hash=&amp;limit=0&amp;content_type=image%2Fjpeg&amp;tknv=v2&amp;rtoken=876553fcd08c3e4d9acc94b407c85688&amp;force_default=no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3509210"/>
            <a:ext cx="4226560" cy="3169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2854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600" b="1" dirty="0" smtClean="0">
                <a:latin typeface="Times New Roman"/>
                <a:ea typeface="Calibri"/>
                <a:cs typeface="Times New Roman"/>
              </a:rPr>
              <a:t>Праздник «День защитника Отечества»</a:t>
            </a:r>
            <a:r>
              <a:rPr lang="ru-RU" sz="4000" b="1" dirty="0" smtClean="0">
                <a:ea typeface="Calibri"/>
                <a:cs typeface="Times New Roman"/>
              </a:rPr>
              <a:t/>
            </a:r>
            <a:br>
              <a:rPr lang="ru-RU" sz="4000" b="1" dirty="0" smtClean="0">
                <a:ea typeface="Calibri"/>
                <a:cs typeface="Times New Roman"/>
              </a:rPr>
            </a:br>
            <a:endParaRPr lang="ru-RU" b="1" dirty="0"/>
          </a:p>
        </p:txBody>
      </p:sp>
      <p:pic>
        <p:nvPicPr>
          <p:cNvPr id="6146" name="Picture 2" descr="C:\Users\8327~1\AppData\Local\Temp\Rar$DI06.279\Screenshot_2015-03-18-21-04-46.p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9512" y="1124744"/>
            <a:ext cx="5852977" cy="2055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8327~1\AppData\Local\Temp\Rar$DI12.673\Screenshot_2015-03-18-21-01-42.pn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78662" y="3338591"/>
            <a:ext cx="3857625" cy="3330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E:\Pictures\DCIM\Camera\Camera\20150225_13272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3923363"/>
            <a:ext cx="3121152" cy="2340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18094" y="3554031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Подарок папам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1143000"/>
          </a:xfrm>
        </p:spPr>
        <p:txBody>
          <a:bodyPr>
            <a:noAutofit/>
          </a:bodyPr>
          <a:lstStyle/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 smtClean="0">
                <a:latin typeface="Times New Roman"/>
                <a:ea typeface="Calibri"/>
                <a:cs typeface="Times New Roman"/>
              </a:rPr>
              <a:t>       Развлечение «Масленица»</a:t>
            </a:r>
            <a:r>
              <a:rPr lang="ru-RU" sz="3200" b="1" dirty="0" smtClean="0">
                <a:ea typeface="Calibri"/>
                <a:cs typeface="Times New Roman"/>
              </a:rPr>
              <a:t/>
            </a:r>
            <a:br>
              <a:rPr lang="ru-RU" sz="3200" b="1" dirty="0" smtClean="0">
                <a:ea typeface="Calibri"/>
                <a:cs typeface="Times New Roman"/>
              </a:rPr>
            </a:br>
            <a:endParaRPr lang="ru-RU" sz="3200" b="1" dirty="0"/>
          </a:p>
        </p:txBody>
      </p:sp>
      <p:pic>
        <p:nvPicPr>
          <p:cNvPr id="8194" name="Picture 2" descr="K:\3 группа масленница\CIMG240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3933056"/>
            <a:ext cx="2861056" cy="2145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K:\3 группа масленница\CIMG241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0988" y="1323447"/>
            <a:ext cx="5364480" cy="402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Праздник «День Победы»</a:t>
            </a:r>
            <a:endParaRPr lang="ru-RU" b="1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7704" y="1700808"/>
            <a:ext cx="5843438" cy="438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179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4690864" cy="650336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Оформление приемной</a:t>
            </a:r>
            <a:endParaRPr lang="ru-RU" sz="3200" b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124744"/>
            <a:ext cx="3390900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0072" y="548680"/>
            <a:ext cx="3390900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8327~1\AppData\Local\Temp\Rar$DI00.646\IMG_20150417_142704[1] (1)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669"/>
          <a:stretch/>
        </p:blipFill>
        <p:spPr bwMode="auto">
          <a:xfrm>
            <a:off x="2771800" y="3861048"/>
            <a:ext cx="5527040" cy="2412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6123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Проблема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>
              <a:lnSpc>
                <a:spcPct val="170000"/>
              </a:lnSpc>
            </a:pPr>
            <a:r>
              <a:rPr lang="ru-RU" sz="350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3500" b="1" smtClean="0">
                <a:latin typeface="Times New Roman" pitchFamily="18" charset="0"/>
                <a:cs typeface="Times New Roman" pitchFamily="18" charset="0"/>
              </a:rPr>
              <a:t>Проблема: </a:t>
            </a:r>
            <a:r>
              <a:rPr lang="ru-RU" sz="3500" smtClean="0">
                <a:latin typeface="Times New Roman" pitchFamily="18" charset="0"/>
                <a:cs typeface="Times New Roman" pitchFamily="18" charset="0"/>
              </a:rPr>
              <a:t>Нельзя быть патриотом, не чувствуя личной связи с Родиной, не зная, как любили и берегли ее наши предки, наши отцы и деды.</a:t>
            </a:r>
          </a:p>
          <a:p>
            <a:pPr>
              <a:lnSpc>
                <a:spcPct val="170000"/>
              </a:lnSpc>
              <a:buNone/>
            </a:pPr>
            <a:r>
              <a:rPr lang="ru-RU" sz="3500" smtClean="0">
                <a:latin typeface="Times New Roman" pitchFamily="18" charset="0"/>
                <a:cs typeface="Times New Roman" pitchFamily="18" charset="0"/>
              </a:rPr>
              <a:t>        В связи с этим проблема патриотического воспитания детей дошкольного возраста становится одной из актуальных.</a:t>
            </a:r>
          </a:p>
          <a:p>
            <a:pPr>
              <a:lnSpc>
                <a:spcPct val="170000"/>
              </a:lnSpc>
              <a:buNone/>
            </a:pPr>
            <a:r>
              <a:rPr lang="ru-RU" sz="3500" smtClean="0">
                <a:latin typeface="Times New Roman" pitchFamily="18" charset="0"/>
                <a:cs typeface="Times New Roman" pitchFamily="18" charset="0"/>
              </a:rPr>
              <a:t>        Патриотическое воспитание - это основа формирования будущего гражданина.</a:t>
            </a:r>
          </a:p>
          <a:p>
            <a:pPr>
              <a:lnSpc>
                <a:spcPct val="170000"/>
              </a:lnSpc>
              <a:buNone/>
            </a:pPr>
            <a:r>
              <a:rPr lang="ru-RU" sz="3500" smtClean="0">
                <a:latin typeface="Times New Roman" pitchFamily="18" charset="0"/>
                <a:cs typeface="Times New Roman" pitchFamily="18" charset="0"/>
              </a:rPr>
              <a:t>        Любовь к Родине, привязанность к родной земле, языку, культуре, традициям входят в понятие «патриотизм». Оно проявляется в чувстве гордости за достижения родной страны, в горечи за ее неудачи и беды, бережном отношении к народной памяти, национально-культурным традициям.</a:t>
            </a:r>
          </a:p>
          <a:p>
            <a:pPr>
              <a:lnSpc>
                <a:spcPct val="170000"/>
              </a:lnSpc>
            </a:pPr>
            <a:endParaRPr lang="ru-RU" sz="3500" b="1" smtClean="0">
              <a:latin typeface="Times New Roman" pitchFamily="18" charset="0"/>
              <a:cs typeface="Times New Roman" pitchFamily="18" charset="0"/>
            </a:endParaRPr>
          </a:p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5827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4824536" cy="720080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Создание книги памяти</a:t>
            </a:r>
            <a:endParaRPr lang="ru-RU" sz="3600" b="1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268760"/>
            <a:ext cx="3914286" cy="2933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104" y="620688"/>
            <a:ext cx="3133725" cy="235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3645024"/>
            <a:ext cx="3914775" cy="293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975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/>
              <a:t>Актуальность данной проблемы: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В качестве основных средств воспитания народная педагогика использует все компоненты народной культуры: фольклор, песни, сказки, пословицы, поговорки, праздники. Именно они раскрывают содержание воспитания и обучения детей, основные нравственные правила и идеалы, понимание добра и зла, нормы общения и человеческих отношений; отражают мировоззрение человека через мифологию, религию, предания и поверья; описывают историю народа в виде эпоса, летописей и устного творчества. Благодаря им, раскрываются эстетические воззрения народа, они украшают повседневную жизнь, труд и отдых.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952617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357298"/>
            <a:ext cx="8229600" cy="1143000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700" b="1" dirty="0" smtClean="0">
                <a:latin typeface="Times New Roman"/>
                <a:ea typeface="Calibri"/>
                <a:cs typeface="Times New Roman"/>
              </a:rPr>
              <a:t>Цель проекта: </a:t>
            </a:r>
            <a:r>
              <a:rPr lang="ru-RU" sz="2700" dirty="0" smtClean="0">
                <a:latin typeface="Times New Roman"/>
                <a:ea typeface="Calibri"/>
                <a:cs typeface="Times New Roman"/>
              </a:rPr>
              <a:t>формирование патриотического воспитания     дошкольников на основе духовно-нравственных традиций.</a:t>
            </a:r>
            <a:r>
              <a:rPr lang="ru-RU" sz="3600" dirty="0" smtClean="0">
                <a:ea typeface="Calibri"/>
                <a:cs typeface="Times New Roman"/>
              </a:rPr>
              <a:t/>
            </a:r>
            <a:br>
              <a:rPr lang="ru-RU" sz="3600" dirty="0" smtClean="0"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познакомить детей с народными традициями;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-развивать у детей стремление к созидательной деятельности;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воспитывать любовь к Родине, родному краю, природе, к людям к дому, к детскому саду;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-вовлечь родителей  в воспитательный процесс для совместной работы. 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Ожидаемый результат: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Реализация данного проекта позволит: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-заложить основу патриотического воспитания у детей, привить  любовь к Родине;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-приобщить детей к общечеловеческим нравственным ценностям.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Участники проекта: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дети старшей группы, воспитатели, родители.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Период: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долгосрочный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81919" y="0"/>
            <a:ext cx="4968551" cy="864096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Экскурсии </a:t>
            </a:r>
            <a:endParaRPr lang="ru-RU" b="1" dirty="0"/>
          </a:p>
        </p:txBody>
      </p:sp>
      <p:pic>
        <p:nvPicPr>
          <p:cNvPr id="3" name="Графический объект6"/>
          <p:cNvPicPr/>
          <p:nvPr/>
        </p:nvPicPr>
        <p:blipFill>
          <a:blip r:embed="rId3" cstate="email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10725" y="986471"/>
            <a:ext cx="4790440" cy="3150235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4" name="Графический объект3"/>
          <p:cNvPicPr/>
          <p:nvPr/>
        </p:nvPicPr>
        <p:blipFill>
          <a:blip r:embed="rId4" cstate="email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739204" y="2299017"/>
            <a:ext cx="3286125" cy="2461260"/>
          </a:xfrm>
          <a:prstGeom prst="rect">
            <a:avLst/>
          </a:prstGeom>
          <a:noFill/>
          <a:ln>
            <a:noFill/>
            <a:prstDash/>
          </a:ln>
        </p:spPr>
      </p:pic>
      <p:sp>
        <p:nvSpPr>
          <p:cNvPr id="5" name="TextBox 4"/>
          <p:cNvSpPr txBox="1"/>
          <p:nvPr/>
        </p:nvSpPr>
        <p:spPr>
          <a:xfrm>
            <a:off x="1187624" y="5402134"/>
            <a:ext cx="29980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Изготовление куклы </a:t>
            </a:r>
          </a:p>
          <a:p>
            <a:pPr algn="ctr"/>
            <a:r>
              <a:rPr lang="ru-RU" dirty="0" smtClean="0"/>
              <a:t>«</a:t>
            </a:r>
            <a:r>
              <a:rPr lang="ru-RU" dirty="0" err="1" smtClean="0"/>
              <a:t>Пеленашка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577057" y="163106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Изготовление  куклы «</a:t>
            </a:r>
            <a:r>
              <a:rPr lang="ru-RU" dirty="0" err="1" smtClean="0"/>
              <a:t>Кувадка</a:t>
            </a:r>
            <a:r>
              <a:rPr lang="ru-RU" dirty="0" smtClean="0"/>
              <a:t>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332656"/>
            <a:ext cx="4824536" cy="1143000"/>
          </a:xfrm>
        </p:spPr>
        <p:txBody>
          <a:bodyPr/>
          <a:lstStyle/>
          <a:p>
            <a:pPr algn="ctr"/>
            <a:r>
              <a:rPr lang="ru-RU" b="1" dirty="0" smtClean="0"/>
              <a:t>Экскурсии</a:t>
            </a:r>
            <a:endParaRPr lang="ru-RU" b="1" dirty="0"/>
          </a:p>
        </p:txBody>
      </p:sp>
      <p:pic>
        <p:nvPicPr>
          <p:cNvPr id="1026" name="Picture 2" descr="J:\библиотека\CIMG348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628800"/>
            <a:ext cx="4291584" cy="3218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716016" y="1772816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Экскурсия в школьную библиотеку</a:t>
            </a:r>
            <a:endParaRPr lang="ru-RU" b="1" dirty="0"/>
          </a:p>
        </p:txBody>
      </p:sp>
      <p:pic>
        <p:nvPicPr>
          <p:cNvPr id="1027" name="Picture 3" descr="J:\библиотека\CIMG3500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32040" y="2766173"/>
            <a:ext cx="3680350" cy="348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8820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:\библиотека\CIMG349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120100"/>
            <a:ext cx="3933952" cy="2950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7488832" cy="938368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/>
              <a:t>В школьной библиотеке</a:t>
            </a:r>
            <a:endParaRPr lang="ru-RU" sz="3200" b="1" dirty="0"/>
          </a:p>
        </p:txBody>
      </p:sp>
      <p:pic>
        <p:nvPicPr>
          <p:cNvPr id="1027" name="Picture 3" descr="K:\библиотека\CIMG350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1999" y="2852936"/>
            <a:ext cx="4327997" cy="348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0886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48064" y="1771799"/>
            <a:ext cx="22322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Занятие «Путешествие по Москве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6" name="Picture 3" descr="C:\Users\ната\Pictures\Camera\20150318_09281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01750" y="3301826"/>
            <a:ext cx="4421632" cy="33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436096" y="476672"/>
            <a:ext cx="33872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Цикл занятий «Моя малая Родина»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39552" y="5373216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Символика России</a:t>
            </a:r>
            <a:endParaRPr lang="ru-RU" b="1" dirty="0"/>
          </a:p>
        </p:txBody>
      </p:sp>
      <p:pic>
        <p:nvPicPr>
          <p:cNvPr id="10" name="Рисунок 9" descr="C:\Users\ната\Downloads\IMG_20150129_094216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468259"/>
            <a:ext cx="3959860" cy="29698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4618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116632"/>
            <a:ext cx="3960440" cy="1143000"/>
          </a:xfrm>
        </p:spPr>
        <p:txBody>
          <a:bodyPr/>
          <a:lstStyle/>
          <a:p>
            <a:pPr algn="ctr"/>
            <a:r>
              <a:rPr lang="ru-RU" b="1" dirty="0" smtClean="0"/>
              <a:t>Занятия </a:t>
            </a:r>
            <a:endParaRPr lang="ru-RU" b="1" dirty="0"/>
          </a:p>
        </p:txBody>
      </p:sp>
      <p:pic>
        <p:nvPicPr>
          <p:cNvPr id="2051" name="Picture 3" descr="E:\Pictures\IMG_20141121_151212_1CS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 bwMode="auto">
          <a:xfrm>
            <a:off x="320219" y="1254604"/>
            <a:ext cx="5201920" cy="2739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228184" y="1700808"/>
            <a:ext cx="2304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Роспись  «Дымковской барышни»</a:t>
            </a:r>
            <a:endParaRPr lang="ru-RU" b="1" dirty="0"/>
          </a:p>
        </p:txBody>
      </p:sp>
      <p:sp>
        <p:nvSpPr>
          <p:cNvPr id="4" name="AutoShape 2" descr="https://apf.mail.ru/cgi-bin/readmsg/IMG_20150407_093112.jpg?x-email=m_netali%40mail.ru&amp;id=14291556060000000148%3B0%3B0&amp;mode=attachment&amp;channel&amp;bs=2053&amp;bl=1851203&amp;ct=image%2Fjpeg&amp;cn=IMG_20150407_093112.jpg&amp;cte=binary&amp;preview=1&amp;exif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55575" y="5219908"/>
            <a:ext cx="34455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Занятие Первый  космонавт </a:t>
            </a:r>
          </a:p>
          <a:p>
            <a:r>
              <a:rPr lang="ru-RU" b="1" dirty="0" smtClean="0"/>
              <a:t>  -гражданин России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2052" name="Picture 4" descr="C:\Users\8327~1\AppData\Local\Temp\Rar$DI01.235\IMG_20150407_09311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3968" y="3284984"/>
            <a:ext cx="4551680" cy="3413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3766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386</TotalTime>
  <Words>436</Words>
  <Application>Microsoft Office PowerPoint</Application>
  <PresentationFormat>Экран (4:3)</PresentationFormat>
  <Paragraphs>57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Поток</vt:lpstr>
      <vt:lpstr>Презентация PowerPoint</vt:lpstr>
      <vt:lpstr>Проблема</vt:lpstr>
      <vt:lpstr>Актуальность данной проблемы:</vt:lpstr>
      <vt:lpstr>Цель проекта: формирование патриотического воспитания     дошкольников на основе духовно-нравственных традиций. </vt:lpstr>
      <vt:lpstr>Экскурсии </vt:lpstr>
      <vt:lpstr>Экскурсии</vt:lpstr>
      <vt:lpstr>В школьной библиотеке</vt:lpstr>
      <vt:lpstr>Презентация PowerPoint</vt:lpstr>
      <vt:lpstr>Занятия </vt:lpstr>
      <vt:lpstr>«Воспитываем любовь к Родине , делая  коллективные работы» </vt:lpstr>
      <vt:lpstr>Презентация PowerPoint</vt:lpstr>
      <vt:lpstr>Презентация PowerPoint</vt:lpstr>
      <vt:lpstr>Цикл занятий «Моя семья»</vt:lpstr>
      <vt:lpstr>Занятие «Народный костюм»</vt:lpstr>
      <vt:lpstr>Презентация PowerPoint</vt:lpstr>
      <vt:lpstr>Праздник «День защитника Отечества» </vt:lpstr>
      <vt:lpstr>       Развлечение «Масленица» </vt:lpstr>
      <vt:lpstr>Праздник «День Победы»</vt:lpstr>
      <vt:lpstr>Оформление приемной</vt:lpstr>
      <vt:lpstr>Создание книги памяти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«патриотическое воспитание  дошкольников на основе духовно-нравственных традиций» Для детей 5-6 лет Составитель:  Лукашина А.М. -воспитатель   МДОУ «Д/С №78»:      </dc:title>
  <dc:creator>дом</dc:creator>
  <cp:lastModifiedBy>admin</cp:lastModifiedBy>
  <cp:revision>62</cp:revision>
  <dcterms:created xsi:type="dcterms:W3CDTF">2014-04-08T15:50:54Z</dcterms:created>
  <dcterms:modified xsi:type="dcterms:W3CDTF">2015-06-08T16:57:13Z</dcterms:modified>
</cp:coreProperties>
</file>