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92" r:id="rId5"/>
    <p:sldId id="289" r:id="rId6"/>
    <p:sldId id="290" r:id="rId7"/>
    <p:sldId id="291" r:id="rId8"/>
    <p:sldId id="280" r:id="rId9"/>
    <p:sldId id="27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00"/>
    <a:srgbClr val="1966B3"/>
    <a:srgbClr val="DDDDDD"/>
    <a:srgbClr val="C1D1D3"/>
    <a:srgbClr val="5AABCC"/>
    <a:srgbClr val="BD9E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4660" autoAdjust="0"/>
  </p:normalViewPr>
  <p:slideViewPr>
    <p:cSldViewPr>
      <p:cViewPr>
        <p:scale>
          <a:sx n="66" d="100"/>
          <a:sy n="66" d="100"/>
        </p:scale>
        <p:origin x="-135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3886200" y="571500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Verdana" pitchFamily="34" charset="0"/>
              </a:rPr>
              <a:t>LOGO</a:t>
            </a:r>
          </a:p>
        </p:txBody>
      </p:sp>
      <p:grpSp>
        <p:nvGrpSpPr>
          <p:cNvPr id="3103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3104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05" name="Group 33"/>
            <p:cNvGrpSpPr>
              <a:grpSpLocks/>
            </p:cNvGrpSpPr>
            <p:nvPr userDrawn="1"/>
          </p:nvGrpSpPr>
          <p:grpSpPr bwMode="auto">
            <a:xfrm rot="56277">
              <a:off x="1311" y="1224"/>
              <a:ext cx="266" cy="218"/>
              <a:chOff x="3452" y="878"/>
              <a:chExt cx="402" cy="342"/>
            </a:xfrm>
          </p:grpSpPr>
          <p:sp>
            <p:nvSpPr>
              <p:cNvPr id="3106" name="Oval 3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7" name="Oval 3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08" name="Oval 3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09" name="Group 37"/>
            <p:cNvGrpSpPr>
              <a:grpSpLocks/>
            </p:cNvGrpSpPr>
            <p:nvPr userDrawn="1"/>
          </p:nvGrpSpPr>
          <p:grpSpPr bwMode="auto">
            <a:xfrm rot="-23983151">
              <a:off x="1390" y="942"/>
              <a:ext cx="265" cy="219"/>
              <a:chOff x="3452" y="878"/>
              <a:chExt cx="402" cy="342"/>
            </a:xfrm>
          </p:grpSpPr>
          <p:sp>
            <p:nvSpPr>
              <p:cNvPr id="3110" name="Oval 3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1" name="Oval 3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2" name="Oval 4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3" name="Group 41"/>
            <p:cNvGrpSpPr>
              <a:grpSpLocks/>
            </p:cNvGrpSpPr>
            <p:nvPr userDrawn="1"/>
          </p:nvGrpSpPr>
          <p:grpSpPr bwMode="auto">
            <a:xfrm rot="-4925197">
              <a:off x="1293" y="630"/>
              <a:ext cx="257" cy="226"/>
              <a:chOff x="3452" y="878"/>
              <a:chExt cx="402" cy="342"/>
            </a:xfrm>
          </p:grpSpPr>
          <p:sp>
            <p:nvSpPr>
              <p:cNvPr id="3114" name="Oval 4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5" name="Oval 4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6" name="Oval 4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17" name="Group 45"/>
            <p:cNvGrpSpPr>
              <a:grpSpLocks/>
            </p:cNvGrpSpPr>
            <p:nvPr userDrawn="1"/>
          </p:nvGrpSpPr>
          <p:grpSpPr bwMode="auto">
            <a:xfrm rot="3149186">
              <a:off x="985" y="1383"/>
              <a:ext cx="257" cy="226"/>
              <a:chOff x="3452" y="878"/>
              <a:chExt cx="402" cy="342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19" name="Oval 47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0" name="Oval 48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1" name="Group 49"/>
            <p:cNvGrpSpPr>
              <a:grpSpLocks/>
            </p:cNvGrpSpPr>
            <p:nvPr userDrawn="1"/>
          </p:nvGrpSpPr>
          <p:grpSpPr bwMode="auto">
            <a:xfrm rot="-29276986">
              <a:off x="966" y="498"/>
              <a:ext cx="257" cy="226"/>
              <a:chOff x="3452" y="878"/>
              <a:chExt cx="402" cy="342"/>
            </a:xfrm>
          </p:grpSpPr>
          <p:sp>
            <p:nvSpPr>
              <p:cNvPr id="3122" name="Oval 50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4" name="Oval 52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5" name="Group 53"/>
            <p:cNvGrpSpPr>
              <a:grpSpLocks/>
            </p:cNvGrpSpPr>
            <p:nvPr userDrawn="1"/>
          </p:nvGrpSpPr>
          <p:grpSpPr bwMode="auto">
            <a:xfrm rot="-10348150">
              <a:off x="628" y="649"/>
              <a:ext cx="266" cy="219"/>
              <a:chOff x="3452" y="878"/>
              <a:chExt cx="402" cy="342"/>
            </a:xfrm>
          </p:grpSpPr>
          <p:sp>
            <p:nvSpPr>
              <p:cNvPr id="3126" name="Oval 54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7" name="Oval 55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28" name="Oval 56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 rot="-34593241">
              <a:off x="521" y="973"/>
              <a:ext cx="265" cy="218"/>
              <a:chOff x="3452" y="878"/>
              <a:chExt cx="402" cy="342"/>
            </a:xfrm>
          </p:grpSpPr>
          <p:sp>
            <p:nvSpPr>
              <p:cNvPr id="3130" name="Oval 58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2" name="Oval 60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133" name="Group 61"/>
            <p:cNvGrpSpPr>
              <a:grpSpLocks/>
            </p:cNvGrpSpPr>
            <p:nvPr userDrawn="1"/>
          </p:nvGrpSpPr>
          <p:grpSpPr bwMode="auto">
            <a:xfrm rot="-15320246">
              <a:off x="654" y="1263"/>
              <a:ext cx="257" cy="226"/>
              <a:chOff x="3452" y="878"/>
              <a:chExt cx="402" cy="342"/>
            </a:xfrm>
          </p:grpSpPr>
          <p:sp>
            <p:nvSpPr>
              <p:cNvPr id="3134" name="Oval 62"/>
              <p:cNvSpPr>
                <a:spLocks noChangeArrowheads="1"/>
              </p:cNvSpPr>
              <p:nvPr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5" name="Oval 63"/>
              <p:cNvSpPr>
                <a:spLocks noChangeArrowheads="1"/>
              </p:cNvSpPr>
              <p:nvPr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36" name="Oval 64"/>
              <p:cNvSpPr>
                <a:spLocks noChangeArrowheads="1"/>
              </p:cNvSpPr>
              <p:nvPr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137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6D8D7-9B1A-4198-99CB-36D1D989B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520E0D-C31B-4686-A6DE-744E875E34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DFD8098-06C8-4ABE-A66B-C3BB6582BB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C137B1-092C-4C3D-ABD9-99E2AF1EAF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073A5-EAEC-4EC8-A885-492E28651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37562D-A5E8-4219-BED1-B9F5766567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F4F9F4-0BDA-40A9-8954-862B51D65A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757BC0-B04C-473E-BCE9-7A13C67FE6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1C50DC-8C92-4803-A476-3B597A9D16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3F23E-E228-44D8-9D5C-2FA7AF10B1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18786-69DF-4AB9-9087-970CD3E073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791200" y="6248400"/>
            <a:ext cx="28956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3388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0FDD0E-6CD0-4582-BFCB-BF732192DA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128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30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4" name="Group 110"/>
            <p:cNvGrpSpPr>
              <a:grpSpLocks/>
            </p:cNvGrpSpPr>
            <p:nvPr userDrawn="1"/>
          </p:nvGrpSpPr>
          <p:grpSpPr bwMode="auto">
            <a:xfrm rot="-237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38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2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46" name="Group 122"/>
            <p:cNvGrpSpPr>
              <a:grpSpLocks/>
            </p:cNvGrpSpPr>
            <p:nvPr userDrawn="1"/>
          </p:nvGrpSpPr>
          <p:grpSpPr bwMode="auto">
            <a:xfrm rot="-294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0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4" name="Group 130"/>
            <p:cNvGrpSpPr>
              <a:grpSpLocks/>
            </p:cNvGrpSpPr>
            <p:nvPr userDrawn="1"/>
          </p:nvGrpSpPr>
          <p:grpSpPr bwMode="auto">
            <a:xfrm rot="-34314642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58" name="Group 134"/>
            <p:cNvGrpSpPr>
              <a:grpSpLocks/>
            </p:cNvGrpSpPr>
            <p:nvPr userDrawn="1"/>
          </p:nvGrpSpPr>
          <p:grpSpPr bwMode="auto">
            <a:xfrm rot="-15041649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39" y="1026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29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2" y="878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62" name="Rectangle 13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3246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857364"/>
            <a:ext cx="7715304" cy="4643470"/>
          </a:xfrm>
          <a:ln w="57150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КСО</a:t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 в парах сменного состава</a:t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Соколова Галина Венадьевна,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учитель математики 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МБОУ ВМЛ</a:t>
            </a:r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j0233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71480"/>
            <a:ext cx="2338386" cy="237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143932" cy="8572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Обучение- это общение человека с человечеством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Петровский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1800" dirty="0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4643438" y="2500306"/>
            <a:ext cx="4000528" cy="392909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714348" y="2500306"/>
            <a:ext cx="3786214" cy="392909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68616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2285984" y="928670"/>
            <a:ext cx="4500594" cy="1601788"/>
            <a:chOff x="1997" y="1314"/>
            <a:chExt cx="1889" cy="1009"/>
          </a:xfrm>
        </p:grpSpPr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8620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8621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68622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68623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68624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  <p:sp>
          <p:nvSpPr>
            <p:cNvPr id="68625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 dirty="0"/>
            </a:p>
          </p:txBody>
        </p:sp>
      </p:grp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714612" y="857232"/>
            <a:ext cx="3714776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КСО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4" y="2857496"/>
            <a:ext cx="350046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Ривин Александр Григорьевич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инженер-педагог впервые использовал в обучении работу в парах сменного состава (небольшое украинское местечко Корнин) в1918г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3438" y="2500307"/>
            <a:ext cx="40005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еоретики метода КСО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Дьяченко </a:t>
            </a:r>
          </a:p>
          <a:p>
            <a:pPr algn="ctr"/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Виталий Кузьмич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член-корреспондент Академии социальных и педагогических наук</a:t>
            </a:r>
            <a:endParaRPr lang="ru-RU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Манук </a:t>
            </a:r>
          </a:p>
          <a:p>
            <a:pPr algn="ctr"/>
            <a:r>
              <a:rPr lang="ru-RU" sz="2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Ашотович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Мкртчян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доцент, кандидат физико-математических наук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1071546"/>
            <a:ext cx="7629525" cy="500381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sz="2900" dirty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785786" y="1071546"/>
            <a:ext cx="77867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"Последовательное и интенсивное применение организованного интеллектуального диалогического общения, будь то в крупном городе или селе, решительно содействует кристаллизации в любом коллективе максимального количества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талантов и гениев".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А.Г.Ривин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2238"/>
            <a:ext cx="8572560" cy="663556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Классификационные параметры технологии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1142985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</a:rPr>
              <a:t>Уровень и характер  применения</a:t>
            </a:r>
            <a:r>
              <a:rPr lang="ru-RU" sz="2400" b="1" dirty="0" smtClean="0">
                <a:solidFill>
                  <a:srgbClr val="002060"/>
                </a:solidFill>
              </a:rPr>
              <a:t>: в масштабе предмета – отраслевая, как частично используемая – модульно-локальная.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Методологический подход</a:t>
            </a:r>
            <a:r>
              <a:rPr lang="ru-RU" sz="2400" b="1" dirty="0" smtClean="0">
                <a:solidFill>
                  <a:srgbClr val="002060"/>
                </a:solidFill>
              </a:rPr>
              <a:t>: коммуникативный, индивидуальный.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Ведущие факторы развития: </a:t>
            </a:r>
            <a:r>
              <a:rPr lang="ru-RU" sz="2400" b="1" dirty="0" smtClean="0">
                <a:solidFill>
                  <a:srgbClr val="002060"/>
                </a:solidFill>
              </a:rPr>
              <a:t>социогенные.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Преобладающие методы: </a:t>
            </a:r>
            <a:r>
              <a:rPr lang="ru-RU" sz="2400" b="1" dirty="0" smtClean="0">
                <a:solidFill>
                  <a:srgbClr val="002060"/>
                </a:solidFill>
              </a:rPr>
              <a:t>диалогические, объяснительно-иллюстративные.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Подход к ребенку и характер воспитательных взаимодействий: </a:t>
            </a:r>
            <a:r>
              <a:rPr lang="ru-RU" sz="2400" b="1" dirty="0" smtClean="0">
                <a:solidFill>
                  <a:srgbClr val="002060"/>
                </a:solidFill>
              </a:rPr>
              <a:t>личностно-ориентированный + сотрудничество + самовоспитание.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Направление модернизации: </a:t>
            </a:r>
            <a:r>
              <a:rPr lang="ru-RU" sz="2400" b="1" dirty="0" smtClean="0">
                <a:solidFill>
                  <a:srgbClr val="002060"/>
                </a:solidFill>
              </a:rPr>
              <a:t>альтернативное.</a:t>
            </a:r>
          </a:p>
          <a:p>
            <a:r>
              <a:rPr lang="ru-RU" sz="2400" b="1" dirty="0" smtClean="0">
                <a:solidFill>
                  <a:srgbClr val="000000"/>
                </a:solidFill>
              </a:rPr>
              <a:t>Категория объектов: </a:t>
            </a:r>
            <a:r>
              <a:rPr lang="ru-RU" sz="2400" b="1" dirty="0" smtClean="0">
                <a:solidFill>
                  <a:srgbClr val="002060"/>
                </a:solidFill>
              </a:rPr>
              <a:t>любые категории.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01750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821537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142852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+mj-lt"/>
                <a:cs typeface="Times New Roman" pitchFamily="18" charset="0"/>
              </a:rPr>
              <a:t>Технологическая карта КСО</a:t>
            </a:r>
            <a:endParaRPr lang="ru-RU" sz="36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Преимущество КСО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642910" y="938763"/>
          <a:ext cx="8215370" cy="5784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72032"/>
              </a:tblGrid>
              <a:tr h="6844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Групповой способ обучения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Коллективный способ обучения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1021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Один одновременно учит многих, он говорит – другие молчат, общение между собой практически отсутствует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Каждый учит каждого, ученик выступает то в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роли учителя, то в роли ученика, все говорят, все общаются, сотрудничество становится нормой обучения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655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Каждый работает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себя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Каждый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работает на себя и других, поэтому отношение ученика к усвоению материала становится более ответственным, происходит сплочение коллектива всего класса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Сущность КСО</a:t>
            </a:r>
            <a:endParaRPr lang="ru-RU" sz="3600" b="1" i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80010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rgbClr val="002060"/>
                </a:solidFill>
                <a:latin typeface="Monotype Corsiva" pitchFamily="66" charset="0"/>
              </a:rPr>
              <a:t>Это такая организация учебной деятельности, при которой обучение осуществляется путем общения в динамических (сменных) парах, когда </a:t>
            </a:r>
          </a:p>
          <a:p>
            <a:pPr algn="ctr"/>
            <a:r>
              <a:rPr lang="ru-RU" sz="5000" b="1" dirty="0" smtClean="0">
                <a:solidFill>
                  <a:srgbClr val="FF0000"/>
                </a:solidFill>
                <a:latin typeface="Monotype Corsiva" pitchFamily="66" charset="0"/>
              </a:rPr>
              <a:t>каждый учит каждого</a:t>
            </a:r>
            <a:endParaRPr lang="ru-RU" sz="5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3571868" y="3643314"/>
            <a:ext cx="2133608" cy="2486044"/>
          </a:xfrm>
          <a:prstGeom prst="roundRect">
            <a:avLst>
              <a:gd name="adj" fmla="val 121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ru-RU" b="1" dirty="0" smtClean="0">
                <a:solidFill>
                  <a:schemeClr val="tx2"/>
                </a:solidFill>
                <a:latin typeface="Verdana" pitchFamily="34" charset="0"/>
              </a:rPr>
              <a:t>Работа учащихся в динамических парах (20-25 минут)</a:t>
            </a:r>
            <a:endParaRPr lang="en-US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928662" y="3643314"/>
            <a:ext cx="2262214" cy="2486044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ru-RU" b="1" dirty="0" smtClean="0">
                <a:solidFill>
                  <a:schemeClr val="tx2"/>
                </a:solidFill>
                <a:latin typeface="Verdana" pitchFamily="34" charset="0"/>
              </a:rPr>
              <a:t>Ввод учебного материала с помощью консультантов в группах (7-10 минут)</a:t>
            </a:r>
            <a:endParaRPr lang="en-US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000760" y="3643314"/>
            <a:ext cx="2286016" cy="241460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ru-RU" b="1" dirty="0" smtClean="0">
                <a:solidFill>
                  <a:schemeClr val="tx2"/>
                </a:solidFill>
                <a:latin typeface="Verdana" pitchFamily="34" charset="0"/>
              </a:rPr>
              <a:t>Тестовый контроль усвоения знаний, полученных на уроке </a:t>
            </a:r>
          </a:p>
          <a:p>
            <a:pPr algn="ctr" eaLnBrk="0" hangingPunct="0"/>
            <a:r>
              <a:rPr lang="ru-RU" b="1" dirty="0" smtClean="0">
                <a:solidFill>
                  <a:schemeClr val="tx2"/>
                </a:solidFill>
                <a:latin typeface="Verdana" pitchFamily="34" charset="0"/>
              </a:rPr>
              <a:t>(5-10 минут)</a:t>
            </a:r>
            <a:endParaRPr lang="en-US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Структура урока КСО</a:t>
            </a:r>
            <a:endParaRPr lang="en-US" sz="1800" dirty="0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gray">
          <a:xfrm>
            <a:off x="6221413" y="1833563"/>
            <a:ext cx="1703387" cy="16875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gray">
          <a:xfrm>
            <a:off x="6332538" y="1944688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3" name="Oval 11"/>
          <p:cNvSpPr>
            <a:spLocks noChangeArrowheads="1"/>
          </p:cNvSpPr>
          <p:nvPr/>
        </p:nvSpPr>
        <p:spPr bwMode="gray">
          <a:xfrm>
            <a:off x="6357938" y="195262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4" name="Oval 12"/>
          <p:cNvSpPr>
            <a:spLocks noChangeArrowheads="1"/>
          </p:cNvSpPr>
          <p:nvPr/>
        </p:nvSpPr>
        <p:spPr bwMode="gray">
          <a:xfrm>
            <a:off x="6411913" y="2016125"/>
            <a:ext cx="1335087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5" name="Oval 13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26" name="Oval 14"/>
          <p:cNvSpPr>
            <a:spLocks noChangeArrowheads="1"/>
          </p:cNvSpPr>
          <p:nvPr/>
        </p:nvSpPr>
        <p:spPr bwMode="gray">
          <a:xfrm>
            <a:off x="1295400" y="18288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27" name="Oval 15"/>
          <p:cNvSpPr>
            <a:spLocks noChangeArrowheads="1"/>
          </p:cNvSpPr>
          <p:nvPr/>
        </p:nvSpPr>
        <p:spPr bwMode="gray">
          <a:xfrm>
            <a:off x="1406525" y="19383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8" name="Oval 16"/>
          <p:cNvSpPr>
            <a:spLocks noChangeArrowheads="1"/>
          </p:cNvSpPr>
          <p:nvPr/>
        </p:nvSpPr>
        <p:spPr bwMode="gray">
          <a:xfrm>
            <a:off x="1408113" y="1941513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gray">
          <a:xfrm>
            <a:off x="1481138" y="20129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90130" name="Group 18"/>
          <p:cNvGrpSpPr>
            <a:grpSpLocks/>
          </p:cNvGrpSpPr>
          <p:nvPr/>
        </p:nvGrpSpPr>
        <p:grpSpPr bwMode="auto">
          <a:xfrm>
            <a:off x="1501775" y="2032000"/>
            <a:ext cx="1290638" cy="1277938"/>
            <a:chOff x="4166" y="1706"/>
            <a:chExt cx="1252" cy="1252"/>
          </a:xfrm>
        </p:grpSpPr>
        <p:sp>
          <p:nvSpPr>
            <p:cNvPr id="9013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3" name="Oval 2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3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0135" name="Oval 23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36" name="Oval 24"/>
          <p:cNvSpPr>
            <a:spLocks noChangeArrowheads="1"/>
          </p:cNvSpPr>
          <p:nvPr/>
        </p:nvSpPr>
        <p:spPr bwMode="gray">
          <a:xfrm>
            <a:off x="3759200" y="1833563"/>
            <a:ext cx="1703388" cy="1687512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0137" name="Oval 25"/>
          <p:cNvSpPr>
            <a:spLocks noChangeArrowheads="1"/>
          </p:cNvSpPr>
          <p:nvPr/>
        </p:nvSpPr>
        <p:spPr bwMode="gray">
          <a:xfrm>
            <a:off x="3870325" y="194468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38" name="Oval 26"/>
          <p:cNvSpPr>
            <a:spLocks noChangeArrowheads="1"/>
          </p:cNvSpPr>
          <p:nvPr/>
        </p:nvSpPr>
        <p:spPr bwMode="gray">
          <a:xfrm>
            <a:off x="3871913" y="1946275"/>
            <a:ext cx="1481137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0139" name="Oval 27"/>
          <p:cNvSpPr>
            <a:spLocks noChangeArrowheads="1"/>
          </p:cNvSpPr>
          <p:nvPr/>
        </p:nvSpPr>
        <p:spPr bwMode="gray">
          <a:xfrm>
            <a:off x="3943350" y="2016125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90140" name="Group 28"/>
          <p:cNvGrpSpPr>
            <a:grpSpLocks/>
          </p:cNvGrpSpPr>
          <p:nvPr/>
        </p:nvGrpSpPr>
        <p:grpSpPr bwMode="auto">
          <a:xfrm>
            <a:off x="3965575" y="2032000"/>
            <a:ext cx="1290638" cy="1277938"/>
            <a:chOff x="4166" y="1706"/>
            <a:chExt cx="1252" cy="1252"/>
          </a:xfrm>
        </p:grpSpPr>
        <p:sp>
          <p:nvSpPr>
            <p:cNvPr id="90141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2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3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4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90145" name="Group 33"/>
          <p:cNvGrpSpPr>
            <a:grpSpLocks/>
          </p:cNvGrpSpPr>
          <p:nvPr/>
        </p:nvGrpSpPr>
        <p:grpSpPr bwMode="auto">
          <a:xfrm>
            <a:off x="6435725" y="2032000"/>
            <a:ext cx="1292225" cy="1277938"/>
            <a:chOff x="4166" y="1706"/>
            <a:chExt cx="1252" cy="1252"/>
          </a:xfrm>
        </p:grpSpPr>
        <p:sp>
          <p:nvSpPr>
            <p:cNvPr id="90146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7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8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0149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90150" name="Text Box 38"/>
          <p:cNvSpPr txBox="1">
            <a:spLocks noChangeArrowheads="1"/>
          </p:cNvSpPr>
          <p:nvPr/>
        </p:nvSpPr>
        <p:spPr bwMode="gray">
          <a:xfrm>
            <a:off x="1571604" y="2428868"/>
            <a:ext cx="11151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1 этап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gray">
          <a:xfrm>
            <a:off x="4071934" y="2428868"/>
            <a:ext cx="11151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2 этап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gray">
          <a:xfrm>
            <a:off x="6500826" y="2428868"/>
            <a:ext cx="111517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000000"/>
                </a:solidFill>
              </a:rPr>
              <a:t>3 этап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gray">
          <a:xfrm>
            <a:off x="1752600" y="2895600"/>
            <a:ext cx="5759450" cy="11525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theme/theme1.xml><?xml version="1.0" encoding="utf-8"?>
<a:theme xmlns:a="http://schemas.openxmlformats.org/drawingml/2006/main" name="cdb2004119gl">
  <a:themeElements>
    <a:clrScheme name="sample 2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2D7ACF"/>
      </a:accent1>
      <a:accent2>
        <a:srgbClr val="99CC00"/>
      </a:accent2>
      <a:accent3>
        <a:srgbClr val="FFFFFF"/>
      </a:accent3>
      <a:accent4>
        <a:srgbClr val="0D345F"/>
      </a:accent4>
      <a:accent5>
        <a:srgbClr val="ADBEE4"/>
      </a:accent5>
      <a:accent6>
        <a:srgbClr val="8AB900"/>
      </a:accent6>
      <a:hlink>
        <a:srgbClr val="5AABCC"/>
      </a:hlink>
      <a:folHlink>
        <a:srgbClr val="BD9E61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cdb2004119gl</Template>
  <TotalTime>248</TotalTime>
  <Words>300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cdb2004119gl</vt:lpstr>
      <vt:lpstr>КСО работа в парах сменного состава           Соколова Галина Венадьевна, учитель математики  МБОУ ВМЛ</vt:lpstr>
      <vt:lpstr>Обучение- это общение человека с человечеством  А Петровский </vt:lpstr>
      <vt:lpstr>Слайд 3</vt:lpstr>
      <vt:lpstr>Классификационные параметры технологии</vt:lpstr>
      <vt:lpstr>Слайд 5</vt:lpstr>
      <vt:lpstr>Преимущество КСО</vt:lpstr>
      <vt:lpstr>Слайд 7</vt:lpstr>
      <vt:lpstr>Структура урока КСО</vt:lpstr>
      <vt:lpstr>Слайд 9</vt:lpstr>
    </vt:vector>
  </TitlesOfParts>
  <Company>МОУ Военно-морской лицей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КСО работа в парах сменного состава</dc:title>
  <dc:creator>ВМЛ</dc:creator>
  <cp:lastModifiedBy>DNS</cp:lastModifiedBy>
  <cp:revision>35</cp:revision>
  <dcterms:created xsi:type="dcterms:W3CDTF">2012-01-26T04:25:51Z</dcterms:created>
  <dcterms:modified xsi:type="dcterms:W3CDTF">2013-03-03T10:10:01Z</dcterms:modified>
</cp:coreProperties>
</file>