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74" r:id="rId9"/>
    <p:sldId id="275" r:id="rId10"/>
    <p:sldId id="268" r:id="rId11"/>
    <p:sldId id="266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2" autoAdjust="0"/>
    <p:restoredTop sz="94660" autoAdjust="0"/>
  </p:normalViewPr>
  <p:slideViewPr>
    <p:cSldViewPr>
      <p:cViewPr varScale="1">
        <p:scale>
          <a:sx n="97" d="100"/>
          <a:sy n="97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B6FCF-4E0E-48AB-8AE2-D7124912620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ECE4-5FE2-4182-AAFB-5C037B95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Сравнение дробей с разными знаменателями</a:t>
            </a:r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5286388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Кутасова Л.С.,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МОУ «Средняя общеобразовательная школа №3 п.Советский»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этап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Постановка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проблемы.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Решение задач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знать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что изучает наука экология.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Уметь решать задачи (экологического содержания) на сравнение дробей с разными знаменателями.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Длительность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этапа: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Иллюстративные и дидактические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материалы: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фланелеграф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где показан красивый пейзаж и разбросанные пластиковые бутылки; на партах карточки с задачами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Форма организации деятельности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обучающихся: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отвечают на вопросы, рассказывают, кто какой материал в Интернете нашел об охране окружающей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среды; решают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задачи.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Функции преподавателя на данном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этапе: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опрашивает ребят, что они дома узнали об охране окружающей среды, следит за решением задач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фотки мама\PB0805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685394"/>
            <a:ext cx="4286280" cy="284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72476" cy="92869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 этап     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Тестовая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работа - проверка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правила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сравнения дробей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разными знаменателями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429684" cy="46688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проверить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знания учащихся на сравнение дробей с разными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знаменателями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Длительность этапа: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Иллюстративные и дидактические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материалы: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тестовая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у каждого ученика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Форма организации деятельности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обучающихся: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обучающиеся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тестовых работах ставят знак «+», если согласны с утверждением и «-»,  если считают ошибочным, затем сами оценивают свою работу – кладут работы в стопки, где приготовлены оценки «5», «4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3».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Функции преподавателя на данном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этапе: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следит за выполнением работы в классе.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этап   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Обсуждение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опыта. Сжигание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бутылки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115328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знать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что сжигать пластиковые бутылки вредно.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Длительность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этапа: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Иллюстративные и дидактические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материалы: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пустая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пластиковая бутылка. Плакаты – вредные вещества, выделяемые при сжигании.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Форма организации деятельности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обучающихся: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вместе сходили в кабинет химии, где учитель показал опыт по сжиганию пластика и рассказал о вредности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сжигания, вспомнили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название вредных веществ.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Функции преподавателя на данном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этапе: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ведет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диалог с ребятами о вредности сжигания.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этап   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пластиковых бутылок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 вредности сжигания бутылок, суметь подарить им вторую жизнь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Длительность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этапа: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Иллюстративные и дидактические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материалы: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выставка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«Ее величество пластиковая бутылка», приготовленная учащимися класса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Форма организации деятельности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обучающихся: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рассказывают, что они узнали из Интернета о применении пластиковых бутылок. 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Функции преподавателя на данном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этапе: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еще раз обращает внимание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то,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бутылки сжигать нельзя, а надо им дарить вторую жизнь, благодарит ребят за изготовленные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поделки, организована выставка «Ее величество пластиковая бутылка.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D:\фотки мама\PB0804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584" y="3500438"/>
            <a:ext cx="4916780" cy="2692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этап     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b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115328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проверить усвоение материала, развить творческие способности учащихся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Длительность этапа: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 мин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Иллюстративные и дидактические материалы: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задания на карточках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Форма организации деятельности обучающихся: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записывают в дневниках домашнее задание.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Функции преподавателя на данном этапе: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предлагает на выбор выполнить одно из заданий</a:t>
            </a:r>
          </a:p>
          <a:p>
            <a:pPr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этап     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урока.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b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12605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проверить, как ребята относятся к проблеме охраны окружающей среды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Длительность этапа: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мин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Иллюстративные и дидактические материалы: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карточки с пластиковыми бутылками и плакат «Чисто не там где убирают, а там где не мусорят».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Форма организации деятельности обучающихся: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обучающиеся приклеивают карточки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Функции преподавателя на данном этапе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учитель следит, кого из ребят не затронула проблема охраны окружающей среды.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857232"/>
            <a:ext cx="7929618" cy="5268931"/>
          </a:xfrm>
        </p:spPr>
        <p:txBody>
          <a:bodyPr wrap="square" lIns="0" rIns="0" spcCol="36000" anchor="b" anchorCtr="1">
            <a:normAutofit fontScale="77500" lnSpcReduction="20000"/>
          </a:bodyPr>
          <a:lstStyle/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Тип урока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урок обобщения и систематизации знаний</a:t>
            </a: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- 6 класс</a:t>
            </a: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Образовательная программа, автор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Н.Я.Виленкин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Математика 6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Определение места урока в изучаемой теме, разделе, курсе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продолжение изучения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главы «Обыкновенные дроби».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                          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</a:p>
          <a:p>
            <a:pPr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Личностные: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самостоятельно делать выбор,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мотивация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учебе.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Регулятивные: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организовывать свою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деятельность,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формулировать цель деятельности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составлять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алгоритм решения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оценить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свою деятельность на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уроке.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Познавательные: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сравнивать, сопоставлять,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искать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дополнительную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информацию по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теме.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Коммуникативные: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умение общаться, работать в группе, умение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объяснять свое решение другим, умение выражать свои мысли.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научить сравнивать дроби с разными знаменателями при решении экологических задач, показать необходимость предотвращения загрязнения окружающей среды пластиковыми бутылками.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Задачи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Образовательные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закрепить правила сравнения дробей с разными знаменателями, применять их при решении задач с  экологическим содержанием.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Развивающие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продолжить развитие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основных приемов мышления (умения анализировать, сравнивать и т.д.), совершенствовать 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самостоятельно работать с дополнительной информацией. Развить экологическое сознание школьников, заложить в основу воспитания бережное отношение к окружающей природе.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Воспитательные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воспитывать экологическое мышление, экологическую культуру; прививать любовь к родине.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857916"/>
          </a:xfrm>
        </p:spPr>
        <p:txBody>
          <a:bodyPr wrap="none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Обоснование выбора содержания, применяемых на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уроке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Основной дидактический метод: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продуктивный</a:t>
            </a:r>
          </a:p>
          <a:p>
            <a:pPr>
              <a:spcBef>
                <a:spcPts val="0"/>
              </a:spcBef>
              <a:buNone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Частные методы и приемы: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частично-поисковый</a:t>
            </a:r>
          </a:p>
          <a:p>
            <a:pPr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применяемых образовательных технологий, обоснование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их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проблемной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ситуации, критическое мышление</a:t>
            </a:r>
          </a:p>
          <a:p>
            <a:pPr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методов оценивания, применяемых на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уроке: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роведение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тестовой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работы.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выполнив работу, кладут их в те стопки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которую оценили свою работу (на столе стоят оценки «5», «4», «3»).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возможных методических вариантов урока в зависимости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аудитории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классе учатся слабые, то для них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провести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дифференцированную тестовую работу или в тестовую работу взять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девять вопросов, а пять. Назвать им критерии оценивания: за пять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верных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ответов – оценка «5», за четыре – «4» и т.д. Также с ними только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решить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три задачи на сравнение дробей, а остальные задачи на карточках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раздать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остальным сильным ученикам.</a:t>
            </a:r>
          </a:p>
          <a:p>
            <a:pPr>
              <a:spcBef>
                <a:spcPts val="0"/>
              </a:spcBef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525963"/>
          </a:xfrm>
        </p:spPr>
        <p:txBody>
          <a:bodyPr wrap="none">
            <a:normAutofit/>
          </a:bodyPr>
          <a:lstStyle/>
          <a:p>
            <a:pPr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</a:p>
          <a:p>
            <a:pPr algn="ctr"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Личностные: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развитие логического и критического мышления, </a:t>
            </a:r>
          </a:p>
          <a:p>
            <a:pPr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культуры речи; развитие интереса к математике.</a:t>
            </a:r>
          </a:p>
          <a:p>
            <a:pPr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Предметные: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овладение знаниями по сравнению дробей с разными</a:t>
            </a:r>
          </a:p>
          <a:p>
            <a:pPr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знаменателями, которые необходимы для дальнейшего изучения</a:t>
            </a:r>
          </a:p>
          <a:p>
            <a:pPr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математики.</a:t>
            </a:r>
          </a:p>
          <a:p>
            <a:pPr>
              <a:spcBef>
                <a:spcPts val="0"/>
              </a:spcBef>
              <a:buNone/>
            </a:pP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представлений о значимости </a:t>
            </a:r>
          </a:p>
          <a:p>
            <a:pPr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математики в  современном мире; о связи математики, химии и</a:t>
            </a:r>
          </a:p>
          <a:p>
            <a:pPr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экологии.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Ход урока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286676" cy="5929330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ru-RU" sz="8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этап     </a:t>
            </a:r>
            <a:r>
              <a:rPr lang="ru-RU" sz="7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Организационный </a:t>
            </a:r>
            <a:r>
              <a:rPr lang="ru-RU" sz="7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момент, введение в тему урока. </a:t>
            </a:r>
            <a:endParaRPr lang="ru-RU" sz="7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sz="2000" dirty="0" smtClean="0"/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Улыбнемся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друг другу, подарим свои улыбки нашим гостям. И пусть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наше хорошее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настроение царит на протяжении всего урока (на доску вешается смайлик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астроить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учащихся на урок</a:t>
            </a:r>
          </a:p>
          <a:p>
            <a:pPr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Длительность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этапа: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мин</a:t>
            </a:r>
          </a:p>
          <a:p>
            <a:pPr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Иллюстративные и дидактические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материалы: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читается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собственное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стихотворение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ученицы класса, смайлик на доску вешается</a:t>
            </a:r>
          </a:p>
          <a:p>
            <a:pPr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Форма организации деятельности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обучающихся: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дарят улыбку друг другу, слушают стихотворение</a:t>
            </a:r>
          </a:p>
          <a:p>
            <a:pPr>
              <a:buNone/>
            </a:pP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Функции преподавателя на данном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е: настраивает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ребят на плодотворную работу на уроке</a:t>
            </a: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                          Стихотворение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«Математика».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              Математика-наука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любимая моя подруга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              С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тобой дружить бы целый век, а может быть и больше,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              Чем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больше я с тобой дружу,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тем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больше я с тобой учусь.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              И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мир с тобой я познаю.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              Ведь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ты царица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озорная, мила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красива и умна.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              С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тобой дружить я очень рада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 Математика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моя!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              Ведь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ты прекрасней всех наук,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и ты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поймешь, мой друг.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              Что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математика нужна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всегда тебе по жизни на века!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Домрачева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86808" cy="57993857"/>
          </a:xfrm>
        </p:spPr>
        <p:txBody>
          <a:bodyPr lIns="90000" tIns="46800" rIns="90000" bIns="46800"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ель: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навыков устного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счета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Длительность этапа: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Иллюстративные и дидактические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материалы: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записаны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доске. Для повторения материала 5 класса – плакаты с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апоминалками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Форма организации деятельности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обучающихся: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разбиты по рядам на группы. По очереди по команде учителя каждый идет к доске, считает устно, ответ записывает рядом. Далее второй проверяет первого и считает свой пример, пишет ответ и т.д., пока последний не сверит свой ответ с ответом, который закрыт кружочком. Каждому ряду по два столбика, оставшиеся два столбика решают все вместе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Затем все вместе отгадывают слово по данному ключу.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Функции преподавателя на данном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этапе: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объясняет правила работы и следит за правильным счетом команд. При допущении ошибок в действиях с десятичными дробями вспоминаются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запоминалки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0"/>
            <a:ext cx="8143932" cy="928670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этап    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Актуализация опорных знаний </a:t>
            </a:r>
            <a:endParaRPr lang="ru-RU" sz="1800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00232" y="4286256"/>
          <a:ext cx="6357982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127140"/>
                <a:gridCol w="904860"/>
                <a:gridCol w="1023966"/>
                <a:gridCol w="1143008"/>
                <a:gridCol w="1143008"/>
              </a:tblGrid>
              <a:tr h="114300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а) 12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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+14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: 11</a:t>
                      </a:r>
                    </a:p>
                    <a:p>
                      <a:pPr>
                        <a:buNone/>
                      </a:pPr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</a:t>
                      </a:r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б) 16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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: 12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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+38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в) 1 : 2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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0,6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+ 6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: 0,7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г) 3,2 - 2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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5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: 0,1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: 1,5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 3,5+2,5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: 20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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12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 + 5,4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е) 1,4+5,6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: 2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-1,7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  : 0,3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ж) 1 : 4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+0,05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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+3,4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 4 – 3,4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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1,4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+ 0,06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 : 1,8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5076825" y="1773238"/>
            <a:ext cx="2879725" cy="2519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95" name="AutoShape 47"/>
          <p:cNvSpPr>
            <a:spLocks noChangeArrowheads="1"/>
          </p:cNvSpPr>
          <p:nvPr/>
        </p:nvSpPr>
        <p:spPr bwMode="auto">
          <a:xfrm>
            <a:off x="971550" y="1773238"/>
            <a:ext cx="2879725" cy="2519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11275" y="1773238"/>
            <a:ext cx="24225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lain" startAt="125"/>
            </a:pPr>
            <a:r>
              <a:rPr lang="ru-RU" sz="4800">
                <a:solidFill>
                  <a:srgbClr val="000000"/>
                </a:solidFill>
                <a:latin typeface="Tahoma" pitchFamily="34" charset="0"/>
              </a:rPr>
              <a:t>  84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65288" y="2605088"/>
            <a:ext cx="18986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ru-RU" sz="4800">
                <a:solidFill>
                  <a:srgbClr val="000000"/>
                </a:solidFill>
                <a:latin typeface="Tahoma" pitchFamily="34" charset="0"/>
              </a:rPr>
              <a:t>12  03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>
            <a:off x="1260475" y="3284538"/>
            <a:ext cx="2303463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3284538"/>
            <a:ext cx="22320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4800">
                <a:solidFill>
                  <a:srgbClr val="000000"/>
                </a:solidFill>
                <a:latin typeface="Tahoma" pitchFamily="34" charset="0"/>
              </a:rPr>
              <a:t>137  87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898525" y="2346325"/>
            <a:ext cx="649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>
                <a:solidFill>
                  <a:srgbClr val="000000"/>
                </a:solidFill>
                <a:latin typeface="Tahoma" pitchFamily="34" charset="0"/>
              </a:rPr>
              <a:t>+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534025" y="1808163"/>
            <a:ext cx="18986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ru-RU" sz="4800">
                <a:solidFill>
                  <a:srgbClr val="000000"/>
                </a:solidFill>
                <a:latin typeface="Tahoma" pitchFamily="34" charset="0"/>
              </a:rPr>
              <a:t>141  2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888038" y="2605088"/>
            <a:ext cx="15652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ru-RU" sz="4800">
                <a:solidFill>
                  <a:srgbClr val="000000"/>
                </a:solidFill>
                <a:latin typeface="Tahoma" pitchFamily="34" charset="0"/>
              </a:rPr>
              <a:t>30  8</a:t>
            </a: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H="1">
            <a:off x="5483225" y="3324225"/>
            <a:ext cx="2303463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626100" y="3357563"/>
            <a:ext cx="18986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ru-RU" sz="4800">
                <a:solidFill>
                  <a:srgbClr val="000000"/>
                </a:solidFill>
                <a:latin typeface="Tahoma" pitchFamily="34" charset="0"/>
              </a:rPr>
              <a:t>110  4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121275" y="2274888"/>
            <a:ext cx="6492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>
                <a:solidFill>
                  <a:srgbClr val="0000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2075" name="WordArt 27"/>
          <p:cNvSpPr>
            <a:spLocks noChangeArrowheads="1" noChangeShapeType="1" noTextEdit="1"/>
          </p:cNvSpPr>
          <p:nvPr/>
        </p:nvSpPr>
        <p:spPr bwMode="auto">
          <a:xfrm>
            <a:off x="2484438" y="1341438"/>
            <a:ext cx="109537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2078" name="WordArt 30"/>
          <p:cNvSpPr>
            <a:spLocks noChangeArrowheads="1" noChangeShapeType="1" noTextEdit="1"/>
          </p:cNvSpPr>
          <p:nvPr/>
        </p:nvSpPr>
        <p:spPr bwMode="auto">
          <a:xfrm>
            <a:off x="2484438" y="1341438"/>
            <a:ext cx="109537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2079" name="WordArt 31"/>
          <p:cNvSpPr>
            <a:spLocks noChangeArrowheads="1" noChangeShapeType="1" noTextEdit="1"/>
          </p:cNvSpPr>
          <p:nvPr/>
        </p:nvSpPr>
        <p:spPr bwMode="auto">
          <a:xfrm>
            <a:off x="2517775" y="1341438"/>
            <a:ext cx="109538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2080" name="WordArt 32"/>
          <p:cNvSpPr>
            <a:spLocks noChangeArrowheads="1" noChangeShapeType="1" noTextEdit="1"/>
          </p:cNvSpPr>
          <p:nvPr/>
        </p:nvSpPr>
        <p:spPr bwMode="auto">
          <a:xfrm>
            <a:off x="6732588" y="1341438"/>
            <a:ext cx="109537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2081" name="WordArt 33"/>
          <p:cNvSpPr>
            <a:spLocks noChangeArrowheads="1" noChangeShapeType="1" noTextEdit="1"/>
          </p:cNvSpPr>
          <p:nvPr/>
        </p:nvSpPr>
        <p:spPr bwMode="auto">
          <a:xfrm>
            <a:off x="6732588" y="1341438"/>
            <a:ext cx="109537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2082" name="WordArt 34"/>
          <p:cNvSpPr>
            <a:spLocks noChangeArrowheads="1" noChangeShapeType="1" noTextEdit="1"/>
          </p:cNvSpPr>
          <p:nvPr/>
        </p:nvSpPr>
        <p:spPr bwMode="auto">
          <a:xfrm>
            <a:off x="6765925" y="1341438"/>
            <a:ext cx="109538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</p:txBody>
      </p:sp>
      <p:pic>
        <p:nvPicPr>
          <p:cNvPr id="2087" name="Picture 39" descr="leika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88913"/>
            <a:ext cx="3024187" cy="2198687"/>
          </a:xfrm>
          <a:prstGeom prst="rect">
            <a:avLst/>
          </a:prstGeom>
          <a:noFill/>
        </p:spPr>
      </p:pic>
      <p:pic>
        <p:nvPicPr>
          <p:cNvPr id="2089" name="Picture 41" descr="leika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813" y="188913"/>
            <a:ext cx="3024187" cy="2198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00191 0.1469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00191 0.25208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9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00174 0.3571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19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19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9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285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19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19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9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475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19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19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9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95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450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19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19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9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2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520"/>
                            </p:stCondLst>
                            <p:childTnLst>
                              <p:par>
                                <p:cTn id="75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02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00191 0.1469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20"/>
                            </p:stCondLst>
                            <p:childTnLst>
                              <p:par>
                                <p:cTn id="8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2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00191 0.25208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520"/>
                            </p:stCondLst>
                            <p:childTnLst>
                              <p:par>
                                <p:cTn id="9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7020"/>
                            </p:stCondLst>
                            <p:childTnLst>
                              <p:par>
                                <p:cTn id="102" presetID="9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8020"/>
                            </p:stCondLst>
                            <p:childTnLst>
                              <p:par>
                                <p:cTn id="10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00173 0.37824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9020"/>
                            </p:stCondLst>
                            <p:childTnLst>
                              <p:par>
                                <p:cTn id="10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19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19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9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9495"/>
                            </p:stCondLst>
                            <p:childTnLst>
                              <p:par>
                                <p:cTn id="1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19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19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9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9685"/>
                            </p:stCondLst>
                            <p:childTnLst>
                              <p:par>
                                <p:cTn id="1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19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19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9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65"/>
                            </p:stCondLst>
                            <p:childTnLst>
                              <p:par>
                                <p:cTn id="1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9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565"/>
                            </p:stCondLst>
                            <p:childTnLst>
                              <p:par>
                                <p:cTn id="1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19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19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9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 animBg="1"/>
      <p:bldP spid="2055" grpId="0"/>
      <p:bldP spid="2058" grpId="0"/>
      <p:bldP spid="2063" grpId="0"/>
      <p:bldP spid="2064" grpId="0"/>
      <p:bldP spid="2065" grpId="0" animBg="1"/>
      <p:bldP spid="2066" grpId="0"/>
      <p:bldP spid="2067" grpId="0"/>
      <p:bldP spid="2075" grpId="0" animBg="1"/>
      <p:bldP spid="2075" grpId="1" animBg="1"/>
      <p:bldP spid="2078" grpId="0" animBg="1"/>
      <p:bldP spid="2078" grpId="1" animBg="1"/>
      <p:bldP spid="2079" grpId="0" animBg="1"/>
      <p:bldP spid="2079" grpId="1" animBg="1"/>
      <p:bldP spid="2080" grpId="0" animBg="1"/>
      <p:bldP spid="2080" grpId="1" animBg="1"/>
      <p:bldP spid="2081" grpId="0" animBg="1"/>
      <p:bldP spid="2081" grpId="1" animBg="1"/>
      <p:bldP spid="2082" grpId="0" animBg="1"/>
      <p:bldP spid="208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827088" y="981075"/>
            <a:ext cx="7129462" cy="410368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635375" y="1412875"/>
            <a:ext cx="3887788" cy="2232025"/>
            <a:chOff x="2472" y="890"/>
            <a:chExt cx="1588" cy="816"/>
          </a:xfrm>
        </p:grpSpPr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2472" y="1344"/>
              <a:ext cx="15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2472" y="890"/>
              <a:ext cx="0" cy="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117600" y="1558925"/>
            <a:ext cx="1030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latin typeface="Arial" charset="0"/>
              </a:rPr>
              <a:t>6  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702050" y="1558925"/>
            <a:ext cx="187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latin typeface="Arial" charset="0"/>
              </a:rPr>
              <a:t>0  05</a:t>
            </a:r>
          </a:p>
        </p:txBody>
      </p:sp>
      <p:pic>
        <p:nvPicPr>
          <p:cNvPr id="22551" name="Picture 23" descr="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8" y="2276475"/>
            <a:ext cx="504825" cy="647700"/>
          </a:xfrm>
          <a:prstGeom prst="rect">
            <a:avLst/>
          </a:prstGeom>
          <a:noFill/>
        </p:spPr>
      </p:pic>
      <p:pic>
        <p:nvPicPr>
          <p:cNvPr id="22553" name="Picture 25" descr="ani-ban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2133600"/>
            <a:ext cx="323850" cy="417513"/>
          </a:xfrm>
          <a:prstGeom prst="rect">
            <a:avLst/>
          </a:prstGeom>
          <a:noFill/>
        </p:spPr>
      </p:pic>
      <p:sp>
        <p:nvSpPr>
          <p:cNvPr id="22556" name="WordArt 28"/>
          <p:cNvSpPr>
            <a:spLocks noChangeArrowheads="1" noChangeShapeType="1" noTextEdit="1"/>
          </p:cNvSpPr>
          <p:nvPr/>
        </p:nvSpPr>
        <p:spPr bwMode="auto">
          <a:xfrm>
            <a:off x="1763713" y="2276475"/>
            <a:ext cx="215900" cy="228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21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</p:txBody>
      </p:sp>
      <p:pic>
        <p:nvPicPr>
          <p:cNvPr id="22554" name="Picture 26" descr="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613" y="2205038"/>
            <a:ext cx="504825" cy="647700"/>
          </a:xfrm>
          <a:prstGeom prst="rect">
            <a:avLst/>
          </a:prstGeom>
          <a:noFill/>
        </p:spPr>
      </p:pic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763713" y="1557338"/>
            <a:ext cx="1527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6000">
                <a:latin typeface="Arial" charset="0"/>
              </a:rPr>
              <a:t>12</a:t>
            </a:r>
            <a:r>
              <a:rPr lang="en-US" sz="6000">
                <a:latin typeface="Arial" charset="0"/>
              </a:rPr>
              <a:t>5</a:t>
            </a:r>
            <a:endParaRPr lang="ru-RU" sz="6000">
              <a:latin typeface="Arial" charset="0"/>
            </a:endParaRPr>
          </a:p>
        </p:txBody>
      </p:sp>
      <p:sp>
        <p:nvSpPr>
          <p:cNvPr id="22557" name="WordArt 29"/>
          <p:cNvSpPr>
            <a:spLocks noChangeArrowheads="1" noChangeShapeType="1" noTextEdit="1"/>
          </p:cNvSpPr>
          <p:nvPr/>
        </p:nvSpPr>
        <p:spPr bwMode="auto">
          <a:xfrm>
            <a:off x="4427538" y="2205038"/>
            <a:ext cx="215900" cy="228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21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190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190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90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9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190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190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90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30"/>
                            </p:stCondLst>
                            <p:childTnLst>
                              <p:par>
                                <p:cTn id="27" presetID="5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23 L 0.03871 0.04282 C 0.04705 0.05255 0.05937 0.05764 0.07187 0.05764 C 0.08646 0.05764 0.09809 0.05255 0.10642 0.04282 L 0.14531 -0.00023 " pathEditMode="relative" rAng="16200000" ptsTypes="FffFF">
                                      <p:cBhvr>
                                        <p:cTn id="28" dur="2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2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03229 0.01643 C 0.03906 0.02037 0.0493 0.02153 0.05954 0.02083 C 0.07135 0.02014 0.0809 0.01759 0.08732 0.01273 L 0.11788 -0.00787 " pathEditMode="relative" rAng="16027630" ptsTypes="FffFF">
                                      <p:cBhvr>
                                        <p:cTn id="30" dur="2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30"/>
                            </p:stCondLst>
                            <p:childTnLst>
                              <p:par>
                                <p:cTn id="32" presetID="5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0.02691 0.03936 C 0.03264 0.04838 0.04098 0.05255 0.04966 0.05255 C 0.05955 0.05255 0.06754 0.04838 0.07327 0.03936 L 0.09966 -4.44444E-6 " pathEditMode="relative" rAng="16200000" ptsTypes="FffFF">
                                      <p:cBhvr>
                                        <p:cTn id="33" dur="2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2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0.0243 0.00903 C 0.02934 0.01134 0.03715 0.0118 0.04496 0.01134 C 0.05382 0.01065 0.06111 0.00903 0.06614 0.00625 L 0.08941 -0.00602 " pathEditMode="relative" rAng="16027630" ptsTypes="FffFF">
                                      <p:cBhvr>
                                        <p:cTn id="35" dur="20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5" grpId="0"/>
      <p:bldP spid="22546" grpId="0"/>
      <p:bldP spid="22556" grpId="0" animBg="1"/>
      <p:bldP spid="22555" grpId="0"/>
      <p:bldP spid="2255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1033</Words>
  <Application>Microsoft Office PowerPoint</Application>
  <PresentationFormat>Экран (4:3)</PresentationFormat>
  <Paragraphs>175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Ход урока</vt:lpstr>
      <vt:lpstr>2 этап     Актуализация опорных знаний </vt:lpstr>
      <vt:lpstr>Слайд 8</vt:lpstr>
      <vt:lpstr>Слайд 9</vt:lpstr>
      <vt:lpstr>3 этап       Постановка проблемы. Решение задач</vt:lpstr>
      <vt:lpstr> 4 этап      Тестовая работа - проверка правила сравнения дробей  с разными знаменателями </vt:lpstr>
      <vt:lpstr>5 этап    Обсуждение опыта. Сжигание бутылки </vt:lpstr>
      <vt:lpstr>6 этап    Применение пластиковых бутылок </vt:lpstr>
      <vt:lpstr>7 этап      Домашнее задание </vt:lpstr>
      <vt:lpstr>8 этап      Итоги урока. Рефлексия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32</cp:revision>
  <dcterms:created xsi:type="dcterms:W3CDTF">2012-12-13T14:17:04Z</dcterms:created>
  <dcterms:modified xsi:type="dcterms:W3CDTF">2012-12-13T19:14:37Z</dcterms:modified>
</cp:coreProperties>
</file>