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71" r:id="rId14"/>
    <p:sldId id="270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image" Target="../media/image43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12" Type="http://schemas.openxmlformats.org/officeDocument/2006/relationships/image" Target="../media/image42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11" Type="http://schemas.openxmlformats.org/officeDocument/2006/relationships/image" Target="../media/image41.wmf"/><Relationship Id="rId5" Type="http://schemas.openxmlformats.org/officeDocument/2006/relationships/image" Target="../media/image35.wmf"/><Relationship Id="rId15" Type="http://schemas.openxmlformats.org/officeDocument/2006/relationships/image" Target="../media/image45.wmf"/><Relationship Id="rId10" Type="http://schemas.openxmlformats.org/officeDocument/2006/relationships/image" Target="../media/image40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Relationship Id="rId14" Type="http://schemas.openxmlformats.org/officeDocument/2006/relationships/image" Target="../media/image4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11" Type="http://schemas.openxmlformats.org/officeDocument/2006/relationships/image" Target="../media/image56.wmf"/><Relationship Id="rId5" Type="http://schemas.openxmlformats.org/officeDocument/2006/relationships/image" Target="../media/image50.wmf"/><Relationship Id="rId10" Type="http://schemas.openxmlformats.org/officeDocument/2006/relationships/image" Target="../media/image55.wmf"/><Relationship Id="rId4" Type="http://schemas.openxmlformats.org/officeDocument/2006/relationships/image" Target="../media/image49.wmf"/><Relationship Id="rId9" Type="http://schemas.openxmlformats.org/officeDocument/2006/relationships/image" Target="../media/image54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image" Target="../media/image59.wmf"/><Relationship Id="rId7" Type="http://schemas.openxmlformats.org/officeDocument/2006/relationships/image" Target="../media/image62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1.wmf"/><Relationship Id="rId5" Type="http://schemas.openxmlformats.org/officeDocument/2006/relationships/image" Target="../media/image49.wmf"/><Relationship Id="rId10" Type="http://schemas.openxmlformats.org/officeDocument/2006/relationships/image" Target="../media/image65.wmf"/><Relationship Id="rId4" Type="http://schemas.openxmlformats.org/officeDocument/2006/relationships/image" Target="../media/image60.wmf"/><Relationship Id="rId9" Type="http://schemas.openxmlformats.org/officeDocument/2006/relationships/image" Target="../media/image6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oleObject" Target="../embeddings/oleObject36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12" Type="http://schemas.openxmlformats.org/officeDocument/2006/relationships/oleObject" Target="../embeddings/oleObject35.bin"/><Relationship Id="rId1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9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9.bin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8.bin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27.bin"/><Relationship Id="rId9" Type="http://schemas.openxmlformats.org/officeDocument/2006/relationships/oleObject" Target="../embeddings/oleObject32.bin"/><Relationship Id="rId14" Type="http://schemas.openxmlformats.org/officeDocument/2006/relationships/oleObject" Target="../embeddings/oleObject3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oleObject" Target="../embeddings/oleObject51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5.bin"/><Relationship Id="rId12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4.bin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3.bin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2.bin"/><Relationship Id="rId9" Type="http://schemas.openxmlformats.org/officeDocument/2006/relationships/oleObject" Target="../embeddings/oleObject4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6.bin"/><Relationship Id="rId12" Type="http://schemas.openxmlformats.org/officeDocument/2006/relationships/oleObject" Target="../embeddings/oleObject6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5.bin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4.bin"/><Relationship Id="rId10" Type="http://schemas.openxmlformats.org/officeDocument/2006/relationships/oleObject" Target="../embeddings/oleObject59.bin"/><Relationship Id="rId4" Type="http://schemas.openxmlformats.org/officeDocument/2006/relationships/oleObject" Target="../embeddings/oleObject53.bin"/><Relationship Id="rId9" Type="http://schemas.openxmlformats.org/officeDocument/2006/relationships/oleObject" Target="../embeddings/oleObject58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1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3.png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1285860"/>
            <a:ext cx="68580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070C0"/>
                </a:solidFill>
                <a:latin typeface="Segoe Print" pitchFamily="2" charset="0"/>
              </a:rPr>
              <a:t>Деление степеней</a:t>
            </a:r>
            <a:endParaRPr lang="ru-RU" sz="6000" b="1" dirty="0">
              <a:solidFill>
                <a:srgbClr val="0070C0"/>
              </a:solidFill>
              <a:latin typeface="Segoe Print" pitchFamily="2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3714752"/>
            <a:ext cx="2119317" cy="2419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5720" y="857232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Segoe Print" pitchFamily="2" charset="0"/>
              </a:rPr>
              <a:t>4.12.08</a:t>
            </a:r>
            <a:endParaRPr lang="ru-RU" sz="2800" dirty="0">
              <a:latin typeface="Segoe Print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5984" y="785794"/>
            <a:ext cx="6000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Segoe Print" pitchFamily="2" charset="0"/>
              </a:rPr>
              <a:t>Классная работа.</a:t>
            </a:r>
            <a:endParaRPr lang="ru-RU" sz="2800" dirty="0">
              <a:latin typeface="Segoe Print" pitchFamily="2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785850" y="3286124"/>
            <a:ext cx="5786478" cy="714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714356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Segoe Print" pitchFamily="2" charset="0"/>
              </a:rPr>
              <a:t>Закрепление:</a:t>
            </a:r>
            <a:endParaRPr lang="ru-RU" sz="4000" b="1" dirty="0">
              <a:solidFill>
                <a:srgbClr val="0070C0"/>
              </a:solidFill>
              <a:latin typeface="Segoe Print" pitchFamily="2" charset="0"/>
            </a:endParaRPr>
          </a:p>
        </p:txBody>
      </p:sp>
      <p:graphicFrame>
        <p:nvGraphicFramePr>
          <p:cNvPr id="22530" name="Object 4"/>
          <p:cNvGraphicFramePr>
            <a:graphicFrameLocks noChangeAspect="1"/>
          </p:cNvGraphicFramePr>
          <p:nvPr/>
        </p:nvGraphicFramePr>
        <p:xfrm>
          <a:off x="2071688" y="1428750"/>
          <a:ext cx="4113212" cy="571500"/>
        </p:xfrm>
        <a:graphic>
          <a:graphicData uri="http://schemas.openxmlformats.org/presentationml/2006/ole">
            <p:oleObj spid="_x0000_s22530" name="Формула" r:id="rId3" imgW="1460160" imgH="20304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2127250" y="2143125"/>
          <a:ext cx="3676650" cy="523875"/>
        </p:xfrm>
        <a:graphic>
          <a:graphicData uri="http://schemas.openxmlformats.org/presentationml/2006/ole">
            <p:oleObj spid="_x0000_s22531" name="Формула" r:id="rId4" imgW="1422360" imgH="203040" progId="Equation.3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2198688" y="2714625"/>
          <a:ext cx="2065337" cy="622300"/>
        </p:xfrm>
        <a:graphic>
          <a:graphicData uri="http://schemas.openxmlformats.org/presentationml/2006/ole">
            <p:oleObj spid="_x0000_s22532" name="Формула" r:id="rId5" imgW="799920" imgH="241200" progId="Equation.3">
              <p:embed/>
            </p:oleObj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2143108" y="3929066"/>
          <a:ext cx="4427538" cy="523875"/>
        </p:xfrm>
        <a:graphic>
          <a:graphicData uri="http://schemas.openxmlformats.org/presentationml/2006/ole">
            <p:oleObj spid="_x0000_s22533" name="Формула" r:id="rId6" imgW="1714320" imgH="203040" progId="Equation.3">
              <p:embed/>
            </p:oleObj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2127250" y="4500563"/>
          <a:ext cx="3213100" cy="523875"/>
        </p:xfrm>
        <a:graphic>
          <a:graphicData uri="http://schemas.openxmlformats.org/presentationml/2006/ole">
            <p:oleObj spid="_x0000_s22534" name="Формула" r:id="rId7" imgW="1244520" imgH="20304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28596" y="528638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Segoe Print" pitchFamily="2" charset="0"/>
              </a:rPr>
              <a:t>№ 424 </a:t>
            </a:r>
            <a:endParaRPr lang="ru-RU" sz="2400" dirty="0">
              <a:latin typeface="Segoe Print" pitchFamily="2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-678693" y="3464719"/>
            <a:ext cx="5143536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2143108" y="3357562"/>
          <a:ext cx="3213100" cy="523875"/>
        </p:xfrm>
        <a:graphic>
          <a:graphicData uri="http://schemas.openxmlformats.org/presentationml/2006/ole">
            <p:oleObj spid="_x0000_s22537" name="Формула" r:id="rId8" imgW="12445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714356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Segoe Print" pitchFamily="2" charset="0"/>
              </a:rPr>
              <a:t>Закрепление:</a:t>
            </a:r>
            <a:endParaRPr lang="ru-RU" sz="4000" b="1" dirty="0">
              <a:solidFill>
                <a:srgbClr val="0070C0"/>
              </a:solidFill>
              <a:latin typeface="Segoe Print" pitchFamily="2" charset="0"/>
            </a:endParaRPr>
          </a:p>
        </p:txBody>
      </p:sp>
      <p:graphicFrame>
        <p:nvGraphicFramePr>
          <p:cNvPr id="22530" name="Object 4"/>
          <p:cNvGraphicFramePr>
            <a:graphicFrameLocks noChangeAspect="1"/>
          </p:cNvGraphicFramePr>
          <p:nvPr/>
        </p:nvGraphicFramePr>
        <p:xfrm>
          <a:off x="1714480" y="1285860"/>
          <a:ext cx="5792788" cy="593725"/>
        </p:xfrm>
        <a:graphic>
          <a:graphicData uri="http://schemas.openxmlformats.org/presentationml/2006/ole">
            <p:oleObj spid="_x0000_s24578" name="Формула" r:id="rId3" imgW="2057400" imgH="228600" progId="Equation.3">
              <p:embed/>
            </p:oleObj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 rot="5400000">
            <a:off x="-642974" y="3214686"/>
            <a:ext cx="471490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7158" y="1357298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Segoe Print" pitchFamily="2" charset="0"/>
              </a:rPr>
              <a:t>№ 426</a:t>
            </a:r>
            <a:endParaRPr lang="ru-RU" sz="2400" dirty="0">
              <a:latin typeface="Segoe Print" pitchFamily="2" charset="0"/>
            </a:endParaRPr>
          </a:p>
        </p:txBody>
      </p:sp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1714480" y="1928802"/>
          <a:ext cx="4683125" cy="593725"/>
        </p:xfrm>
        <a:graphic>
          <a:graphicData uri="http://schemas.openxmlformats.org/presentationml/2006/ole">
            <p:oleObj spid="_x0000_s24589" name="Формула" r:id="rId4" imgW="1663560" imgH="228600" progId="Equation.3">
              <p:embed/>
            </p:oleObj>
          </a:graphicData>
        </a:graphic>
      </p:graphicFrame>
      <p:graphicFrame>
        <p:nvGraphicFramePr>
          <p:cNvPr id="20" name="Object 4"/>
          <p:cNvGraphicFramePr>
            <a:graphicFrameLocks noChangeAspect="1"/>
          </p:cNvGraphicFramePr>
          <p:nvPr/>
        </p:nvGraphicFramePr>
        <p:xfrm>
          <a:off x="1714480" y="2500306"/>
          <a:ext cx="3503613" cy="592137"/>
        </p:xfrm>
        <a:graphic>
          <a:graphicData uri="http://schemas.openxmlformats.org/presentationml/2006/ole">
            <p:oleObj spid="_x0000_s24590" name="Формула" r:id="rId5" imgW="1244520" imgH="228600" progId="Equation.3">
              <p:embed/>
            </p:oleObj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1714480" y="4357694"/>
          <a:ext cx="4183063" cy="592137"/>
        </p:xfrm>
        <a:graphic>
          <a:graphicData uri="http://schemas.openxmlformats.org/presentationml/2006/ole">
            <p:oleObj spid="_x0000_s24591" name="Формула" r:id="rId6" imgW="1485720" imgH="228600" progId="Equation.3">
              <p:embed/>
            </p:oleObj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1714481" y="3071810"/>
          <a:ext cx="3071833" cy="1217613"/>
        </p:xfrm>
        <a:graphic>
          <a:graphicData uri="http://schemas.openxmlformats.org/presentationml/2006/ole">
            <p:oleObj spid="_x0000_s24592" name="Формула" r:id="rId7" imgW="1358640" imgH="469800" progId="Equation.3">
              <p:embed/>
            </p:oleObj>
          </a:graphicData>
        </a:graphic>
      </p:graphicFrame>
      <p:graphicFrame>
        <p:nvGraphicFramePr>
          <p:cNvPr id="23" name="Object 4"/>
          <p:cNvGraphicFramePr>
            <a:graphicFrameLocks noChangeAspect="1"/>
          </p:cNvGraphicFramePr>
          <p:nvPr/>
        </p:nvGraphicFramePr>
        <p:xfrm>
          <a:off x="1714481" y="5000636"/>
          <a:ext cx="3286147" cy="1217613"/>
        </p:xfrm>
        <a:graphic>
          <a:graphicData uri="http://schemas.openxmlformats.org/presentationml/2006/ole">
            <p:oleObj spid="_x0000_s24593" name="Формула" r:id="rId8" imgW="1396800" imgH="469800" progId="Equation.3">
              <p:embed/>
            </p:oleObj>
          </a:graphicData>
        </a:graphic>
      </p:graphicFrame>
      <p:graphicFrame>
        <p:nvGraphicFramePr>
          <p:cNvPr id="25" name="Object 4"/>
          <p:cNvGraphicFramePr>
            <a:graphicFrameLocks noChangeAspect="1"/>
          </p:cNvGraphicFramePr>
          <p:nvPr/>
        </p:nvGraphicFramePr>
        <p:xfrm>
          <a:off x="6429388" y="2000240"/>
          <a:ext cx="1393825" cy="465147"/>
        </p:xfrm>
        <a:graphic>
          <a:graphicData uri="http://schemas.openxmlformats.org/presentationml/2006/ole">
            <p:oleObj spid="_x0000_s24595" name="Формула" r:id="rId9" imgW="495000" imgH="177480" progId="Equation.3">
              <p:embed/>
            </p:oleObj>
          </a:graphicData>
        </a:graphic>
      </p:graphicFrame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5214942" y="2571744"/>
          <a:ext cx="1573212" cy="558800"/>
        </p:xfrm>
        <a:graphic>
          <a:graphicData uri="http://schemas.openxmlformats.org/presentationml/2006/ole">
            <p:oleObj spid="_x0000_s24596" name="Формула" r:id="rId10" imgW="558720" imgH="215640" progId="Equation.3">
              <p:embed/>
            </p:oleObj>
          </a:graphicData>
        </a:graphic>
      </p:graphicFrame>
      <p:graphicFrame>
        <p:nvGraphicFramePr>
          <p:cNvPr id="27" name="Object 4"/>
          <p:cNvGraphicFramePr>
            <a:graphicFrameLocks noChangeAspect="1"/>
          </p:cNvGraphicFramePr>
          <p:nvPr/>
        </p:nvGraphicFramePr>
        <p:xfrm>
          <a:off x="6715140" y="2643182"/>
          <a:ext cx="1573213" cy="493712"/>
        </p:xfrm>
        <a:graphic>
          <a:graphicData uri="http://schemas.openxmlformats.org/presentationml/2006/ole">
            <p:oleObj spid="_x0000_s24597" name="Формула" r:id="rId11" imgW="558720" imgH="190440" progId="Equation.3">
              <p:embed/>
            </p:oleObj>
          </a:graphicData>
        </a:graphic>
      </p:graphicFrame>
      <p:graphicFrame>
        <p:nvGraphicFramePr>
          <p:cNvPr id="28" name="Object 4"/>
          <p:cNvGraphicFramePr>
            <a:graphicFrameLocks noChangeAspect="1"/>
          </p:cNvGraphicFramePr>
          <p:nvPr/>
        </p:nvGraphicFramePr>
        <p:xfrm>
          <a:off x="6143636" y="3071810"/>
          <a:ext cx="1139825" cy="1217613"/>
        </p:xfrm>
        <a:graphic>
          <a:graphicData uri="http://schemas.openxmlformats.org/presentationml/2006/ole">
            <p:oleObj spid="_x0000_s24598" name="Формула" r:id="rId12" imgW="533160" imgH="469800" progId="Equation.3">
              <p:embed/>
            </p:oleObj>
          </a:graphicData>
        </a:graphic>
      </p:graphicFrame>
      <p:graphicFrame>
        <p:nvGraphicFramePr>
          <p:cNvPr id="29" name="Object 4"/>
          <p:cNvGraphicFramePr>
            <a:graphicFrameLocks noChangeAspect="1"/>
          </p:cNvGraphicFramePr>
          <p:nvPr/>
        </p:nvGraphicFramePr>
        <p:xfrm>
          <a:off x="7358082" y="3214686"/>
          <a:ext cx="1492250" cy="1020763"/>
        </p:xfrm>
        <a:graphic>
          <a:graphicData uri="http://schemas.openxmlformats.org/presentationml/2006/ole">
            <p:oleObj spid="_x0000_s24599" name="Формула" r:id="rId13" imgW="698400" imgH="393480" progId="Equation.3">
              <p:embed/>
            </p:oleObj>
          </a:graphicData>
        </a:graphic>
      </p:graphicFrame>
      <p:graphicFrame>
        <p:nvGraphicFramePr>
          <p:cNvPr id="30" name="Object 4"/>
          <p:cNvGraphicFramePr>
            <a:graphicFrameLocks noChangeAspect="1"/>
          </p:cNvGraphicFramePr>
          <p:nvPr/>
        </p:nvGraphicFramePr>
        <p:xfrm>
          <a:off x="4857752" y="3071810"/>
          <a:ext cx="1357322" cy="1217612"/>
        </p:xfrm>
        <a:graphic>
          <a:graphicData uri="http://schemas.openxmlformats.org/presentationml/2006/ole">
            <p:oleObj spid="_x0000_s24600" name="Формула" r:id="rId14" imgW="634680" imgH="469800" progId="Equation.3">
              <p:embed/>
            </p:oleObj>
          </a:graphicData>
        </a:graphic>
      </p:graphicFrame>
      <p:graphicFrame>
        <p:nvGraphicFramePr>
          <p:cNvPr id="31" name="Object 4"/>
          <p:cNvGraphicFramePr>
            <a:graphicFrameLocks noChangeAspect="1"/>
          </p:cNvGraphicFramePr>
          <p:nvPr/>
        </p:nvGraphicFramePr>
        <p:xfrm>
          <a:off x="5929322" y="4357694"/>
          <a:ext cx="1822450" cy="558800"/>
        </p:xfrm>
        <a:graphic>
          <a:graphicData uri="http://schemas.openxmlformats.org/presentationml/2006/ole">
            <p:oleObj spid="_x0000_s24601" name="Формула" r:id="rId15" imgW="647640" imgH="215640" progId="Equation.3">
              <p:embed/>
            </p:oleObj>
          </a:graphicData>
        </a:graphic>
      </p:graphicFrame>
      <p:graphicFrame>
        <p:nvGraphicFramePr>
          <p:cNvPr id="32" name="Object 4"/>
          <p:cNvGraphicFramePr>
            <a:graphicFrameLocks noChangeAspect="1"/>
          </p:cNvGraphicFramePr>
          <p:nvPr/>
        </p:nvGraphicFramePr>
        <p:xfrm>
          <a:off x="5000629" y="5000636"/>
          <a:ext cx="1357322" cy="1217613"/>
        </p:xfrm>
        <a:graphic>
          <a:graphicData uri="http://schemas.openxmlformats.org/presentationml/2006/ole">
            <p:oleObj spid="_x0000_s24602" name="Формула" r:id="rId16" imgW="660240" imgH="469800" progId="Equation.3">
              <p:embed/>
            </p:oleObj>
          </a:graphicData>
        </a:graphic>
      </p:graphicFrame>
      <p:graphicFrame>
        <p:nvGraphicFramePr>
          <p:cNvPr id="33" name="Object 4"/>
          <p:cNvGraphicFramePr>
            <a:graphicFrameLocks noChangeAspect="1"/>
          </p:cNvGraphicFramePr>
          <p:nvPr/>
        </p:nvGraphicFramePr>
        <p:xfrm>
          <a:off x="6677025" y="5099050"/>
          <a:ext cx="862013" cy="1020763"/>
        </p:xfrm>
        <a:graphic>
          <a:graphicData uri="http://schemas.openxmlformats.org/presentationml/2006/ole">
            <p:oleObj spid="_x0000_s24603" name="Формула" r:id="rId17" imgW="4190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714356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Segoe Print" pitchFamily="2" charset="0"/>
              </a:rPr>
              <a:t>Закрепление:</a:t>
            </a:r>
            <a:endParaRPr lang="ru-RU" sz="4000" b="1" dirty="0">
              <a:solidFill>
                <a:srgbClr val="0070C0"/>
              </a:solidFill>
              <a:latin typeface="Segoe Print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5720" y="100010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Segoe Print" pitchFamily="2" charset="0"/>
              </a:rPr>
              <a:t> </a:t>
            </a:r>
            <a:r>
              <a:rPr lang="ru-RU" sz="2400" dirty="0" smtClean="0">
                <a:latin typeface="Segoe Print" pitchFamily="2" charset="0"/>
              </a:rPr>
              <a:t>№ 427 </a:t>
            </a:r>
            <a:endParaRPr lang="ru-RU" sz="2400" dirty="0">
              <a:latin typeface="Segoe Print" pitchFamily="2" charset="0"/>
            </a:endParaRPr>
          </a:p>
        </p:txBody>
      </p:sp>
      <p:graphicFrame>
        <p:nvGraphicFramePr>
          <p:cNvPr id="24589" name="Object 6"/>
          <p:cNvGraphicFramePr>
            <a:graphicFrameLocks noChangeAspect="1"/>
          </p:cNvGraphicFramePr>
          <p:nvPr/>
        </p:nvGraphicFramePr>
        <p:xfrm>
          <a:off x="5500694" y="1714488"/>
          <a:ext cx="1252537" cy="1050925"/>
        </p:xfrm>
        <a:graphic>
          <a:graphicData uri="http://schemas.openxmlformats.org/presentationml/2006/ole">
            <p:oleObj spid="_x0000_s25608" name="Формула" r:id="rId3" imgW="520560" imgH="419040" progId="Equation.3">
              <p:embed/>
            </p:oleObj>
          </a:graphicData>
        </a:graphic>
      </p:graphicFrame>
      <p:graphicFrame>
        <p:nvGraphicFramePr>
          <p:cNvPr id="24590" name="Object 6"/>
          <p:cNvGraphicFramePr>
            <a:graphicFrameLocks noChangeAspect="1"/>
          </p:cNvGraphicFramePr>
          <p:nvPr/>
        </p:nvGraphicFramePr>
        <p:xfrm>
          <a:off x="285720" y="1643050"/>
          <a:ext cx="1285875" cy="1081088"/>
        </p:xfrm>
        <a:graphic>
          <a:graphicData uri="http://schemas.openxmlformats.org/presentationml/2006/ole">
            <p:oleObj spid="_x0000_s25609" name="Формула" r:id="rId4" imgW="558720" imgH="419040" progId="Equation.3">
              <p:embed/>
            </p:oleObj>
          </a:graphicData>
        </a:graphic>
      </p:graphicFrame>
      <p:graphicFrame>
        <p:nvGraphicFramePr>
          <p:cNvPr id="14" name="Object 6"/>
          <p:cNvGraphicFramePr>
            <a:graphicFrameLocks noChangeAspect="1"/>
          </p:cNvGraphicFramePr>
          <p:nvPr/>
        </p:nvGraphicFramePr>
        <p:xfrm>
          <a:off x="1571604" y="1928802"/>
          <a:ext cx="1519238" cy="523875"/>
        </p:xfrm>
        <a:graphic>
          <a:graphicData uri="http://schemas.openxmlformats.org/presentationml/2006/ole">
            <p:oleObj spid="_x0000_s25613" name="Формула" r:id="rId5" imgW="660240" imgH="203040" progId="Equation.3">
              <p:embed/>
            </p:oleObj>
          </a:graphicData>
        </a:graphic>
      </p:graphicFrame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3143240" y="1928802"/>
          <a:ext cx="847725" cy="523875"/>
        </p:xfrm>
        <a:graphic>
          <a:graphicData uri="http://schemas.openxmlformats.org/presentationml/2006/ole">
            <p:oleObj spid="_x0000_s25614" name="Формула" r:id="rId6" imgW="368280" imgH="203040" progId="Equation.3">
              <p:embed/>
            </p:oleObj>
          </a:graphicData>
        </a:graphic>
      </p:graphicFrame>
      <p:graphicFrame>
        <p:nvGraphicFramePr>
          <p:cNvPr id="16" name="Object 6"/>
          <p:cNvGraphicFramePr>
            <a:graphicFrameLocks noChangeAspect="1"/>
          </p:cNvGraphicFramePr>
          <p:nvPr/>
        </p:nvGraphicFramePr>
        <p:xfrm>
          <a:off x="6858016" y="2000240"/>
          <a:ext cx="855662" cy="509587"/>
        </p:xfrm>
        <a:graphic>
          <a:graphicData uri="http://schemas.openxmlformats.org/presentationml/2006/ole">
            <p:oleObj spid="_x0000_s25615" name="Формула" r:id="rId7" imgW="355320" imgH="203040" progId="Equation.3">
              <p:embed/>
            </p:oleObj>
          </a:graphicData>
        </a:graphic>
      </p:graphicFrame>
      <p:graphicFrame>
        <p:nvGraphicFramePr>
          <p:cNvPr id="17" name="Object 6"/>
          <p:cNvGraphicFramePr>
            <a:graphicFrameLocks noChangeAspect="1"/>
          </p:cNvGraphicFramePr>
          <p:nvPr/>
        </p:nvGraphicFramePr>
        <p:xfrm>
          <a:off x="285720" y="2643182"/>
          <a:ext cx="2963862" cy="1114425"/>
        </p:xfrm>
        <a:graphic>
          <a:graphicData uri="http://schemas.openxmlformats.org/presentationml/2006/ole">
            <p:oleObj spid="_x0000_s25616" name="Формула" r:id="rId8" imgW="1231560" imgH="444240" progId="Equation.3">
              <p:embed/>
            </p:oleObj>
          </a:graphicData>
        </a:graphic>
      </p:graphicFrame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3214678" y="2928934"/>
          <a:ext cx="1312862" cy="477838"/>
        </p:xfrm>
        <a:graphic>
          <a:graphicData uri="http://schemas.openxmlformats.org/presentationml/2006/ole">
            <p:oleObj spid="_x0000_s25617" name="Формула" r:id="rId9" imgW="545760" imgH="190440" progId="Equation.3">
              <p:embed/>
            </p:oleObj>
          </a:graphicData>
        </a:graphic>
      </p:graphicFrame>
      <p:graphicFrame>
        <p:nvGraphicFramePr>
          <p:cNvPr id="19" name="Object 6"/>
          <p:cNvGraphicFramePr>
            <a:graphicFrameLocks noChangeAspect="1"/>
          </p:cNvGraphicFramePr>
          <p:nvPr/>
        </p:nvGraphicFramePr>
        <p:xfrm>
          <a:off x="285720" y="3714752"/>
          <a:ext cx="4002087" cy="1146175"/>
        </p:xfrm>
        <a:graphic>
          <a:graphicData uri="http://schemas.openxmlformats.org/presentationml/2006/ole">
            <p:oleObj spid="_x0000_s25618" name="Формула" r:id="rId10" imgW="1663560" imgH="457200" progId="Equation.3">
              <p:embed/>
            </p:oleObj>
          </a:graphicData>
        </a:graphic>
      </p:graphicFrame>
      <p:graphicFrame>
        <p:nvGraphicFramePr>
          <p:cNvPr id="25" name="Object 6"/>
          <p:cNvGraphicFramePr>
            <a:graphicFrameLocks noChangeAspect="1"/>
          </p:cNvGraphicFramePr>
          <p:nvPr/>
        </p:nvGraphicFramePr>
        <p:xfrm>
          <a:off x="4357686" y="4000504"/>
          <a:ext cx="1038225" cy="446088"/>
        </p:xfrm>
        <a:graphic>
          <a:graphicData uri="http://schemas.openxmlformats.org/presentationml/2006/ole">
            <p:oleObj spid="_x0000_s25619" name="Формула" r:id="rId11" imgW="431640" imgH="177480" progId="Equation.3">
              <p:embed/>
            </p:oleObj>
          </a:graphicData>
        </a:graphic>
      </p:graphicFrame>
      <p:graphicFrame>
        <p:nvGraphicFramePr>
          <p:cNvPr id="27" name="Object 6"/>
          <p:cNvGraphicFramePr>
            <a:graphicFrameLocks noChangeAspect="1"/>
          </p:cNvGraphicFramePr>
          <p:nvPr/>
        </p:nvGraphicFramePr>
        <p:xfrm>
          <a:off x="428596" y="4857760"/>
          <a:ext cx="3071834" cy="1714512"/>
        </p:xfrm>
        <a:graphic>
          <a:graphicData uri="http://schemas.openxmlformats.org/presentationml/2006/ole">
            <p:oleObj spid="_x0000_s25620" name="Формула" r:id="rId12" imgW="1511280" imgH="914400" progId="Equation.3">
              <p:embed/>
            </p:oleObj>
          </a:graphicData>
        </a:graphic>
      </p:graphicFrame>
      <p:graphicFrame>
        <p:nvGraphicFramePr>
          <p:cNvPr id="28" name="Object 6"/>
          <p:cNvGraphicFramePr>
            <a:graphicFrameLocks noChangeAspect="1"/>
          </p:cNvGraphicFramePr>
          <p:nvPr/>
        </p:nvGraphicFramePr>
        <p:xfrm>
          <a:off x="4857752" y="5214950"/>
          <a:ext cx="3479823" cy="1012844"/>
        </p:xfrm>
        <a:graphic>
          <a:graphicData uri="http://schemas.openxmlformats.org/presentationml/2006/ole">
            <p:oleObj spid="_x0000_s25621" name="Формула" r:id="rId13" imgW="170172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2" grpId="1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714356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Segoe Print" pitchFamily="2" charset="0"/>
              </a:rPr>
              <a:t>Закрепление:</a:t>
            </a:r>
            <a:endParaRPr lang="ru-RU" sz="4000" b="1" dirty="0">
              <a:solidFill>
                <a:srgbClr val="0070C0"/>
              </a:solidFill>
              <a:latin typeface="Segoe Print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5720" y="100010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Segoe Print" pitchFamily="2" charset="0"/>
              </a:rPr>
              <a:t> </a:t>
            </a:r>
            <a:r>
              <a:rPr lang="ru-RU" sz="2400" dirty="0" smtClean="0">
                <a:latin typeface="Segoe Print" pitchFamily="2" charset="0"/>
              </a:rPr>
              <a:t>№ 428 </a:t>
            </a:r>
            <a:endParaRPr lang="ru-RU" sz="2400" dirty="0">
              <a:latin typeface="Segoe Print" pitchFamily="2" charset="0"/>
            </a:endParaRPr>
          </a:p>
        </p:txBody>
      </p:sp>
      <p:graphicFrame>
        <p:nvGraphicFramePr>
          <p:cNvPr id="24590" name="Object 6"/>
          <p:cNvGraphicFramePr>
            <a:graphicFrameLocks noChangeAspect="1"/>
          </p:cNvGraphicFramePr>
          <p:nvPr/>
        </p:nvGraphicFramePr>
        <p:xfrm>
          <a:off x="285720" y="1643050"/>
          <a:ext cx="1900238" cy="1081087"/>
        </p:xfrm>
        <a:graphic>
          <a:graphicData uri="http://schemas.openxmlformats.org/presentationml/2006/ole">
            <p:oleObj spid="_x0000_s26627" name="Формула" r:id="rId3" imgW="825480" imgH="419040" progId="Equation.3">
              <p:embed/>
            </p:oleObj>
          </a:graphicData>
        </a:graphic>
      </p:graphicFrame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4572000" y="2000240"/>
          <a:ext cx="1403350" cy="523875"/>
        </p:xfrm>
        <a:graphic>
          <a:graphicData uri="http://schemas.openxmlformats.org/presentationml/2006/ole">
            <p:oleObj spid="_x0000_s26629" name="Формула" r:id="rId4" imgW="609480" imgH="203040" progId="Equation.3">
              <p:embed/>
            </p:oleObj>
          </a:graphicData>
        </a:graphic>
      </p:graphicFrame>
      <p:graphicFrame>
        <p:nvGraphicFramePr>
          <p:cNvPr id="21" name="Object 6"/>
          <p:cNvGraphicFramePr>
            <a:graphicFrameLocks noChangeAspect="1"/>
          </p:cNvGraphicFramePr>
          <p:nvPr/>
        </p:nvGraphicFramePr>
        <p:xfrm>
          <a:off x="2155825" y="1714500"/>
          <a:ext cx="1169988" cy="1081088"/>
        </p:xfrm>
        <a:graphic>
          <a:graphicData uri="http://schemas.openxmlformats.org/presentationml/2006/ole">
            <p:oleObj spid="_x0000_s26636" name="Формула" r:id="rId5" imgW="507960" imgH="419040" progId="Equation.3">
              <p:embed/>
            </p:oleObj>
          </a:graphicData>
        </a:graphic>
      </p:graphicFrame>
      <p:graphicFrame>
        <p:nvGraphicFramePr>
          <p:cNvPr id="22" name="Object 6"/>
          <p:cNvGraphicFramePr>
            <a:graphicFrameLocks noChangeAspect="1"/>
          </p:cNvGraphicFramePr>
          <p:nvPr/>
        </p:nvGraphicFramePr>
        <p:xfrm>
          <a:off x="3571868" y="1714488"/>
          <a:ext cx="1052513" cy="1081088"/>
        </p:xfrm>
        <a:graphic>
          <a:graphicData uri="http://schemas.openxmlformats.org/presentationml/2006/ole">
            <p:oleObj spid="_x0000_s26637" name="Формула" r:id="rId6" imgW="457200" imgH="419040" progId="Equation.3">
              <p:embed/>
            </p:oleObj>
          </a:graphicData>
        </a:graphic>
      </p:graphicFrame>
      <p:graphicFrame>
        <p:nvGraphicFramePr>
          <p:cNvPr id="23" name="Object 6"/>
          <p:cNvGraphicFramePr>
            <a:graphicFrameLocks noChangeAspect="1"/>
          </p:cNvGraphicFramePr>
          <p:nvPr/>
        </p:nvGraphicFramePr>
        <p:xfrm>
          <a:off x="6072198" y="2000240"/>
          <a:ext cx="847725" cy="523875"/>
        </p:xfrm>
        <a:graphic>
          <a:graphicData uri="http://schemas.openxmlformats.org/presentationml/2006/ole">
            <p:oleObj spid="_x0000_s26638" name="Формула" r:id="rId7" imgW="368280" imgH="203040" progId="Equation.3">
              <p:embed/>
            </p:oleObj>
          </a:graphicData>
        </a:graphic>
      </p:graphicFrame>
      <p:graphicFrame>
        <p:nvGraphicFramePr>
          <p:cNvPr id="24" name="Object 6"/>
          <p:cNvGraphicFramePr>
            <a:graphicFrameLocks noChangeAspect="1"/>
          </p:cNvGraphicFramePr>
          <p:nvPr/>
        </p:nvGraphicFramePr>
        <p:xfrm>
          <a:off x="285720" y="2857496"/>
          <a:ext cx="1900238" cy="1081087"/>
        </p:xfrm>
        <a:graphic>
          <a:graphicData uri="http://schemas.openxmlformats.org/presentationml/2006/ole">
            <p:oleObj spid="_x0000_s26639" name="Формула" r:id="rId8" imgW="825480" imgH="419040" progId="Equation.3">
              <p:embed/>
            </p:oleObj>
          </a:graphicData>
        </a:graphic>
      </p:graphicFrame>
      <p:graphicFrame>
        <p:nvGraphicFramePr>
          <p:cNvPr id="28" name="Object 6"/>
          <p:cNvGraphicFramePr>
            <a:graphicFrameLocks noChangeAspect="1"/>
          </p:cNvGraphicFramePr>
          <p:nvPr/>
        </p:nvGraphicFramePr>
        <p:xfrm>
          <a:off x="2143108" y="2928934"/>
          <a:ext cx="1082675" cy="1081087"/>
        </p:xfrm>
        <a:graphic>
          <a:graphicData uri="http://schemas.openxmlformats.org/presentationml/2006/ole">
            <p:oleObj spid="_x0000_s26641" name="Формула" r:id="rId9" imgW="469800" imgH="419040" progId="Equation.3">
              <p:embed/>
            </p:oleObj>
          </a:graphicData>
        </a:graphic>
      </p:graphicFrame>
      <p:graphicFrame>
        <p:nvGraphicFramePr>
          <p:cNvPr id="29" name="Object 6"/>
          <p:cNvGraphicFramePr>
            <a:graphicFrameLocks noChangeAspect="1"/>
          </p:cNvGraphicFramePr>
          <p:nvPr/>
        </p:nvGraphicFramePr>
        <p:xfrm>
          <a:off x="3214678" y="3286124"/>
          <a:ext cx="1433512" cy="492125"/>
        </p:xfrm>
        <a:graphic>
          <a:graphicData uri="http://schemas.openxmlformats.org/presentationml/2006/ole">
            <p:oleObj spid="_x0000_s26642" name="Формула" r:id="rId10" imgW="622080" imgH="190440" progId="Equation.3">
              <p:embed/>
            </p:oleObj>
          </a:graphicData>
        </a:graphic>
      </p:graphicFrame>
      <p:graphicFrame>
        <p:nvGraphicFramePr>
          <p:cNvPr id="30" name="Object 6"/>
          <p:cNvGraphicFramePr>
            <a:graphicFrameLocks noChangeAspect="1"/>
          </p:cNvGraphicFramePr>
          <p:nvPr/>
        </p:nvGraphicFramePr>
        <p:xfrm>
          <a:off x="285720" y="4286256"/>
          <a:ext cx="1577975" cy="588963"/>
        </p:xfrm>
        <a:graphic>
          <a:graphicData uri="http://schemas.openxmlformats.org/presentationml/2006/ole">
            <p:oleObj spid="_x0000_s26643" name="Формула" r:id="rId11" imgW="685800" imgH="228600" progId="Equation.3">
              <p:embed/>
            </p:oleObj>
          </a:graphicData>
        </a:graphic>
      </p:graphicFrame>
      <p:graphicFrame>
        <p:nvGraphicFramePr>
          <p:cNvPr id="31" name="Object 6"/>
          <p:cNvGraphicFramePr>
            <a:graphicFrameLocks noChangeAspect="1"/>
          </p:cNvGraphicFramePr>
          <p:nvPr/>
        </p:nvGraphicFramePr>
        <p:xfrm>
          <a:off x="285720" y="5214950"/>
          <a:ext cx="2162175" cy="588962"/>
        </p:xfrm>
        <a:graphic>
          <a:graphicData uri="http://schemas.openxmlformats.org/presentationml/2006/ole">
            <p:oleObj spid="_x0000_s26644" name="Формула" r:id="rId12" imgW="9396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357166"/>
            <a:ext cx="2254109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6" name="AutoShape 6"/>
          <p:cNvSpPr>
            <a:spLocks noChangeArrowheads="1"/>
          </p:cNvSpPr>
          <p:nvPr/>
        </p:nvSpPr>
        <p:spPr bwMode="auto">
          <a:xfrm rot="10800000">
            <a:off x="500034" y="571480"/>
            <a:ext cx="4895850" cy="1306534"/>
          </a:xfrm>
          <a:prstGeom prst="wedgeEllipseCallout">
            <a:avLst>
              <a:gd name="adj1" fmla="val -67283"/>
              <a:gd name="adj2" fmla="val 2460"/>
            </a:avLst>
          </a:prstGeom>
          <a:solidFill>
            <a:srgbClr val="EBEAD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ru-RU" sz="1800">
              <a:latin typeface="Arial" charset="0"/>
            </a:endParaRP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0034" y="785794"/>
            <a:ext cx="5194300" cy="785818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Подведем итоги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14348" y="2428868"/>
            <a:ext cx="8174067" cy="2582870"/>
          </a:xfrm>
        </p:spPr>
        <p:txBody>
          <a:bodyPr>
            <a:noAutofit/>
          </a:bodyPr>
          <a:lstStyle/>
          <a:p>
            <a:pPr>
              <a:buClr>
                <a:schemeClr val="tx1"/>
              </a:buClr>
            </a:pPr>
            <a:r>
              <a:rPr lang="ru-RU" dirty="0">
                <a:latin typeface="Segoe Print" pitchFamily="2" charset="0"/>
              </a:rPr>
              <a:t>С </a:t>
            </a:r>
            <a:r>
              <a:rPr lang="ru-RU" dirty="0" smtClean="0">
                <a:latin typeface="Segoe Print" pitchFamily="2" charset="0"/>
              </a:rPr>
              <a:t>каким правилом </a:t>
            </a:r>
            <a:r>
              <a:rPr lang="ru-RU" dirty="0">
                <a:latin typeface="Segoe Print" pitchFamily="2" charset="0"/>
              </a:rPr>
              <a:t>мы сегодня познакомились</a:t>
            </a:r>
            <a:r>
              <a:rPr lang="ru-RU" dirty="0" smtClean="0">
                <a:latin typeface="Segoe Print" pitchFamily="2" charset="0"/>
              </a:rPr>
              <a:t>?</a:t>
            </a:r>
          </a:p>
          <a:p>
            <a:pPr>
              <a:buClr>
                <a:schemeClr val="tx1"/>
              </a:buClr>
            </a:pPr>
            <a:r>
              <a:rPr lang="ru-RU" dirty="0" smtClean="0">
                <a:latin typeface="Segoe Print" pitchFamily="2" charset="0"/>
              </a:rPr>
              <a:t>Как </a:t>
            </a:r>
            <a:r>
              <a:rPr lang="ru-RU" dirty="0">
                <a:latin typeface="Segoe Print" pitchFamily="2" charset="0"/>
              </a:rPr>
              <a:t>формулируется </a:t>
            </a:r>
            <a:r>
              <a:rPr lang="ru-RU" dirty="0" smtClean="0">
                <a:latin typeface="Segoe Print" pitchFamily="2" charset="0"/>
              </a:rPr>
              <a:t>это правило?</a:t>
            </a:r>
          </a:p>
          <a:p>
            <a:pPr>
              <a:buClr>
                <a:schemeClr val="tx1"/>
              </a:buClr>
            </a:pPr>
            <a:r>
              <a:rPr lang="ru-RU" dirty="0" smtClean="0">
                <a:latin typeface="Segoe Print" pitchFamily="2" charset="0"/>
              </a:rPr>
              <a:t>Какое правило мы повторили?</a:t>
            </a:r>
          </a:p>
          <a:p>
            <a:pPr>
              <a:buClr>
                <a:schemeClr val="tx1"/>
              </a:buClr>
            </a:pPr>
            <a:endParaRPr lang="ru-RU" dirty="0">
              <a:latin typeface="Segoe Print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6" grpId="0" animBg="1"/>
      <p:bldP spid="71682" grpId="0"/>
      <p:bldP spid="7168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286644" y="4214818"/>
            <a:ext cx="1571636" cy="2177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3635375" y="260350"/>
            <a:ext cx="4752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273050">
              <a:spcBef>
                <a:spcPct val="50000"/>
              </a:spcBef>
              <a:buClrTx/>
              <a:buSzTx/>
              <a:buFontTx/>
              <a:buNone/>
            </a:pPr>
            <a:endParaRPr lang="ru-RU" sz="2000" b="1" i="1">
              <a:latin typeface="Times New Roman" pitchFamily="18" charset="0"/>
            </a:endParaRPr>
          </a:p>
        </p:txBody>
      </p:sp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285720" y="428604"/>
            <a:ext cx="8501122" cy="329320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ctr">
              <a:buFont typeface="Wingdings" pitchFamily="2" charset="2"/>
              <a:buNone/>
            </a:pPr>
            <a:r>
              <a:rPr lang="ru-RU" sz="4000" b="1" dirty="0">
                <a:solidFill>
                  <a:srgbClr val="00B0F0"/>
                </a:solidFill>
                <a:latin typeface="Segoe Print" pitchFamily="2" charset="0"/>
              </a:rPr>
              <a:t>Вот и завершается </a:t>
            </a:r>
            <a:r>
              <a:rPr lang="ru-RU" sz="4000" b="1" dirty="0" smtClean="0">
                <a:solidFill>
                  <a:srgbClr val="00B0F0"/>
                </a:solidFill>
                <a:latin typeface="Segoe Print" pitchFamily="2" charset="0"/>
              </a:rPr>
              <a:t>наш</a:t>
            </a:r>
            <a:r>
              <a:rPr lang="ru-RU" sz="4000" b="1" dirty="0">
                <a:solidFill>
                  <a:srgbClr val="00B0F0"/>
                </a:solidFill>
                <a:latin typeface="Segoe Print" pitchFamily="2" charset="0"/>
              </a:rPr>
              <a:t> </a:t>
            </a:r>
            <a:r>
              <a:rPr lang="ru-RU" sz="4000" b="1" dirty="0" smtClean="0">
                <a:solidFill>
                  <a:srgbClr val="00B0F0"/>
                </a:solidFill>
                <a:latin typeface="Segoe Print" pitchFamily="2" charset="0"/>
              </a:rPr>
              <a:t>урок</a:t>
            </a:r>
            <a:r>
              <a:rPr lang="ru-RU" sz="2800" dirty="0">
                <a:solidFill>
                  <a:srgbClr val="00B0F0"/>
                </a:solidFill>
                <a:latin typeface="Segoe Print" pitchFamily="2" charset="0"/>
              </a:rPr>
              <a:t>.</a:t>
            </a:r>
          </a:p>
          <a:p>
            <a:pPr marL="342900" indent="-342900">
              <a:buFont typeface="Wingdings" pitchFamily="2" charset="2"/>
              <a:buNone/>
            </a:pPr>
            <a:endParaRPr lang="ru-RU" sz="2800" dirty="0">
              <a:latin typeface="Segoe Print" pitchFamily="2" charset="0"/>
            </a:endParaRPr>
          </a:p>
          <a:p>
            <a:pPr>
              <a:buFont typeface="Wingdings" pitchFamily="2" charset="2"/>
              <a:buNone/>
            </a:pPr>
            <a:r>
              <a:rPr lang="ru-RU" sz="2800" dirty="0" smtClean="0">
                <a:latin typeface="Segoe Print" pitchFamily="2" charset="0"/>
              </a:rPr>
              <a:t>На </a:t>
            </a:r>
            <a:r>
              <a:rPr lang="ru-RU" sz="2800" dirty="0">
                <a:latin typeface="Segoe Print" pitchFamily="2" charset="0"/>
              </a:rPr>
              <a:t>этом уроке вы, </a:t>
            </a:r>
            <a:r>
              <a:rPr lang="ru-RU" sz="2800" dirty="0" smtClean="0">
                <a:latin typeface="Segoe Print" pitchFamily="2" charset="0"/>
              </a:rPr>
              <a:t>ребята, повторили правило умножения степеней,  познакомились </a:t>
            </a:r>
            <a:r>
              <a:rPr lang="ru-RU" sz="2800" dirty="0">
                <a:latin typeface="Segoe Print" pitchFamily="2" charset="0"/>
              </a:rPr>
              <a:t>с </a:t>
            </a:r>
            <a:r>
              <a:rPr lang="ru-RU" sz="2800" dirty="0" smtClean="0">
                <a:latin typeface="Segoe Print" pitchFamily="2" charset="0"/>
              </a:rPr>
              <a:t>правилом деления степеней, </a:t>
            </a:r>
            <a:r>
              <a:rPr lang="ru-RU" sz="2800" dirty="0">
                <a:latin typeface="Segoe Print" pitchFamily="2" charset="0"/>
              </a:rPr>
              <a:t>а также рассмотрели </a:t>
            </a:r>
            <a:r>
              <a:rPr lang="ru-RU" sz="2800" dirty="0" smtClean="0">
                <a:latin typeface="Segoe Print" pitchFamily="2" charset="0"/>
              </a:rPr>
              <a:t>их применение.</a:t>
            </a:r>
            <a:endParaRPr lang="ru-RU" sz="2800" dirty="0">
              <a:latin typeface="Segoe Print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3786190"/>
            <a:ext cx="657229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rgbClr val="FF0000"/>
                </a:solidFill>
                <a:latin typeface="Segoe Print" pitchFamily="2" charset="0"/>
              </a:rPr>
              <a:t>Домашнее задание:</a:t>
            </a:r>
            <a:r>
              <a:rPr lang="ru-RU" sz="3600" dirty="0" smtClean="0">
                <a:latin typeface="Segoe Print" pitchFamily="2" charset="0"/>
              </a:rPr>
              <a:t> </a:t>
            </a:r>
          </a:p>
          <a:p>
            <a:pPr algn="ctr">
              <a:buNone/>
            </a:pPr>
            <a:r>
              <a:rPr lang="ru-RU" sz="2800" dirty="0" smtClean="0">
                <a:latin typeface="Segoe Print" pitchFamily="2" charset="0"/>
              </a:rPr>
              <a:t>п. 17 (правила),</a:t>
            </a:r>
          </a:p>
          <a:p>
            <a:pPr algn="ctr">
              <a:buNone/>
            </a:pPr>
            <a:r>
              <a:rPr lang="ru-RU" sz="2800" dirty="0" smtClean="0">
                <a:latin typeface="Segoe Print" pitchFamily="2" charset="0"/>
              </a:rPr>
              <a:t> № 425, 431</a:t>
            </a:r>
            <a:endParaRPr lang="ru-RU" sz="2800" dirty="0">
              <a:latin typeface="Segoe Print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5500702"/>
            <a:ext cx="535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chemeClr val="accent2"/>
                </a:solidFill>
                <a:latin typeface="Segoe Print" pitchFamily="2" charset="0"/>
              </a:rPr>
              <a:t>Спасибо за урок!</a:t>
            </a:r>
            <a:endParaRPr lang="ru-RU" sz="3600" b="1" dirty="0">
              <a:solidFill>
                <a:schemeClr val="accent2"/>
              </a:solidFill>
              <a:latin typeface="Segoe Print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3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3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6" grpId="0" build="allAtOnce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3174" y="714356"/>
            <a:ext cx="3929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Segoe Print" pitchFamily="2" charset="0"/>
              </a:rPr>
              <a:t>Цели урока:</a:t>
            </a:r>
            <a:endParaRPr lang="ru-RU" sz="4000" b="1" dirty="0">
              <a:solidFill>
                <a:srgbClr val="0070C0"/>
              </a:solidFill>
              <a:latin typeface="Segoe Print" pitchFamily="2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428604"/>
            <a:ext cx="1968357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857224" y="1714488"/>
            <a:ext cx="68580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Segoe Print" pitchFamily="2" charset="0"/>
              </a:rPr>
              <a:t>Повторить определение степени с натуральным показателем, правило умножения степеней.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7224" y="3143248"/>
            <a:ext cx="8001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Segoe Print" pitchFamily="2" charset="0"/>
              </a:rPr>
              <a:t>Рассмотреть правило деления степеней.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4214818"/>
            <a:ext cx="79296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Segoe Print" pitchFamily="2" charset="0"/>
              </a:rPr>
              <a:t>Научиться применять данные правила при решении примеров.</a:t>
            </a:r>
            <a:endParaRPr lang="ru-RU" sz="2800" dirty="0"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8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48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3174" y="714356"/>
            <a:ext cx="3929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Segoe Print" pitchFamily="2" charset="0"/>
              </a:rPr>
              <a:t>План урока:</a:t>
            </a:r>
            <a:endParaRPr lang="ru-RU" sz="4000" b="1" dirty="0">
              <a:solidFill>
                <a:srgbClr val="0070C0"/>
              </a:solidFill>
              <a:latin typeface="Segoe Print" pitchFamily="2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428604"/>
            <a:ext cx="1968357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857224" y="1714488"/>
            <a:ext cx="68580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Segoe Print" pitchFamily="2" charset="0"/>
              </a:rPr>
              <a:t>Повторение.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Segoe Print" pitchFamily="2" charset="0"/>
              </a:rPr>
              <a:t>Изучение нового материала.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Segoe Print" pitchFamily="2" charset="0"/>
              </a:rPr>
              <a:t>Минутка отдыха.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Segoe Print" pitchFamily="2" charset="0"/>
              </a:rPr>
              <a:t>Закрепление.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Segoe Print" pitchFamily="2" charset="0"/>
              </a:rPr>
              <a:t>Задание на дом.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Segoe Print" pitchFamily="2" charset="0"/>
              </a:rPr>
              <a:t>Подведение итогов урока.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480"/>
                            </p:stCondLst>
                            <p:childTnLst>
                              <p:par>
                                <p:cTn id="2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480"/>
                            </p:stCondLst>
                            <p:childTnLst>
                              <p:par>
                                <p:cTn id="2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80"/>
                            </p:stCondLst>
                            <p:childTnLst>
                              <p:par>
                                <p:cTn id="3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600"/>
                            </p:stCondLst>
                            <p:childTnLst>
                              <p:par>
                                <p:cTn id="3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160"/>
                            </p:stCondLst>
                            <p:childTnLst>
                              <p:par>
                                <p:cTn id="4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3174" y="714356"/>
            <a:ext cx="3929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Segoe Print" pitchFamily="2" charset="0"/>
              </a:rPr>
              <a:t>Повторение:</a:t>
            </a:r>
            <a:endParaRPr lang="ru-RU" sz="4000" b="1" dirty="0">
              <a:solidFill>
                <a:srgbClr val="0070C0"/>
              </a:solidFill>
              <a:latin typeface="Segoe Print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357298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Segoe Print" pitchFamily="2" charset="0"/>
              </a:rPr>
              <a:t>1. Прочитайте степень, назовите основание и показатель степени:</a:t>
            </a:r>
          </a:p>
        </p:txBody>
      </p:sp>
      <p:pic>
        <p:nvPicPr>
          <p:cNvPr id="6" name="Рисунок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286644" y="4214818"/>
            <a:ext cx="1500198" cy="2177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" name="Объект 20"/>
          <p:cNvGraphicFramePr>
            <a:graphicFrameLocks noChangeAspect="1"/>
          </p:cNvGraphicFramePr>
          <p:nvPr/>
        </p:nvGraphicFramePr>
        <p:xfrm>
          <a:off x="876300" y="2643188"/>
          <a:ext cx="604838" cy="604837"/>
        </p:xfrm>
        <a:graphic>
          <a:graphicData uri="http://schemas.openxmlformats.org/presentationml/2006/ole">
            <p:oleObj spid="_x0000_s1033" name="Формула" r:id="rId4" imgW="203040" imgH="203040" progId="Equation.3">
              <p:embed/>
            </p:oleObj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6246813" y="2500313"/>
          <a:ext cx="720725" cy="604837"/>
        </p:xfrm>
        <a:graphic>
          <a:graphicData uri="http://schemas.openxmlformats.org/presentationml/2006/ole">
            <p:oleObj spid="_x0000_s1034" name="Формула" r:id="rId5" imgW="241200" imgH="203040" progId="Equation.3">
              <p:embed/>
            </p:oleObj>
          </a:graphicData>
        </a:graphic>
      </p:graphicFrame>
      <p:graphicFrame>
        <p:nvGraphicFramePr>
          <p:cNvPr id="24" name="Объект 23"/>
          <p:cNvGraphicFramePr>
            <a:graphicFrameLocks noChangeAspect="1"/>
          </p:cNvGraphicFramePr>
          <p:nvPr/>
        </p:nvGraphicFramePr>
        <p:xfrm>
          <a:off x="1908175" y="3389313"/>
          <a:ext cx="1157288" cy="1258887"/>
        </p:xfrm>
        <a:graphic>
          <a:graphicData uri="http://schemas.openxmlformats.org/presentationml/2006/ole">
            <p:oleObj spid="_x0000_s1035" name="Формула" r:id="rId6" imgW="431640" imgH="469800" progId="Equation.3">
              <p:embed/>
            </p:oleObj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/>
        </p:nvGraphicFramePr>
        <p:xfrm>
          <a:off x="2892425" y="2571750"/>
          <a:ext cx="1563688" cy="646113"/>
        </p:xfrm>
        <a:graphic>
          <a:graphicData uri="http://schemas.openxmlformats.org/presentationml/2006/ole">
            <p:oleObj spid="_x0000_s1036" name="Формула" r:id="rId7" imgW="583920" imgH="241200" progId="Equation.3">
              <p:embed/>
            </p:oleObj>
          </a:graphicData>
        </a:graphic>
      </p:graphicFrame>
      <p:graphicFrame>
        <p:nvGraphicFramePr>
          <p:cNvPr id="26" name="Объект 25"/>
          <p:cNvGraphicFramePr>
            <a:graphicFrameLocks noChangeAspect="1"/>
          </p:cNvGraphicFramePr>
          <p:nvPr/>
        </p:nvGraphicFramePr>
        <p:xfrm>
          <a:off x="3768725" y="4857750"/>
          <a:ext cx="755650" cy="604838"/>
        </p:xfrm>
        <a:graphic>
          <a:graphicData uri="http://schemas.openxmlformats.org/presentationml/2006/ole">
            <p:oleObj spid="_x0000_s1037" name="Формула" r:id="rId8" imgW="253800" imgH="203040" progId="Equation.3">
              <p:embed/>
            </p:oleObj>
          </a:graphicData>
        </a:graphic>
      </p:graphicFrame>
      <p:graphicFrame>
        <p:nvGraphicFramePr>
          <p:cNvPr id="27" name="Объект 26"/>
          <p:cNvGraphicFramePr>
            <a:graphicFrameLocks noChangeAspect="1"/>
          </p:cNvGraphicFramePr>
          <p:nvPr/>
        </p:nvGraphicFramePr>
        <p:xfrm>
          <a:off x="1071538" y="5000636"/>
          <a:ext cx="1019175" cy="646113"/>
        </p:xfrm>
        <a:graphic>
          <a:graphicData uri="http://schemas.openxmlformats.org/presentationml/2006/ole">
            <p:oleObj spid="_x0000_s1038" name="Формула" r:id="rId9" imgW="380880" imgH="241200" progId="Equation.3">
              <p:embed/>
            </p:oleObj>
          </a:graphicData>
        </a:graphic>
      </p:graphicFrame>
      <p:graphicFrame>
        <p:nvGraphicFramePr>
          <p:cNvPr id="28" name="Объект 27"/>
          <p:cNvGraphicFramePr>
            <a:graphicFrameLocks noChangeAspect="1"/>
          </p:cNvGraphicFramePr>
          <p:nvPr/>
        </p:nvGraphicFramePr>
        <p:xfrm>
          <a:off x="5072063" y="3500438"/>
          <a:ext cx="917575" cy="646112"/>
        </p:xfrm>
        <a:graphic>
          <a:graphicData uri="http://schemas.openxmlformats.org/presentationml/2006/ole">
            <p:oleObj spid="_x0000_s1039" name="Формула" r:id="rId10" imgW="34272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3174" y="714356"/>
            <a:ext cx="3929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Segoe Print" pitchFamily="2" charset="0"/>
              </a:rPr>
              <a:t>Повторение:</a:t>
            </a:r>
            <a:endParaRPr lang="ru-RU" sz="4000" b="1" dirty="0">
              <a:solidFill>
                <a:srgbClr val="0070C0"/>
              </a:solidFill>
              <a:latin typeface="Segoe Print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357298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Segoe Print" pitchFamily="2" charset="0"/>
              </a:rPr>
              <a:t>2. Вычислите (запишите только ответ):</a:t>
            </a:r>
          </a:p>
        </p:txBody>
      </p:sp>
      <p:pic>
        <p:nvPicPr>
          <p:cNvPr id="6" name="Рисунок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215206" y="4357694"/>
            <a:ext cx="1571636" cy="2177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1857356" y="4929198"/>
          <a:ext cx="4967288" cy="785812"/>
        </p:xfrm>
        <a:graphic>
          <a:graphicData uri="http://schemas.openxmlformats.org/presentationml/2006/ole">
            <p:oleObj spid="_x0000_s2051" name="Формула" r:id="rId4" imgW="2273040" imgH="393480" progId="Equation.3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85720" y="4786322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u="sng" dirty="0" smtClean="0">
                <a:latin typeface="Segoe Print" pitchFamily="2" charset="0"/>
              </a:rPr>
              <a:t>Ответы:</a:t>
            </a:r>
            <a:endParaRPr lang="ru-RU" sz="2000" u="sng" dirty="0">
              <a:latin typeface="Segoe Print" pitchFamily="2" charset="0"/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1679575" y="1785938"/>
          <a:ext cx="1212850" cy="2957512"/>
        </p:xfrm>
        <a:graphic>
          <a:graphicData uri="http://schemas.openxmlformats.org/presentationml/2006/ole">
            <p:oleObj spid="_x0000_s2052" name="Формула" r:id="rId5" imgW="698400" imgH="1701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3174" y="714356"/>
            <a:ext cx="3929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Segoe Print" pitchFamily="2" charset="0"/>
              </a:rPr>
              <a:t>Повторение:</a:t>
            </a:r>
            <a:endParaRPr lang="ru-RU" sz="4000" b="1" dirty="0">
              <a:solidFill>
                <a:srgbClr val="0070C0"/>
              </a:solidFill>
              <a:latin typeface="Segoe Print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357298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Segoe Print" pitchFamily="2" charset="0"/>
              </a:rPr>
              <a:t>3. Выполните умножение степеней (запишите только ответ):</a:t>
            </a:r>
          </a:p>
        </p:txBody>
      </p:sp>
      <p:pic>
        <p:nvPicPr>
          <p:cNvPr id="6" name="Рисунок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286256"/>
            <a:ext cx="1643074" cy="2177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2357423" y="2143116"/>
          <a:ext cx="2214578" cy="2570162"/>
        </p:xfrm>
        <a:graphic>
          <a:graphicData uri="http://schemas.openxmlformats.org/presentationml/2006/ole">
            <p:oleObj spid="_x0000_s4098" name="Формула" r:id="rId4" imgW="876240" imgH="1257120" progId="Equation.3">
              <p:embed/>
            </p:oleObj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3063875" y="5251450"/>
          <a:ext cx="5149850" cy="904875"/>
        </p:xfrm>
        <a:graphic>
          <a:graphicData uri="http://schemas.openxmlformats.org/presentationml/2006/ole">
            <p:oleObj spid="_x0000_s4099" name="Формула" r:id="rId5" imgW="927000" imgH="228600" progId="Equation.3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857356" y="5000636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u="sng" dirty="0" smtClean="0">
                <a:latin typeface="Segoe Print" pitchFamily="2" charset="0"/>
              </a:rPr>
              <a:t>Ответы:</a:t>
            </a:r>
            <a:endParaRPr lang="ru-RU" sz="2000" u="sng" dirty="0"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4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4000504"/>
            <a:ext cx="2254109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85720" y="714356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Segoe Print" pitchFamily="2" charset="0"/>
              </a:rPr>
              <a:t>Изучение нового материала:</a:t>
            </a:r>
            <a:endParaRPr lang="ru-RU" sz="4000" b="1" dirty="0">
              <a:solidFill>
                <a:srgbClr val="0070C0"/>
              </a:solidFill>
              <a:latin typeface="Segoe Print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20" y="1428736"/>
            <a:ext cx="54292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Segoe Print" pitchFamily="2" charset="0"/>
              </a:rPr>
              <a:t>Представьте выражение</a:t>
            </a:r>
          </a:p>
          <a:p>
            <a:r>
              <a:rPr lang="ru-RU" sz="2800" dirty="0" smtClean="0">
                <a:latin typeface="Segoe Print" pitchFamily="2" charset="0"/>
              </a:rPr>
              <a:t>в виде произведения двух множителей, один из которых равен </a:t>
            </a:r>
            <a:endParaRPr lang="ru-RU" sz="2800" dirty="0">
              <a:latin typeface="Segoe Print" pitchFamily="2" charset="0"/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5857884" y="1928802"/>
          <a:ext cx="2489200" cy="652462"/>
        </p:xfrm>
        <a:graphic>
          <a:graphicData uri="http://schemas.openxmlformats.org/presentationml/2006/ole">
            <p:oleObj spid="_x0000_s3076" name="Формула" r:id="rId4" imgW="774360" imgH="203040" progId="Equation.3">
              <p:embed/>
            </p:oleObj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5143504" y="1357298"/>
          <a:ext cx="536575" cy="500062"/>
        </p:xfrm>
        <a:graphic>
          <a:graphicData uri="http://schemas.openxmlformats.org/presentationml/2006/ole">
            <p:oleObj spid="_x0000_s3080" name="Формула" r:id="rId5" imgW="190440" imgH="203040" progId="Equation.3">
              <p:embed/>
            </p:oleObj>
          </a:graphicData>
        </a:graphic>
      </p:graphicFrame>
      <p:graphicFrame>
        <p:nvGraphicFramePr>
          <p:cNvPr id="24" name="Объект 23"/>
          <p:cNvGraphicFramePr>
            <a:graphicFrameLocks noChangeAspect="1"/>
          </p:cNvGraphicFramePr>
          <p:nvPr/>
        </p:nvGraphicFramePr>
        <p:xfrm>
          <a:off x="714348" y="4000504"/>
          <a:ext cx="1062038" cy="652463"/>
        </p:xfrm>
        <a:graphic>
          <a:graphicData uri="http://schemas.openxmlformats.org/presentationml/2006/ole">
            <p:oleObj spid="_x0000_s3081" name="Формула" r:id="rId6" imgW="330120" imgH="203040" progId="Equation.3">
              <p:embed/>
            </p:oleObj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/>
        </p:nvGraphicFramePr>
        <p:xfrm>
          <a:off x="5357818" y="4071942"/>
          <a:ext cx="965200" cy="571500"/>
        </p:xfrm>
        <a:graphic>
          <a:graphicData uri="http://schemas.openxmlformats.org/presentationml/2006/ole">
            <p:oleObj spid="_x0000_s3082" name="Формула" r:id="rId7" imgW="342720" imgH="203040" progId="Equation.3">
              <p:embed/>
            </p:oleObj>
          </a:graphicData>
        </a:graphic>
      </p:graphicFrame>
      <p:graphicFrame>
        <p:nvGraphicFramePr>
          <p:cNvPr id="26" name="Объект 25"/>
          <p:cNvGraphicFramePr>
            <a:graphicFrameLocks noChangeAspect="1"/>
          </p:cNvGraphicFramePr>
          <p:nvPr/>
        </p:nvGraphicFramePr>
        <p:xfrm>
          <a:off x="4000496" y="4000504"/>
          <a:ext cx="979487" cy="652463"/>
        </p:xfrm>
        <a:graphic>
          <a:graphicData uri="http://schemas.openxmlformats.org/presentationml/2006/ole">
            <p:oleObj spid="_x0000_s3083" name="Формула" r:id="rId8" imgW="304560" imgH="203040" progId="Equation.3">
              <p:embed/>
            </p:oleObj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3286116" y="2643182"/>
          <a:ext cx="573088" cy="500062"/>
        </p:xfrm>
        <a:graphic>
          <a:graphicData uri="http://schemas.openxmlformats.org/presentationml/2006/ole">
            <p:oleObj spid="_x0000_s3084" name="Формула" r:id="rId9" imgW="203040" imgH="203040" progId="Equation.3">
              <p:embed/>
            </p:oleObj>
          </a:graphicData>
        </a:graphic>
      </p:graphicFrame>
      <p:cxnSp>
        <p:nvCxnSpPr>
          <p:cNvPr id="20" name="Прямая соединительная линия 19"/>
          <p:cNvCxnSpPr/>
          <p:nvPr/>
        </p:nvCxnSpPr>
        <p:spPr>
          <a:xfrm rot="5400000">
            <a:off x="4750595" y="2250273"/>
            <a:ext cx="1928826" cy="158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1928794" y="4000504"/>
          <a:ext cx="2000250" cy="652463"/>
        </p:xfrm>
        <a:graphic>
          <a:graphicData uri="http://schemas.openxmlformats.org/presentationml/2006/ole">
            <p:oleObj spid="_x0000_s3085" name="Формула" r:id="rId10" imgW="6220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1428736"/>
            <a:ext cx="2254109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85720" y="714356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Segoe Print" pitchFamily="2" charset="0"/>
              </a:rPr>
              <a:t>Изучение нового материала:</a:t>
            </a:r>
            <a:endParaRPr lang="ru-RU" sz="4000" b="1" dirty="0">
              <a:solidFill>
                <a:srgbClr val="0070C0"/>
              </a:solidFill>
              <a:latin typeface="Segoe Print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910" y="450057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Segoe Print" pitchFamily="2" charset="0"/>
              </a:rPr>
              <a:t>Прочитаем правило (учебник, стр.): </a:t>
            </a:r>
            <a:endParaRPr lang="ru-RU" sz="2800" dirty="0">
              <a:latin typeface="Segoe Print" pitchFamily="2" charset="0"/>
            </a:endParaRPr>
          </a:p>
        </p:txBody>
      </p:sp>
      <p:graphicFrame>
        <p:nvGraphicFramePr>
          <p:cNvPr id="24" name="Объект 23"/>
          <p:cNvGraphicFramePr>
            <a:graphicFrameLocks noChangeAspect="1"/>
          </p:cNvGraphicFramePr>
          <p:nvPr/>
        </p:nvGraphicFramePr>
        <p:xfrm>
          <a:off x="2193925" y="5286375"/>
          <a:ext cx="3225800" cy="652463"/>
        </p:xfrm>
        <a:graphic>
          <a:graphicData uri="http://schemas.openxmlformats.org/presentationml/2006/ole">
            <p:oleObj spid="_x0000_s5127" name="Формула" r:id="rId4" imgW="1002960" imgH="203040" progId="Equation.3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28596" y="1428736"/>
            <a:ext cx="6215106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При делении степеней с одинаковыми основаниями основание оставляют прежним, а из показателя степени делимого вычитают показатель степень  делителя.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43636" y="714356"/>
            <a:ext cx="27146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Segoe Print" pitchFamily="2" charset="0"/>
              </a:rPr>
              <a:t>Минутка отдыха:</a:t>
            </a:r>
            <a:endParaRPr lang="ru-RU" sz="4000" b="1" dirty="0">
              <a:solidFill>
                <a:srgbClr val="0070C0"/>
              </a:solidFill>
              <a:latin typeface="Segoe Print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7158" y="357166"/>
            <a:ext cx="5715040" cy="61247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Попрошу сидячих встать </a:t>
            </a:r>
          </a:p>
          <a:p>
            <a:pPr algn="just"/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и команды выполнять. </a:t>
            </a:r>
          </a:p>
          <a:p>
            <a:pPr algn="just"/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Подышите, </a:t>
            </a:r>
          </a:p>
          <a:p>
            <a:pPr algn="just"/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– отдохните. </a:t>
            </a:r>
          </a:p>
          <a:p>
            <a:pPr algn="just"/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Вместе руки поднимите,</a:t>
            </a:r>
          </a:p>
          <a:p>
            <a:pPr algn="just"/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и тихонько опустите.</a:t>
            </a:r>
          </a:p>
          <a:p>
            <a:pPr algn="just"/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Наклонитесь, </a:t>
            </a:r>
          </a:p>
          <a:p>
            <a:pPr algn="just"/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разогнитесь,</a:t>
            </a:r>
          </a:p>
          <a:p>
            <a:pPr algn="just"/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встаньте прямо,</a:t>
            </a:r>
          </a:p>
          <a:p>
            <a:pPr algn="just"/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улыбнитесь. </a:t>
            </a:r>
          </a:p>
          <a:p>
            <a:pPr algn="just"/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Влево – вправо повернитесь.</a:t>
            </a:r>
          </a:p>
          <a:p>
            <a:pPr algn="just"/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На носочках поднимитесь . </a:t>
            </a:r>
          </a:p>
          <a:p>
            <a:pPr algn="just"/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Из ребят никто не болен </a:t>
            </a:r>
          </a:p>
          <a:p>
            <a:pPr algn="just"/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и осмотром я доволен.</a:t>
            </a:r>
            <a:endParaRPr lang="ru-R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  <p:pic>
        <p:nvPicPr>
          <p:cNvPr id="6148" name="Picture 4" descr="D:\мое, не трогать\мои документы\всячина\картинки к мероприятиям\живые картинки\baby15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62699" y="4714884"/>
            <a:ext cx="2579693" cy="17859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4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80"/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80"/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80"/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639</TotalTime>
  <Words>277</Words>
  <Application>Microsoft Office PowerPoint</Application>
  <PresentationFormat>Экран (4:3)</PresentationFormat>
  <Paragraphs>62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Аспект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Подведем итоги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Rauma</cp:lastModifiedBy>
  <cp:revision>64</cp:revision>
  <dcterms:created xsi:type="dcterms:W3CDTF">2008-11-28T12:01:49Z</dcterms:created>
  <dcterms:modified xsi:type="dcterms:W3CDTF">2012-12-08T09:27:07Z</dcterms:modified>
</cp:coreProperties>
</file>