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4" r:id="rId5"/>
    <p:sldId id="268" r:id="rId6"/>
    <p:sldId id="269" r:id="rId7"/>
    <p:sldId id="270" r:id="rId8"/>
    <p:sldId id="275" r:id="rId9"/>
    <p:sldId id="273" r:id="rId10"/>
    <p:sldId id="276" r:id="rId11"/>
    <p:sldId id="277" r:id="rId12"/>
    <p:sldId id="280" r:id="rId13"/>
    <p:sldId id="278" r:id="rId14"/>
    <p:sldId id="279" r:id="rId15"/>
    <p:sldId id="281" r:id="rId16"/>
    <p:sldId id="274" r:id="rId17"/>
    <p:sldId id="282" r:id="rId18"/>
    <p:sldId id="258" r:id="rId1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FFCC"/>
    <a:srgbClr val="99FF99"/>
    <a:srgbClr val="006600"/>
    <a:srgbClr val="00FF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89" autoAdjust="0"/>
  </p:normalViewPr>
  <p:slideViewPr>
    <p:cSldViewPr>
      <p:cViewPr varScale="1">
        <p:scale>
          <a:sx n="62" d="100"/>
          <a:sy n="62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948E2-1E85-49E1-93D4-F684B2FD4D80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6E180-9863-47B9-85B1-D04E179855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6E180-9863-47B9-85B1-D04E1798555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71612"/>
            <a:ext cx="6286544" cy="2786081"/>
          </a:xfrm>
        </p:spPr>
        <p:txBody>
          <a:bodyPr/>
          <a:lstStyle>
            <a:lvl1pPr>
              <a:defRPr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857760"/>
            <a:ext cx="385765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95ED-7EB9-4C35-9CB5-053C104DD166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64D94-DD99-4BD7-B0A5-F01C6AF67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16F1-4CC8-4EEE-9267-7770F5A2F0D7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0D653-DEDB-49B5-BD79-D73383169F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1DC1-4205-4499-A382-49C2F9E01F9F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7B836-DA90-4ECC-87CD-117DE2D40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A95FC-A9BD-439A-B2FB-D6A601CCED08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4833-81E7-4F83-AC04-ECF80CD55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3215-3882-4550-A69E-D5A366F4CC7E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8850-9D02-425C-8507-04D10D3E9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ADB0F-E71E-464E-A149-F45A5558A6A2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98F3-7169-40BF-8653-A34D28C1A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000B-8709-4F45-B15C-590D19E768F5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C8756-80BA-40EB-8D66-8BA292E6D4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2D35-0782-4F02-88BC-9FFC570A320C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483DD-2917-49D1-8EED-394D6D4F1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ECB77-553C-4FF4-942B-011AAF4C3B6C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1366-869E-43D1-A82A-7106E2C00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8446-236F-4536-88C1-A06B9B367EE2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01B33-2E91-4D5C-A191-A13D19148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FA5-FB79-43CF-A7AB-C8630584A690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41EA-34A0-4DF8-A9CE-0F010BB28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7643812" cy="1000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857375" y="1214438"/>
            <a:ext cx="708660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027D29-BC17-4672-AE9F-1DBE621BAC4C}" type="datetimeFigureOut">
              <a:rPr lang="ru-RU"/>
              <a:pPr>
                <a:defRPr/>
              </a:pPr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56990C-AF19-4928-9DD0-560ECD15C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571625"/>
            <a:ext cx="6286500" cy="27860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i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Применение производной к исследованию функций и построению графиков</a:t>
            </a:r>
            <a:endParaRPr lang="ru-RU" sz="3000" i="1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4941168"/>
            <a:ext cx="4071966" cy="928704"/>
          </a:xfrm>
        </p:spPr>
        <p:txBody>
          <a:bodyPr rtlCol="0">
            <a:noAutofit/>
          </a:bodyPr>
          <a:lstStyle/>
          <a:p>
            <a:pPr lvl="0">
              <a:defRPr/>
            </a:pPr>
            <a:r>
              <a:rPr lang="ru-RU" sz="3000" b="1" i="1" dirty="0" smtClean="0">
                <a:ln w="10541" cmpd="sng">
                  <a:solidFill>
                    <a:srgbClr val="0000CC"/>
                  </a:solidFill>
                  <a:prstDash val="solid"/>
                </a:ln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Подготовила: преподаватель БСК Агапова Н. Н.</a:t>
            </a:r>
            <a:endParaRPr lang="ru-RU" sz="2400" b="1" i="1" dirty="0">
              <a:ln w="10541" cmpd="sng">
                <a:solidFill>
                  <a:srgbClr val="006600"/>
                </a:solidFill>
                <a:prstDash val="solid"/>
              </a:ln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000108"/>
            <a:ext cx="7086600" cy="550068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Область определения</a:t>
            </a:r>
            <a:r>
              <a:rPr lang="ru-RU" sz="2800" dirty="0" smtClean="0">
                <a:latin typeface="Monotype Corsiva" pitchFamily="66" charset="0"/>
              </a:rPr>
              <a:t>: </a:t>
            </a:r>
            <a:r>
              <a:rPr lang="en-US" sz="2800" dirty="0" smtClean="0">
                <a:latin typeface="Monotype Corsiva" pitchFamily="66" charset="0"/>
              </a:rPr>
              <a:t>R</a:t>
            </a:r>
            <a:r>
              <a:rPr lang="ru-RU" sz="2800" dirty="0" smtClean="0">
                <a:latin typeface="Monotype Corsiva" pitchFamily="66" charset="0"/>
              </a:rPr>
              <a:t>. Функция непрерывна.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Вычисляем производную :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y’=6x²-6x-36.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Находим критические точки: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</a:t>
            </a:r>
            <a:r>
              <a:rPr lang="ru-RU" sz="2800" dirty="0" smtClean="0">
                <a:latin typeface="Monotype Corsiva" pitchFamily="66" charset="0"/>
              </a:rPr>
              <a:t>0. </a:t>
            </a:r>
          </a:p>
          <a:p>
            <a:pPr marL="514350" indent="-514350" algn="ctr">
              <a:buNone/>
            </a:pPr>
            <a:r>
              <a:rPr lang="en-US" sz="2800" dirty="0" smtClean="0">
                <a:latin typeface="Monotype Corsiva" pitchFamily="66" charset="0"/>
              </a:rPr>
              <a:t>x²-x-6</a:t>
            </a:r>
            <a:r>
              <a:rPr lang="ru-RU" sz="2800" dirty="0" smtClean="0">
                <a:latin typeface="Monotype Corsiva" pitchFamily="66" charset="0"/>
              </a:rPr>
              <a:t>=0</a:t>
            </a:r>
          </a:p>
          <a:p>
            <a:pPr marL="514350" indent="-514350" algn="ctr">
              <a:buNone/>
            </a:pPr>
            <a:r>
              <a:rPr lang="ru-RU" sz="2800" dirty="0" smtClean="0">
                <a:latin typeface="Monotype Corsiva" pitchFamily="66" charset="0"/>
              </a:rPr>
              <a:t>Д=1-4*(-6)*1=1+24=25</a:t>
            </a:r>
          </a:p>
          <a:p>
            <a:pPr marL="514350" indent="-514350" algn="ctr"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800" b="1" u="sng" dirty="0" smtClean="0">
                <a:latin typeface="Monotype Corsiva" pitchFamily="66" charset="0"/>
              </a:rPr>
              <a:t>Делим область определения</a:t>
            </a:r>
            <a:r>
              <a:rPr lang="en-US" sz="2800" b="1" u="sng" dirty="0" smtClean="0">
                <a:latin typeface="Monotype Corsiva" pitchFamily="66" charset="0"/>
              </a:rPr>
              <a:t> </a:t>
            </a:r>
            <a:r>
              <a:rPr lang="ru-RU" sz="2800" b="1" u="sng" dirty="0" smtClean="0">
                <a:latin typeface="Monotype Corsiva" pitchFamily="66" charset="0"/>
              </a:rPr>
              <a:t>на интервалы:</a:t>
            </a:r>
            <a:r>
              <a:rPr lang="ru-RU" sz="2800" dirty="0" smtClean="0">
                <a:latin typeface="Monotype Corsiva" pitchFamily="66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n-US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800" b="1" dirty="0" smtClean="0">
                <a:latin typeface="Monotype Corsiva" pitchFamily="66" charset="0"/>
              </a:rPr>
              <a:t>Функция возрастает</a:t>
            </a:r>
            <a:r>
              <a:rPr lang="ru-RU" sz="2800" dirty="0" smtClean="0">
                <a:latin typeface="Monotype Corsiva" pitchFamily="66" charset="0"/>
              </a:rPr>
              <a:t> при </a:t>
            </a:r>
            <a:r>
              <a:rPr lang="en-US" sz="2800" b="1" dirty="0" smtClean="0">
                <a:latin typeface="Monotype Corsiva" pitchFamily="66" charset="0"/>
              </a:rPr>
              <a:t>x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ϵ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(-∞;-2]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υ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[3;+∞)</a:t>
            </a:r>
            <a:r>
              <a:rPr lang="en-US" sz="2800" i="1" dirty="0" smtClean="0">
                <a:latin typeface="Monotype Corsiva" pitchFamily="66" charset="0"/>
                <a:cs typeface="Times New Roman"/>
              </a:rPr>
              <a:t>, 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 функция </a:t>
            </a:r>
            <a:r>
              <a:rPr lang="ru-RU" sz="2800" b="1" i="1" dirty="0" smtClean="0">
                <a:latin typeface="Monotype Corsiva" pitchFamily="66" charset="0"/>
                <a:cs typeface="Times New Roman"/>
              </a:rPr>
              <a:t>убывает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 при </a:t>
            </a:r>
            <a:r>
              <a:rPr lang="en-US" sz="2800" b="1" dirty="0" smtClean="0">
                <a:latin typeface="Monotype Corsiva" pitchFamily="66" charset="0"/>
              </a:rPr>
              <a:t>x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ϵ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[</a:t>
            </a:r>
            <a:r>
              <a:rPr lang="ru-RU" sz="2800" b="1" i="1" dirty="0" smtClean="0">
                <a:latin typeface="Monotype Corsiva" pitchFamily="66" charset="0"/>
                <a:cs typeface="Times New Roman"/>
              </a:rPr>
              <a:t>-2;3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]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.</a:t>
            </a:r>
            <a:r>
              <a:rPr lang="en-US" sz="2800" i="1" dirty="0" smtClean="0">
                <a:latin typeface="Monotype Corsiva" pitchFamily="66" charset="0"/>
                <a:cs typeface="Times New Roman"/>
              </a:rPr>
              <a:t> </a:t>
            </a:r>
            <a:endParaRPr lang="en-US" sz="2800" i="1" dirty="0" smtClean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462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1" u="sng" strike="noStrike" kern="1200" normalizeH="0" baseline="0" noProof="0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Пример №1.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Найти промежутки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монотонности функции </a:t>
            </a:r>
            <a:r>
              <a:rPr kumimoji="0" lang="en-US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y=2x³-3x²-36x+5</a:t>
            </a:r>
            <a:endParaRPr kumimoji="0" lang="ru-RU" sz="3600" i="1" strike="noStrike" kern="1200" normalizeH="0" baseline="0" noProof="0" dirty="0">
              <a:ln w="18415" cmpd="sng">
                <a:solidFill>
                  <a:srgbClr val="99FF99"/>
                </a:solidFill>
                <a:prstDash val="solid"/>
              </a:ln>
              <a:solidFill>
                <a:srgbClr val="99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37457" y="3536939"/>
            <a:ext cx="1891733" cy="642942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36939"/>
            <a:ext cx="1785950" cy="677879"/>
          </a:xfrm>
          <a:prstGeom prst="rect">
            <a:avLst/>
          </a:prstGeom>
          <a:noFill/>
        </p:spPr>
      </p:pic>
      <p:cxnSp>
        <p:nvCxnSpPr>
          <p:cNvPr id="11" name="Прямая со стрелкой 10"/>
          <p:cNvCxnSpPr/>
          <p:nvPr/>
        </p:nvCxnSpPr>
        <p:spPr>
          <a:xfrm>
            <a:off x="2500298" y="5095228"/>
            <a:ext cx="55721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14363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0049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7" name="Группа 16"/>
          <p:cNvGrpSpPr/>
          <p:nvPr/>
        </p:nvGrpSpPr>
        <p:grpSpPr>
          <a:xfrm>
            <a:off x="4143372" y="4809477"/>
            <a:ext cx="2143140" cy="357190"/>
            <a:chOff x="6786578" y="3857628"/>
            <a:chExt cx="1928826" cy="214314"/>
          </a:xfrm>
        </p:grpSpPr>
        <p:sp>
          <p:nvSpPr>
            <p:cNvPr id="15" name="Дуга 14"/>
            <p:cNvSpPr/>
            <p:nvPr/>
          </p:nvSpPr>
          <p:spPr>
            <a:xfrm>
              <a:off x="6786578" y="3857628"/>
              <a:ext cx="1928826" cy="2143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0800000" flipV="1">
              <a:off x="6786578" y="3857628"/>
              <a:ext cx="1928826" cy="2143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Дуга 17"/>
          <p:cNvSpPr/>
          <p:nvPr/>
        </p:nvSpPr>
        <p:spPr>
          <a:xfrm rot="10800000" flipV="1">
            <a:off x="6286512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0800000" flipH="1" flipV="1">
            <a:off x="1428728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71802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2330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72066" y="464344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57620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-2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3" grpId="0" animBg="1"/>
      <p:bldP spid="14" grpId="0" animBg="1"/>
      <p:bldP spid="23" grpId="0"/>
      <p:bldP spid="24" grpId="0"/>
      <p:bldP spid="25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000108"/>
            <a:ext cx="7086600" cy="5500687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Область определения</a:t>
            </a:r>
            <a:r>
              <a:rPr lang="ru-RU" sz="2800" dirty="0" smtClean="0">
                <a:latin typeface="Monotype Corsiva" pitchFamily="66" charset="0"/>
              </a:rPr>
              <a:t>: </a:t>
            </a:r>
            <a:r>
              <a:rPr lang="en-US" sz="2800" dirty="0" smtClean="0">
                <a:latin typeface="Monotype Corsiva" pitchFamily="66" charset="0"/>
              </a:rPr>
              <a:t>R</a:t>
            </a:r>
            <a:r>
              <a:rPr lang="ru-RU" sz="2800" dirty="0" smtClean="0">
                <a:latin typeface="Monotype Corsiva" pitchFamily="66" charset="0"/>
              </a:rPr>
              <a:t>. Функция непрерывна.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Вычисляем производную :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</a:t>
            </a:r>
            <a:r>
              <a:rPr lang="ru-RU" sz="2800" dirty="0" smtClean="0">
                <a:latin typeface="Monotype Corsiva" pitchFamily="66" charset="0"/>
              </a:rPr>
              <a:t>3</a:t>
            </a:r>
            <a:r>
              <a:rPr lang="en-US" sz="2800" dirty="0" smtClean="0">
                <a:latin typeface="Monotype Corsiva" pitchFamily="66" charset="0"/>
              </a:rPr>
              <a:t>x²-6x.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Находим критические точки: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</a:t>
            </a:r>
            <a:r>
              <a:rPr lang="ru-RU" sz="2800" dirty="0" smtClean="0">
                <a:latin typeface="Monotype Corsiva" pitchFamily="66" charset="0"/>
              </a:rPr>
              <a:t>0. </a:t>
            </a:r>
          </a:p>
          <a:p>
            <a:pPr marL="514350" indent="-514350" algn="ctr">
              <a:buNone/>
            </a:pPr>
            <a:r>
              <a:rPr lang="en-US" sz="2800" dirty="0" smtClean="0">
                <a:latin typeface="Monotype Corsiva" pitchFamily="66" charset="0"/>
              </a:rPr>
              <a:t>x²-</a:t>
            </a:r>
            <a:r>
              <a:rPr lang="ru-RU" sz="2800" dirty="0" smtClean="0">
                <a:latin typeface="Monotype Corsiva" pitchFamily="66" charset="0"/>
              </a:rPr>
              <a:t>2</a:t>
            </a:r>
            <a:r>
              <a:rPr lang="en-US" sz="2800" dirty="0" smtClean="0">
                <a:latin typeface="Monotype Corsiva" pitchFamily="66" charset="0"/>
              </a:rPr>
              <a:t>x</a:t>
            </a:r>
            <a:r>
              <a:rPr lang="ru-RU" sz="2800" dirty="0" smtClean="0">
                <a:latin typeface="Monotype Corsiva" pitchFamily="66" charset="0"/>
              </a:rPr>
              <a:t>=0</a:t>
            </a:r>
          </a:p>
          <a:p>
            <a:pPr marL="514350" indent="-514350" algn="ctr">
              <a:buNone/>
            </a:pPr>
            <a:r>
              <a:rPr lang="en-US" sz="2800" dirty="0" smtClean="0">
                <a:latin typeface="Monotype Corsiva" pitchFamily="66" charset="0"/>
              </a:rPr>
              <a:t>x(x-2)=0</a:t>
            </a:r>
            <a:endParaRPr lang="ru-RU" sz="2800" dirty="0" smtClean="0">
              <a:latin typeface="Monotype Corsiva" pitchFamily="66" charset="0"/>
            </a:endParaRPr>
          </a:p>
          <a:p>
            <a:pPr marL="514350" indent="-514350" algn="ctr">
              <a:buNone/>
            </a:pPr>
            <a:r>
              <a:rPr lang="en-US" sz="2800" dirty="0" smtClean="0">
                <a:latin typeface="Monotype Corsiva" pitchFamily="66" charset="0"/>
              </a:rPr>
              <a:t>x</a:t>
            </a:r>
            <a:r>
              <a:rPr lang="en-US" sz="1600" dirty="0" smtClean="0">
                <a:latin typeface="Monotype Corsiva" pitchFamily="66" charset="0"/>
              </a:rPr>
              <a:t>1</a:t>
            </a:r>
            <a:r>
              <a:rPr lang="en-US" sz="2800" dirty="0" smtClean="0">
                <a:latin typeface="Monotype Corsiva" pitchFamily="66" charset="0"/>
              </a:rPr>
              <a:t>=0 </a:t>
            </a:r>
            <a:r>
              <a:rPr lang="ru-RU" sz="2800" dirty="0" smtClean="0">
                <a:latin typeface="Monotype Corsiva" pitchFamily="66" charset="0"/>
              </a:rPr>
              <a:t>и </a:t>
            </a:r>
            <a:r>
              <a:rPr lang="en-US" sz="2800" dirty="0" smtClean="0">
                <a:latin typeface="Monotype Corsiva" pitchFamily="66" charset="0"/>
              </a:rPr>
              <a:t>x</a:t>
            </a:r>
            <a:r>
              <a:rPr lang="en-US" sz="1600" dirty="0" smtClean="0">
                <a:latin typeface="Monotype Corsiva" pitchFamily="66" charset="0"/>
              </a:rPr>
              <a:t>2</a:t>
            </a:r>
            <a:r>
              <a:rPr lang="en-US" sz="2800" dirty="0" smtClean="0">
                <a:latin typeface="Monotype Corsiva" pitchFamily="66" charset="0"/>
              </a:rPr>
              <a:t>=2</a:t>
            </a: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800" b="1" u="sng" dirty="0" smtClean="0">
                <a:latin typeface="Monotype Corsiva" pitchFamily="66" charset="0"/>
              </a:rPr>
              <a:t>Делим область определения</a:t>
            </a:r>
            <a:r>
              <a:rPr lang="en-US" sz="2800" b="1" u="sng" dirty="0" smtClean="0">
                <a:latin typeface="Monotype Corsiva" pitchFamily="66" charset="0"/>
              </a:rPr>
              <a:t> </a:t>
            </a:r>
            <a:r>
              <a:rPr lang="ru-RU" sz="2800" b="1" u="sng" dirty="0" smtClean="0">
                <a:latin typeface="Monotype Corsiva" pitchFamily="66" charset="0"/>
              </a:rPr>
              <a:t>на интервалы:</a:t>
            </a:r>
            <a:r>
              <a:rPr lang="ru-RU" sz="2800" dirty="0" smtClean="0">
                <a:latin typeface="Monotype Corsiva" pitchFamily="66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n-US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800" b="1" dirty="0" smtClean="0">
                <a:latin typeface="Monotype Corsiva" pitchFamily="66" charset="0"/>
              </a:rPr>
              <a:t>Функция возрастает</a:t>
            </a:r>
            <a:r>
              <a:rPr lang="ru-RU" sz="2800" dirty="0" smtClean="0">
                <a:latin typeface="Monotype Corsiva" pitchFamily="66" charset="0"/>
              </a:rPr>
              <a:t> при </a:t>
            </a:r>
            <a:r>
              <a:rPr lang="en-US" sz="2800" b="1" dirty="0" smtClean="0">
                <a:latin typeface="Monotype Corsiva" pitchFamily="66" charset="0"/>
              </a:rPr>
              <a:t>x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ϵ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(-∞;0]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υ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[2;+∞)</a:t>
            </a:r>
            <a:r>
              <a:rPr lang="en-US" sz="2800" i="1" dirty="0" smtClean="0">
                <a:latin typeface="Monotype Corsiva" pitchFamily="66" charset="0"/>
                <a:cs typeface="Times New Roman"/>
              </a:rPr>
              <a:t>, 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 функция </a:t>
            </a:r>
            <a:r>
              <a:rPr lang="ru-RU" sz="2800" b="1" i="1" dirty="0" smtClean="0">
                <a:latin typeface="Monotype Corsiva" pitchFamily="66" charset="0"/>
                <a:cs typeface="Times New Roman"/>
              </a:rPr>
              <a:t>убывает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 при </a:t>
            </a:r>
            <a:r>
              <a:rPr lang="en-US" sz="2800" b="1" dirty="0" smtClean="0">
                <a:latin typeface="Monotype Corsiva" pitchFamily="66" charset="0"/>
              </a:rPr>
              <a:t>x</a:t>
            </a:r>
            <a:r>
              <a:rPr lang="el-GR" sz="2800" b="1" i="1" dirty="0" smtClean="0">
                <a:latin typeface="Monotype Corsiva" pitchFamily="66" charset="0"/>
                <a:cs typeface="Times New Roman"/>
              </a:rPr>
              <a:t>ϵ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[0</a:t>
            </a:r>
            <a:r>
              <a:rPr lang="ru-RU" sz="2800" b="1" i="1" dirty="0" smtClean="0">
                <a:latin typeface="Monotype Corsiva" pitchFamily="66" charset="0"/>
                <a:cs typeface="Times New Roman"/>
              </a:rPr>
              <a:t>;</a:t>
            </a:r>
            <a:r>
              <a:rPr lang="en-US" sz="2800" b="1" i="1" dirty="0" smtClean="0">
                <a:latin typeface="Monotype Corsiva" pitchFamily="66" charset="0"/>
                <a:cs typeface="Times New Roman"/>
              </a:rPr>
              <a:t>2]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.</a:t>
            </a:r>
            <a:r>
              <a:rPr lang="en-US" sz="2800" i="1" dirty="0" smtClean="0">
                <a:latin typeface="Monotype Corsiva" pitchFamily="66" charset="0"/>
                <a:cs typeface="Times New Roman"/>
              </a:rPr>
              <a:t> </a:t>
            </a:r>
            <a:endParaRPr lang="en-US" sz="2800" i="1" dirty="0" smtClean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462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1" u="sng" strike="noStrike" kern="1200" normalizeH="0" baseline="0" noProof="0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Пример №2.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Найти промежутки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монотонности функции </a:t>
            </a:r>
            <a:r>
              <a:rPr kumimoji="0" lang="en-US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y=x³-3x²</a:t>
            </a:r>
            <a:endParaRPr kumimoji="0" lang="ru-RU" sz="3600" i="1" strike="noStrike" kern="1200" normalizeH="0" baseline="0" noProof="0" dirty="0">
              <a:ln w="18415" cmpd="sng">
                <a:solidFill>
                  <a:srgbClr val="99FF99"/>
                </a:solidFill>
                <a:prstDash val="solid"/>
              </a:ln>
              <a:solidFill>
                <a:srgbClr val="99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00298" y="5095228"/>
            <a:ext cx="55721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14363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0049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6"/>
          <p:cNvGrpSpPr/>
          <p:nvPr/>
        </p:nvGrpSpPr>
        <p:grpSpPr>
          <a:xfrm>
            <a:off x="4143372" y="4809477"/>
            <a:ext cx="2143140" cy="357190"/>
            <a:chOff x="6786578" y="3857628"/>
            <a:chExt cx="1928826" cy="214314"/>
          </a:xfrm>
        </p:grpSpPr>
        <p:sp>
          <p:nvSpPr>
            <p:cNvPr id="15" name="Дуга 14"/>
            <p:cNvSpPr/>
            <p:nvPr/>
          </p:nvSpPr>
          <p:spPr>
            <a:xfrm>
              <a:off x="6786578" y="3857628"/>
              <a:ext cx="1928826" cy="2143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10800000" flipV="1">
              <a:off x="6786578" y="3857628"/>
              <a:ext cx="1928826" cy="214314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8" name="Дуга 17"/>
          <p:cNvSpPr/>
          <p:nvPr/>
        </p:nvSpPr>
        <p:spPr>
          <a:xfrm rot="10800000" flipV="1">
            <a:off x="6286512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0800000" flipH="1" flipV="1">
            <a:off x="1428728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71802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2330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72066" y="464344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+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929058" y="521495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521495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13" grpId="0" uiExpand="1" animBg="1"/>
      <p:bldP spid="14" grpId="0" uiExpand="1" animBg="1"/>
      <p:bldP spid="18" grpId="0" animBg="1"/>
      <p:bldP spid="19" grpId="0" animBg="1"/>
      <p:bldP spid="23" grpId="0"/>
      <p:bldP spid="24" grpId="0"/>
      <p:bldP spid="25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Точку </a:t>
            </a:r>
            <a:r>
              <a:rPr lang="en-US" sz="3000" dirty="0" smtClean="0">
                <a:latin typeface="Monotype Corsiva" pitchFamily="66" charset="0"/>
              </a:rPr>
              <a:t>x=x</a:t>
            </a:r>
            <a:r>
              <a:rPr lang="en-US" sz="1600" dirty="0" smtClean="0">
                <a:latin typeface="Monotype Corsiva" pitchFamily="66" charset="0"/>
              </a:rPr>
              <a:t>0</a:t>
            </a:r>
            <a:r>
              <a:rPr lang="ru-RU" sz="3000" dirty="0" smtClean="0">
                <a:latin typeface="Monotype Corsiva" pitchFamily="66" charset="0"/>
              </a:rPr>
              <a:t> называют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точкой минимума </a:t>
            </a:r>
            <a:r>
              <a:rPr lang="ru-RU" sz="3000" dirty="0" smtClean="0">
                <a:latin typeface="Monotype Corsiva" pitchFamily="66" charset="0"/>
              </a:rPr>
              <a:t>функции </a:t>
            </a:r>
            <a:r>
              <a:rPr lang="en-US" sz="3000" dirty="0" smtClean="0">
                <a:latin typeface="Monotype Corsiva" pitchFamily="66" charset="0"/>
              </a:rPr>
              <a:t>y=f(x)</a:t>
            </a:r>
            <a:r>
              <a:rPr lang="ru-RU" sz="3000" dirty="0" smtClean="0">
                <a:latin typeface="Monotype Corsiva" pitchFamily="66" charset="0"/>
              </a:rPr>
              <a:t>, если у этой точки существует окрестность, для всех точек которой выполняется неравенство </a:t>
            </a:r>
            <a:r>
              <a:rPr lang="en-US" sz="3000" b="1" dirty="0" smtClean="0">
                <a:solidFill>
                  <a:srgbClr val="0000CC"/>
                </a:solidFill>
                <a:latin typeface="Monotype Corsiva" pitchFamily="66" charset="0"/>
              </a:rPr>
              <a:t>f(x)≥f(x</a:t>
            </a:r>
            <a:r>
              <a:rPr lang="en-US" sz="1600" b="1" dirty="0" smtClean="0">
                <a:solidFill>
                  <a:srgbClr val="0000CC"/>
                </a:solidFill>
                <a:latin typeface="Monotype Corsiva" pitchFamily="66" charset="0"/>
              </a:rPr>
              <a:t>0</a:t>
            </a:r>
            <a:r>
              <a:rPr lang="en-US" sz="3000" b="1" dirty="0" smtClean="0">
                <a:solidFill>
                  <a:srgbClr val="0000CC"/>
                </a:solidFill>
                <a:latin typeface="Monotype Corsiva" pitchFamily="66" charset="0"/>
              </a:rPr>
              <a:t>)</a:t>
            </a:r>
            <a:r>
              <a:rPr lang="ru-RU" sz="3000" dirty="0" smtClean="0">
                <a:latin typeface="Monotype Corsiva" pitchFamily="66" charset="0"/>
              </a:rPr>
              <a:t>.</a:t>
            </a:r>
            <a:endParaRPr lang="en-US" sz="3000" dirty="0" smtClean="0">
              <a:latin typeface="Monotype Corsiva" pitchFamily="66" charset="0"/>
            </a:endParaRPr>
          </a:p>
          <a:p>
            <a:pPr algn="just"/>
            <a:r>
              <a:rPr lang="ru-RU" sz="3000" dirty="0" smtClean="0">
                <a:latin typeface="Monotype Corsiva" pitchFamily="66" charset="0"/>
              </a:rPr>
              <a:t>Точку </a:t>
            </a:r>
            <a:r>
              <a:rPr lang="en-US" sz="3000" dirty="0" smtClean="0">
                <a:latin typeface="Monotype Corsiva" pitchFamily="66" charset="0"/>
              </a:rPr>
              <a:t>x=x</a:t>
            </a:r>
            <a:r>
              <a:rPr lang="en-US" sz="1600" dirty="0" smtClean="0">
                <a:latin typeface="Monotype Corsiva" pitchFamily="66" charset="0"/>
              </a:rPr>
              <a:t>0</a:t>
            </a:r>
            <a:r>
              <a:rPr lang="ru-RU" sz="3000" dirty="0" smtClean="0">
                <a:latin typeface="Monotype Corsiva" pitchFamily="66" charset="0"/>
              </a:rPr>
              <a:t> называют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точкой максимума </a:t>
            </a:r>
            <a:r>
              <a:rPr lang="ru-RU" sz="3000" dirty="0" smtClean="0">
                <a:latin typeface="Monotype Corsiva" pitchFamily="66" charset="0"/>
              </a:rPr>
              <a:t>функции </a:t>
            </a:r>
            <a:r>
              <a:rPr lang="en-US" sz="3000" dirty="0" smtClean="0">
                <a:latin typeface="Monotype Corsiva" pitchFamily="66" charset="0"/>
              </a:rPr>
              <a:t>y=f(x)</a:t>
            </a:r>
            <a:r>
              <a:rPr lang="ru-RU" sz="3000" dirty="0" smtClean="0">
                <a:latin typeface="Monotype Corsiva" pitchFamily="66" charset="0"/>
              </a:rPr>
              <a:t>, если у этой точки существует окрестность, для всех точек которой выполняется неравенство </a:t>
            </a:r>
            <a:r>
              <a:rPr lang="en-US" sz="3000" b="1" dirty="0" smtClean="0">
                <a:solidFill>
                  <a:srgbClr val="0000CC"/>
                </a:solidFill>
                <a:latin typeface="Monotype Corsiva" pitchFamily="66" charset="0"/>
              </a:rPr>
              <a:t>f(x)≤f(x</a:t>
            </a:r>
            <a:r>
              <a:rPr lang="en-US" sz="1600" b="1" dirty="0" smtClean="0">
                <a:solidFill>
                  <a:srgbClr val="0000CC"/>
                </a:solidFill>
                <a:latin typeface="Monotype Corsiva" pitchFamily="66" charset="0"/>
              </a:rPr>
              <a:t>0</a:t>
            </a:r>
            <a:r>
              <a:rPr lang="en-US" sz="3000" b="1" dirty="0" smtClean="0">
                <a:solidFill>
                  <a:srgbClr val="0000CC"/>
                </a:solidFill>
                <a:latin typeface="Monotype Corsiva" pitchFamily="66" charset="0"/>
              </a:rPr>
              <a:t>)</a:t>
            </a:r>
            <a:r>
              <a:rPr lang="ru-RU" sz="3000" dirty="0" smtClean="0">
                <a:latin typeface="Monotype Corsiva" pitchFamily="66" charset="0"/>
              </a:rPr>
              <a:t>.</a:t>
            </a:r>
            <a:endParaRPr lang="en-US" sz="3000" dirty="0" smtClean="0">
              <a:latin typeface="Monotype Corsiva" pitchFamily="66" charset="0"/>
            </a:endParaRPr>
          </a:p>
          <a:p>
            <a:pPr algn="just"/>
            <a:endParaRPr lang="ru-RU" sz="30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Если функция </a:t>
            </a:r>
            <a:r>
              <a:rPr lang="en-US" sz="3000" dirty="0" smtClean="0">
                <a:latin typeface="Monotype Corsiva" pitchFamily="66" charset="0"/>
              </a:rPr>
              <a:t>y=f(x)</a:t>
            </a:r>
            <a:r>
              <a:rPr lang="ru-RU" sz="3000" dirty="0" smtClean="0">
                <a:latin typeface="Monotype Corsiva" pitchFamily="66" charset="0"/>
              </a:rPr>
              <a:t>  имеет экстремум в точке </a:t>
            </a:r>
            <a:r>
              <a:rPr lang="en-US" sz="3000" dirty="0" smtClean="0">
                <a:latin typeface="Monotype Corsiva" pitchFamily="66" charset="0"/>
              </a:rPr>
              <a:t>x=x</a:t>
            </a:r>
            <a:r>
              <a:rPr lang="en-US" sz="1600" dirty="0" smtClean="0">
                <a:latin typeface="Monotype Corsiva" pitchFamily="66" charset="0"/>
              </a:rPr>
              <a:t>0</a:t>
            </a:r>
            <a:r>
              <a:rPr lang="ru-RU" sz="3000" dirty="0" smtClean="0">
                <a:latin typeface="Monotype Corsiva" pitchFamily="66" charset="0"/>
              </a:rPr>
              <a:t>, то в этой точке </a:t>
            </a:r>
            <a:r>
              <a:rPr lang="ru-RU" sz="3000" b="1" dirty="0" smtClean="0">
                <a:solidFill>
                  <a:srgbClr val="0000CC"/>
                </a:solidFill>
                <a:latin typeface="Monotype Corsiva" pitchFamily="66" charset="0"/>
              </a:rPr>
              <a:t>производная</a:t>
            </a:r>
            <a:r>
              <a:rPr lang="ru-RU" sz="3000" dirty="0" smtClean="0">
                <a:latin typeface="Monotype Corsiva" pitchFamily="66" charset="0"/>
              </a:rPr>
              <a:t> функции или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равна нулю</a:t>
            </a:r>
            <a:r>
              <a:rPr lang="ru-RU" sz="3000" dirty="0" smtClean="0">
                <a:latin typeface="Monotype Corsiva" pitchFamily="66" charset="0"/>
              </a:rPr>
              <a:t>, или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не существует</a:t>
            </a:r>
            <a:r>
              <a:rPr lang="ru-RU" sz="3000" dirty="0" smtClean="0">
                <a:latin typeface="Monotype Corsiva" pitchFamily="66" charset="0"/>
              </a:rPr>
              <a:t>.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Теорема </a:t>
            </a:r>
            <a:r>
              <a:rPr lang="en-US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3</a:t>
            </a: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kumimoji="0" lang="ru-RU" sz="4400" i="1" u="heavy" strike="noStrike" kern="1200" normalizeH="0" noProof="0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6" name="Рисунок 5" descr="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3068960"/>
            <a:ext cx="5976664" cy="326863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i="1" dirty="0" smtClean="0">
                <a:latin typeface="Monotype Corsiva" pitchFamily="66" charset="0"/>
              </a:rPr>
              <a:t>Если производная </a:t>
            </a:r>
            <a:r>
              <a:rPr lang="en-US" sz="3000" i="1" dirty="0" smtClean="0">
                <a:latin typeface="Monotype Corsiva" pitchFamily="66" charset="0"/>
              </a:rPr>
              <a:t>f</a:t>
            </a:r>
            <a:r>
              <a:rPr lang="ru-RU" sz="3000" i="1" dirty="0" smtClean="0">
                <a:latin typeface="Monotype Corsiva" pitchFamily="66" charset="0"/>
              </a:rPr>
              <a:t>’(</a:t>
            </a:r>
            <a:r>
              <a:rPr lang="en-US" sz="3000" i="1" dirty="0" smtClean="0">
                <a:latin typeface="Monotype Corsiva" pitchFamily="66" charset="0"/>
              </a:rPr>
              <a:t>x</a:t>
            </a:r>
            <a:r>
              <a:rPr lang="ru-RU" sz="3000" i="1" dirty="0" smtClean="0">
                <a:latin typeface="Monotype Corsiva" pitchFamily="66" charset="0"/>
              </a:rPr>
              <a:t>) при переходе через точку </a:t>
            </a:r>
            <a:r>
              <a:rPr lang="en-US" sz="3000" i="1" dirty="0" smtClean="0">
                <a:latin typeface="Monotype Corsiva" pitchFamily="66" charset="0"/>
              </a:rPr>
              <a:t>x</a:t>
            </a:r>
            <a:r>
              <a:rPr lang="ru-RU" sz="3000" i="1" baseline="-25000" dirty="0" smtClean="0">
                <a:latin typeface="Monotype Corsiva" pitchFamily="66" charset="0"/>
              </a:rPr>
              <a:t>0</a:t>
            </a:r>
            <a:r>
              <a:rPr lang="ru-RU" sz="3000" i="1" dirty="0" smtClean="0">
                <a:latin typeface="Monotype Corsiva" pitchFamily="66" charset="0"/>
              </a:rPr>
              <a:t> </a:t>
            </a:r>
            <a:r>
              <a:rPr lang="ru-RU" sz="3000" b="1" i="1" dirty="0" smtClean="0">
                <a:solidFill>
                  <a:srgbClr val="FF0000"/>
                </a:solidFill>
                <a:latin typeface="Monotype Corsiva" pitchFamily="66" charset="0"/>
              </a:rPr>
              <a:t>меняет знак</a:t>
            </a:r>
            <a:r>
              <a:rPr lang="ru-RU" sz="3000" i="1" dirty="0" smtClean="0">
                <a:latin typeface="Monotype Corsiva" pitchFamily="66" charset="0"/>
              </a:rPr>
              <a:t>, то точка </a:t>
            </a:r>
            <a:r>
              <a:rPr lang="en-US" sz="3000" b="1" i="1" dirty="0" smtClean="0">
                <a:solidFill>
                  <a:srgbClr val="0000CC"/>
                </a:solidFill>
                <a:latin typeface="Monotype Corsiva" pitchFamily="66" charset="0"/>
              </a:rPr>
              <a:t>x</a:t>
            </a:r>
            <a:r>
              <a:rPr lang="ru-RU" sz="3000" b="1" i="1" baseline="-25000" dirty="0" smtClean="0">
                <a:solidFill>
                  <a:srgbClr val="0000CC"/>
                </a:solidFill>
                <a:latin typeface="Monotype Corsiva" pitchFamily="66" charset="0"/>
              </a:rPr>
              <a:t>0</a:t>
            </a:r>
            <a:r>
              <a:rPr lang="ru-RU" sz="3000" b="1" i="1" dirty="0" smtClean="0">
                <a:solidFill>
                  <a:srgbClr val="0000CC"/>
                </a:solidFill>
                <a:latin typeface="Monotype Corsiva" pitchFamily="66" charset="0"/>
              </a:rPr>
              <a:t> является точкой экстремума </a:t>
            </a:r>
            <a:r>
              <a:rPr lang="ru-RU" sz="3000" i="1" dirty="0" smtClean="0">
                <a:latin typeface="Monotype Corsiva" pitchFamily="66" charset="0"/>
              </a:rPr>
              <a:t>функции </a:t>
            </a:r>
            <a:r>
              <a:rPr lang="en-US" sz="3000" i="1" dirty="0" smtClean="0">
                <a:latin typeface="Monotype Corsiva" pitchFamily="66" charset="0"/>
              </a:rPr>
              <a:t>f</a:t>
            </a:r>
            <a:r>
              <a:rPr lang="ru-RU" sz="3000" i="1" dirty="0" smtClean="0">
                <a:latin typeface="Monotype Corsiva" pitchFamily="66" charset="0"/>
              </a:rPr>
              <a:t>(</a:t>
            </a:r>
            <a:r>
              <a:rPr lang="en-US" sz="3000" i="1" dirty="0" smtClean="0">
                <a:latin typeface="Monotype Corsiva" pitchFamily="66" charset="0"/>
              </a:rPr>
              <a:t>x</a:t>
            </a:r>
            <a:r>
              <a:rPr lang="ru-RU" sz="3000" i="1" dirty="0" smtClean="0">
                <a:latin typeface="Monotype Corsiva" pitchFamily="66" charset="0"/>
              </a:rPr>
              <a:t>).</a:t>
            </a:r>
            <a:endParaRPr lang="ru-RU" sz="3000" dirty="0" smtClean="0">
              <a:latin typeface="Monotype Corsiva" pitchFamily="66" charset="0"/>
            </a:endParaRPr>
          </a:p>
          <a:p>
            <a:pPr marL="0" indent="0" algn="just">
              <a:buNone/>
            </a:pPr>
            <a:r>
              <a:rPr lang="ru-RU" sz="2800" i="1" dirty="0" smtClean="0">
                <a:latin typeface="Monotype Corsiva" pitchFamily="66" charset="0"/>
              </a:rPr>
              <a:t>Если производная меняет знак с + на –, то точка будет являться точкой максимума, если с – на +, то точка будет точкой минимума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Теорема </a:t>
            </a:r>
            <a:r>
              <a:rPr lang="en-US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4</a:t>
            </a: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.</a:t>
            </a:r>
            <a:endParaRPr kumimoji="0" lang="ru-RU" sz="4400" i="1" u="heavy" strike="noStrike" kern="1200" normalizeH="0" noProof="0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7" name="Рисунок 6" descr="fr30.jpg"/>
          <p:cNvPicPr>
            <a:picLocks noChangeAspect="1"/>
          </p:cNvPicPr>
          <p:nvPr/>
        </p:nvPicPr>
        <p:blipFill>
          <a:blip r:embed="rId2" cstate="print"/>
          <a:srcRect l="5886" t="13514" r="6997" b="33251"/>
          <a:stretch>
            <a:fillRect/>
          </a:stretch>
        </p:blipFill>
        <p:spPr>
          <a:xfrm>
            <a:off x="2071670" y="4143380"/>
            <a:ext cx="6715172" cy="178595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908720"/>
            <a:ext cx="7086600" cy="585789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Область определения</a:t>
            </a:r>
            <a:r>
              <a:rPr lang="ru-RU" sz="2800" dirty="0" smtClean="0">
                <a:latin typeface="Monotype Corsiva" pitchFamily="66" charset="0"/>
              </a:rPr>
              <a:t>: </a:t>
            </a:r>
            <a:r>
              <a:rPr lang="en-US" sz="2800" dirty="0" smtClean="0">
                <a:latin typeface="Monotype Corsiva" pitchFamily="66" charset="0"/>
              </a:rPr>
              <a:t>R</a:t>
            </a:r>
            <a:r>
              <a:rPr lang="ru-RU" sz="2800" dirty="0" smtClean="0">
                <a:latin typeface="Monotype Corsiva" pitchFamily="66" charset="0"/>
              </a:rPr>
              <a:t>. Функция непрерывна.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Вычисляем производную :</a:t>
            </a:r>
            <a:r>
              <a:rPr lang="ru-RU" sz="2800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</a:t>
            </a:r>
            <a:r>
              <a:rPr lang="ru-RU" sz="2800" dirty="0" smtClean="0">
                <a:latin typeface="Monotype Corsiva" pitchFamily="66" charset="0"/>
              </a:rPr>
              <a:t>-</a:t>
            </a:r>
            <a:r>
              <a:rPr lang="en-US" sz="2800" dirty="0" smtClean="0">
                <a:latin typeface="Monotype Corsiva" pitchFamily="66" charset="0"/>
              </a:rPr>
              <a:t>6x²-6x</a:t>
            </a:r>
            <a:r>
              <a:rPr lang="ru-RU" sz="2800" dirty="0" smtClean="0">
                <a:latin typeface="Monotype Corsiva" pitchFamily="66" charset="0"/>
              </a:rPr>
              <a:t>+12</a:t>
            </a:r>
            <a:r>
              <a:rPr lang="en-US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u="sng" dirty="0" smtClean="0">
                <a:latin typeface="Monotype Corsiva" pitchFamily="66" charset="0"/>
              </a:rPr>
              <a:t>Находим критические точки: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en-US" sz="2800" dirty="0" smtClean="0">
                <a:latin typeface="Monotype Corsiva" pitchFamily="66" charset="0"/>
              </a:rPr>
              <a:t>y’=</a:t>
            </a:r>
            <a:r>
              <a:rPr lang="ru-RU" sz="2800" dirty="0" smtClean="0">
                <a:latin typeface="Monotype Corsiva" pitchFamily="66" charset="0"/>
              </a:rPr>
              <a:t>0. </a:t>
            </a:r>
          </a:p>
          <a:p>
            <a:pPr marL="514350" indent="-514350" algn="ctr">
              <a:buNone/>
            </a:pPr>
            <a:r>
              <a:rPr lang="ru-RU" sz="2800" dirty="0" smtClean="0">
                <a:latin typeface="Monotype Corsiva" pitchFamily="66" charset="0"/>
              </a:rPr>
              <a:t>-</a:t>
            </a:r>
            <a:r>
              <a:rPr lang="en-US" sz="2800" dirty="0" smtClean="0">
                <a:latin typeface="Monotype Corsiva" pitchFamily="66" charset="0"/>
              </a:rPr>
              <a:t>x²-x</a:t>
            </a:r>
            <a:r>
              <a:rPr lang="ru-RU" sz="2800" dirty="0" smtClean="0">
                <a:latin typeface="Monotype Corsiva" pitchFamily="66" charset="0"/>
              </a:rPr>
              <a:t>+2=0</a:t>
            </a:r>
          </a:p>
          <a:p>
            <a:pPr marL="514350" indent="-514350" algn="ctr">
              <a:buNone/>
            </a:pPr>
            <a:r>
              <a:rPr lang="ru-RU" sz="2800" dirty="0" smtClean="0">
                <a:latin typeface="Monotype Corsiva" pitchFamily="66" charset="0"/>
              </a:rPr>
              <a:t>Д=1-4*(-1)*2=1+8=9</a:t>
            </a:r>
          </a:p>
          <a:p>
            <a:pPr marL="514350" indent="-514350" algn="ctr">
              <a:buNone/>
            </a:pPr>
            <a:r>
              <a:rPr lang="en-US" sz="2800" dirty="0" smtClean="0">
                <a:latin typeface="Monotype Corsiva" pitchFamily="66" charset="0"/>
              </a:rPr>
              <a:t>x</a:t>
            </a:r>
            <a:r>
              <a:rPr lang="en-US" sz="2800" baseline="-25000" dirty="0" smtClean="0">
                <a:latin typeface="Monotype Corsiva" pitchFamily="66" charset="0"/>
              </a:rPr>
              <a:t>1</a:t>
            </a:r>
            <a:r>
              <a:rPr lang="en-US" sz="2800" dirty="0" smtClean="0">
                <a:latin typeface="Monotype Corsiva" pitchFamily="66" charset="0"/>
              </a:rPr>
              <a:t>=1; x</a:t>
            </a:r>
            <a:r>
              <a:rPr lang="en-US" sz="2800" baseline="-25000" dirty="0" smtClean="0">
                <a:latin typeface="Monotype Corsiva" pitchFamily="66" charset="0"/>
              </a:rPr>
              <a:t>2</a:t>
            </a:r>
            <a:r>
              <a:rPr lang="en-US" sz="2800" dirty="0" smtClean="0">
                <a:latin typeface="Monotype Corsiva" pitchFamily="66" charset="0"/>
              </a:rPr>
              <a:t>=-2</a:t>
            </a: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ru-RU" sz="2800" b="1" u="sng" dirty="0" smtClean="0">
                <a:latin typeface="Monotype Corsiva" pitchFamily="66" charset="0"/>
              </a:rPr>
              <a:t>Делим область определения</a:t>
            </a:r>
            <a:r>
              <a:rPr lang="en-US" sz="2800" b="1" u="sng" dirty="0" smtClean="0">
                <a:latin typeface="Monotype Corsiva" pitchFamily="66" charset="0"/>
              </a:rPr>
              <a:t> </a:t>
            </a:r>
            <a:r>
              <a:rPr lang="ru-RU" sz="2800" b="1" u="sng" dirty="0" smtClean="0">
                <a:latin typeface="Monotype Corsiva" pitchFamily="66" charset="0"/>
              </a:rPr>
              <a:t>на интервалы:</a:t>
            </a:r>
            <a:r>
              <a:rPr lang="ru-RU" sz="2800" dirty="0" smtClean="0">
                <a:latin typeface="Monotype Corsiva" pitchFamily="66" charset="0"/>
              </a:rPr>
              <a:t> 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endParaRPr lang="en-US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 startAt="4"/>
            </a:pPr>
            <a:r>
              <a:rPr lang="en-US" sz="2800" b="1" i="1" dirty="0" smtClean="0">
                <a:latin typeface="Monotype Corsiva" pitchFamily="66" charset="0"/>
              </a:rPr>
              <a:t>x</a:t>
            </a:r>
            <a:r>
              <a:rPr lang="ru-RU" sz="2800" b="1" i="1" dirty="0" smtClean="0">
                <a:latin typeface="Monotype Corsiva" pitchFamily="66" charset="0"/>
              </a:rPr>
              <a:t>=-2 – точка минимума</a:t>
            </a:r>
            <a:r>
              <a:rPr lang="ru-RU" sz="2800" i="1" dirty="0" smtClean="0">
                <a:latin typeface="Monotype Corsiva" pitchFamily="66" charset="0"/>
              </a:rPr>
              <a:t>. Найдём минимум функции </a:t>
            </a:r>
            <a:r>
              <a:rPr lang="en-US" sz="2800" b="1" i="1" dirty="0" err="1" smtClean="0">
                <a:latin typeface="Monotype Corsiva" pitchFamily="66" charset="0"/>
              </a:rPr>
              <a:t>y</a:t>
            </a:r>
            <a:r>
              <a:rPr lang="en-US" sz="2800" b="1" i="1" baseline="-25000" dirty="0" err="1" smtClean="0">
                <a:latin typeface="Monotype Corsiva" pitchFamily="66" charset="0"/>
              </a:rPr>
              <a:t>min</a:t>
            </a:r>
            <a:r>
              <a:rPr lang="ru-RU" sz="2800" b="1" i="1" dirty="0" smtClean="0">
                <a:latin typeface="Monotype Corsiva" pitchFamily="66" charset="0"/>
              </a:rPr>
              <a:t>=-24</a:t>
            </a:r>
            <a:r>
              <a:rPr lang="ru-RU" sz="2800" i="1" dirty="0" smtClean="0">
                <a:latin typeface="Monotype Corsiva" pitchFamily="66" charset="0"/>
              </a:rPr>
              <a:t>. </a:t>
            </a:r>
            <a:r>
              <a:rPr lang="en-US" sz="2800" b="1" i="1" dirty="0" smtClean="0">
                <a:latin typeface="Monotype Corsiva" pitchFamily="66" charset="0"/>
              </a:rPr>
              <a:t>x</a:t>
            </a:r>
            <a:r>
              <a:rPr lang="ru-RU" sz="2800" b="1" i="1" dirty="0" smtClean="0">
                <a:latin typeface="Monotype Corsiva" pitchFamily="66" charset="0"/>
              </a:rPr>
              <a:t>=1 – точка максимума</a:t>
            </a:r>
            <a:r>
              <a:rPr lang="ru-RU" sz="2800" i="1" dirty="0" smtClean="0">
                <a:latin typeface="Monotype Corsiva" pitchFamily="66" charset="0"/>
              </a:rPr>
              <a:t>. Найдём максимум функции: </a:t>
            </a:r>
            <a:r>
              <a:rPr lang="en-US" sz="2800" b="1" i="1" dirty="0" err="1" smtClean="0">
                <a:latin typeface="Monotype Corsiva" pitchFamily="66" charset="0"/>
              </a:rPr>
              <a:t>y</a:t>
            </a:r>
            <a:r>
              <a:rPr lang="en-US" sz="2800" b="1" i="1" baseline="-25000" dirty="0" err="1" smtClean="0">
                <a:latin typeface="Monotype Corsiva" pitchFamily="66" charset="0"/>
              </a:rPr>
              <a:t>max</a:t>
            </a:r>
            <a:r>
              <a:rPr lang="ru-RU" sz="2800" b="1" i="1" dirty="0" smtClean="0">
                <a:latin typeface="Monotype Corsiva" pitchFamily="66" charset="0"/>
              </a:rPr>
              <a:t>=3</a:t>
            </a:r>
            <a:r>
              <a:rPr lang="ru-RU" sz="2800" i="1" dirty="0" smtClean="0">
                <a:latin typeface="Monotype Corsiva" pitchFamily="66" charset="0"/>
                <a:cs typeface="Times New Roman"/>
              </a:rPr>
              <a:t>.</a:t>
            </a:r>
            <a:r>
              <a:rPr lang="en-US" sz="2800" i="1" dirty="0" smtClean="0">
                <a:latin typeface="Monotype Corsiva" pitchFamily="66" charset="0"/>
                <a:cs typeface="Times New Roman"/>
              </a:rPr>
              <a:t> </a:t>
            </a:r>
            <a:endParaRPr lang="en-US" sz="2800" i="1" dirty="0" smtClean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462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1" u="sng" strike="noStrike" kern="1200" normalizeH="0" baseline="0" noProof="0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Пример №</a:t>
            </a:r>
            <a:r>
              <a:rPr kumimoji="0" lang="en-US" sz="3600" i="1" u="sng" strike="noStrike" kern="1200" normalizeH="0" baseline="0" noProof="0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3</a:t>
            </a:r>
            <a:r>
              <a:rPr kumimoji="0" lang="ru-RU" sz="3600" i="1" u="sng" strike="noStrike" kern="1200" normalizeH="0" baseline="0" noProof="0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.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</a:t>
            </a:r>
            <a:r>
              <a:rPr kumimoji="0" lang="ru-RU" sz="3600" i="1" strike="noStrike" kern="1200" normalizeH="0" baseline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Найти </a:t>
            </a:r>
            <a:r>
              <a:rPr lang="ru-RU" sz="3600" i="1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экстремумы 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функции </a:t>
            </a:r>
            <a:b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</a:br>
            <a:r>
              <a:rPr kumimoji="0" lang="en-US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y=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-</a:t>
            </a:r>
            <a:r>
              <a:rPr kumimoji="0" lang="en-US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2x³-3x²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+12</a:t>
            </a:r>
            <a:r>
              <a:rPr kumimoji="0" lang="en-US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x</a:t>
            </a:r>
            <a:r>
              <a:rPr kumimoji="0" lang="ru-RU" sz="3600" i="1" strike="noStrike" kern="1200" normalizeH="0" noProof="0" dirty="0" smtClean="0">
                <a:ln w="18415" cmpd="sng">
                  <a:solidFill>
                    <a:srgbClr val="99FF99"/>
                  </a:solidFill>
                  <a:prstDash val="solid"/>
                </a:ln>
                <a:solidFill>
                  <a:srgbClr val="99FF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-4</a:t>
            </a:r>
            <a:endParaRPr kumimoji="0" lang="ru-RU" sz="3600" i="1" strike="noStrike" kern="1200" normalizeH="0" baseline="0" noProof="0" dirty="0">
              <a:ln w="18415" cmpd="sng">
                <a:solidFill>
                  <a:srgbClr val="99FF99"/>
                </a:solidFill>
                <a:prstDash val="solid"/>
              </a:ln>
              <a:solidFill>
                <a:srgbClr val="99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00298" y="5095228"/>
            <a:ext cx="557216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614363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00496" y="4952353"/>
            <a:ext cx="285752" cy="28575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4143372" y="4809477"/>
            <a:ext cx="2143140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0800000" flipV="1">
            <a:off x="4143372" y="4809477"/>
            <a:ext cx="2143140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0800000" flipV="1">
            <a:off x="6286512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0800000" flipH="1" flipV="1">
            <a:off x="1428728" y="4786322"/>
            <a:ext cx="2714644" cy="35719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071802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072330" y="466660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072066" y="464344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+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857620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-2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521495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8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0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60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4000"/>
                            </p:stCondLst>
                            <p:childTnLst>
                              <p:par>
                                <p:cTn id="10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2000"/>
                            </p:stCondLst>
                            <p:childTnLst>
                              <p:par>
                                <p:cTn id="10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1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6000"/>
                            </p:stCondLst>
                            <p:childTnLst>
                              <p:par>
                                <p:cTn id="12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8000"/>
                            </p:stCondLst>
                            <p:childTnLst>
                              <p:par>
                                <p:cTn id="127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0000"/>
                            </p:stCondLst>
                            <p:childTnLst>
                              <p:par>
                                <p:cTn id="133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82000"/>
                            </p:stCondLst>
                            <p:childTnLst>
                              <p:par>
                                <p:cTn id="139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4000"/>
                            </p:stCondLst>
                            <p:childTnLst>
                              <p:par>
                                <p:cTn id="145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86000"/>
                            </p:stCondLst>
                            <p:childTnLst>
                              <p:par>
                                <p:cTn id="15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8000"/>
                            </p:stCondLst>
                            <p:childTnLst>
                              <p:par>
                                <p:cTn id="157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3" grpId="0"/>
      <p:bldP spid="24" grpId="0"/>
      <p:bldP spid="25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Определение возрастающей (убывающей) функции.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Теорема о возрастании (убывании)  функции.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Точка минимума (максимума) функции.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Стационарные и критические точки производной.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Достаточные условия экстремума функции.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Алгоритм исследования функции на монотонность и экстремумы.</a:t>
            </a:r>
            <a:endParaRPr lang="ru-RU" sz="28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ru-RU" sz="2800" b="1" dirty="0" smtClean="0">
                <a:latin typeface="Monotype Corsiva" pitchFamily="66" charset="0"/>
              </a:rPr>
              <a:t>Учебник Лисичкина, Соловечика: № 564, 565, 566, 571 –стр. 253</a:t>
            </a:r>
          </a:p>
          <a:p>
            <a:pPr marL="514350" indent="-514350" algn="just">
              <a:buNone/>
            </a:pPr>
            <a:endParaRPr lang="ru-RU" sz="2800" b="1" dirty="0" smtClean="0">
              <a:latin typeface="Monotype Corsiva" pitchFamily="66" charset="0"/>
            </a:endParaRPr>
          </a:p>
          <a:p>
            <a:pPr marL="514350" indent="-514350" algn="just">
              <a:buNone/>
            </a:pPr>
            <a:endParaRPr lang="ru-RU" sz="2800" b="1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Учебник Лисичкина</a:t>
            </a:r>
            <a:r>
              <a:rPr lang="ru-RU" sz="2800" b="1" smtClean="0">
                <a:latin typeface="Monotype Corsiva" pitchFamily="66" charset="0"/>
              </a:rPr>
              <a:t>, </a:t>
            </a:r>
            <a:r>
              <a:rPr lang="ru-RU" sz="2800" b="1" smtClean="0">
                <a:latin typeface="Monotype Corsiva" pitchFamily="66" charset="0"/>
              </a:rPr>
              <a:t>Соловейчика</a:t>
            </a:r>
            <a:r>
              <a:rPr lang="ru-RU" sz="2800" b="1" dirty="0" smtClean="0">
                <a:latin typeface="Monotype Corsiva" pitchFamily="66" charset="0"/>
              </a:rPr>
              <a:t>: № 572, 573, 575, 576 –стр. 253;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b="1" dirty="0" smtClean="0">
                <a:latin typeface="Monotype Corsiva" pitchFamily="66" charset="0"/>
              </a:rPr>
              <a:t>Выучить достаточные и необходимые условия монотонности и существования экстремумов функции.</a:t>
            </a:r>
          </a:p>
          <a:p>
            <a:pPr marL="514350" indent="-514350" algn="just">
              <a:buNone/>
            </a:pP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462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u="sng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Работа на уроке:</a:t>
            </a:r>
            <a:endParaRPr kumimoji="0" lang="ru-RU" sz="3600" i="1" strike="noStrike" kern="1200" normalizeH="0" baseline="0" noProof="0" dirty="0">
              <a:ln w="18415" cmpd="sng">
                <a:solidFill>
                  <a:srgbClr val="99FF99"/>
                </a:solidFill>
                <a:prstDash val="solid"/>
              </a:ln>
              <a:solidFill>
                <a:srgbClr val="99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6512" y="2142546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u="sng" dirty="0" smtClean="0">
                <a:ln w="18415" cmpd="sng">
                  <a:solidFill>
                    <a:srgbClr val="99FFCC"/>
                  </a:solidFill>
                  <a:prstDash val="solid"/>
                </a:ln>
                <a:solidFill>
                  <a:srgbClr val="99FFC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Задание на дом:</a:t>
            </a:r>
            <a:endParaRPr kumimoji="0" lang="ru-RU" sz="3600" i="1" strike="noStrike" kern="1200" normalizeH="0" baseline="0" noProof="0" dirty="0">
              <a:ln w="18415" cmpd="sng">
                <a:solidFill>
                  <a:srgbClr val="99FF99"/>
                </a:solidFill>
                <a:prstDash val="solid"/>
              </a:ln>
              <a:solidFill>
                <a:srgbClr val="99FF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708920"/>
            <a:ext cx="328614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ая выноска 5"/>
          <p:cNvSpPr/>
          <p:nvPr/>
        </p:nvSpPr>
        <p:spPr>
          <a:xfrm>
            <a:off x="1979712" y="1988840"/>
            <a:ext cx="3571900" cy="857256"/>
          </a:xfrm>
          <a:prstGeom prst="wedgeRectCallout">
            <a:avLst>
              <a:gd name="adj1" fmla="val 69391"/>
              <a:gd name="adj2" fmla="val 61199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3000" i="1" dirty="0" smtClean="0">
                <a:latin typeface="Monotype Corsiva" pitchFamily="66" charset="0"/>
              </a:rPr>
              <a:t>научиться применять таблицу производных при исследовании функций и построении графиков</a:t>
            </a:r>
            <a:endParaRPr lang="ru-RU" sz="3000" dirty="0" smtClean="0">
              <a:latin typeface="Monotype Corsiva" pitchFamily="66" charset="0"/>
              <a:cs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Цель</a:t>
            </a:r>
            <a:r>
              <a:rPr kumimoji="0" lang="ru-RU" sz="5000" i="1" u="none" strike="noStrike" kern="120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 урока:</a:t>
            </a:r>
            <a:endParaRPr kumimoji="0" lang="ru-RU" sz="5000" i="1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4860032" y="3366188"/>
            <a:ext cx="2973372" cy="2151044"/>
            <a:chOff x="2409" y="164"/>
            <a:chExt cx="3223" cy="3065"/>
          </a:xfrm>
        </p:grpSpPr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9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2994"/>
                  </a:cxn>
                </a:cxnLst>
                <a:rect l="0" t="0" r="r" b="b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4" y="8"/>
                  </a:cxn>
                </a:cxnLst>
                <a:rect l="0" t="0" r="r" b="b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31" y="0"/>
                  </a:cxn>
                </a:cxnLst>
                <a:rect l="0" t="0" r="r" b="b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32" y="8"/>
                  </a:cxn>
                </a:cxnLst>
                <a:rect l="0" t="0" r="r" b="b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 dirty="0"/>
              </a:p>
            </p:txBody>
          </p:sp>
          <p:sp>
            <p:nvSpPr>
              <p:cNvPr id="18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23" y="8"/>
                  </a:cxn>
                </a:cxnLst>
                <a:rect l="0" t="0" r="r" b="b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3107" y="0"/>
                  </a:cxn>
                </a:cxnLst>
                <a:rect l="0" t="0" r="r" b="b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115" y="8"/>
                  </a:cxn>
                </a:cxnLst>
                <a:rect l="0" t="0" r="r" b="b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026"/>
                  </a:cxn>
                </a:cxnLst>
                <a:rect l="0" t="0" r="r" b="b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/>
                <a:ahLst/>
                <a:cxnLst>
                  <a:cxn ang="0">
                    <a:pos x="9" y="0"/>
                  </a:cxn>
                  <a:cxn ang="0">
                    <a:pos x="0" y="3010"/>
                  </a:cxn>
                </a:cxnLst>
                <a:rect l="0" t="0" r="r" b="b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002"/>
                  </a:cxn>
                </a:cxnLst>
                <a:rect l="0" t="0" r="r" b="b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/>
                <a:t>х</a:t>
              </a: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3571" y="16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dirty="0" smtClean="0"/>
                <a:t>у</a:t>
              </a:r>
              <a:endParaRPr lang="ru-RU" sz="2400" dirty="0"/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>
            <a:off x="4942869" y="4437758"/>
            <a:ext cx="28575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V="1">
            <a:off x="5228622" y="4437758"/>
            <a:ext cx="2143141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олилиния 33"/>
          <p:cNvSpPr/>
          <p:nvPr/>
        </p:nvSpPr>
        <p:spPr>
          <a:xfrm>
            <a:off x="5800125" y="3723378"/>
            <a:ext cx="1028700" cy="1263650"/>
          </a:xfrm>
          <a:custGeom>
            <a:avLst/>
            <a:gdLst>
              <a:gd name="connsiteX0" fmla="*/ 0 w 1028700"/>
              <a:gd name="connsiteY0" fmla="*/ 0 h 1263650"/>
              <a:gd name="connsiteX1" fmla="*/ 466725 w 1028700"/>
              <a:gd name="connsiteY1" fmla="*/ 1257300 h 1263650"/>
              <a:gd name="connsiteX2" fmla="*/ 1028700 w 1028700"/>
              <a:gd name="connsiteY2" fmla="*/ 38100 h 126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8700" h="1263650">
                <a:moveTo>
                  <a:pt x="0" y="0"/>
                </a:moveTo>
                <a:cubicBezTo>
                  <a:pt x="147637" y="625475"/>
                  <a:pt x="295275" y="1250950"/>
                  <a:pt x="466725" y="1257300"/>
                </a:cubicBezTo>
                <a:cubicBezTo>
                  <a:pt x="638175" y="1263650"/>
                  <a:pt x="833437" y="650875"/>
                  <a:pt x="1028700" y="38100"/>
                </a:cubicBezTo>
              </a:path>
            </a:pathLst>
          </a:cu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5371497" y="3580502"/>
            <a:ext cx="1428760" cy="142876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олилиния 35"/>
          <p:cNvSpPr/>
          <p:nvPr/>
        </p:nvSpPr>
        <p:spPr>
          <a:xfrm>
            <a:off x="6443067" y="3437626"/>
            <a:ext cx="1171574" cy="912809"/>
          </a:xfrm>
          <a:custGeom>
            <a:avLst/>
            <a:gdLst>
              <a:gd name="connsiteX0" fmla="*/ 0 w 1314450"/>
              <a:gd name="connsiteY0" fmla="*/ 0 h 1341437"/>
              <a:gd name="connsiteX1" fmla="*/ 428625 w 1314450"/>
              <a:gd name="connsiteY1" fmla="*/ 1123950 h 1341437"/>
              <a:gd name="connsiteX2" fmla="*/ 1314450 w 1314450"/>
              <a:gd name="connsiteY2" fmla="*/ 1304925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4450" h="1341437">
                <a:moveTo>
                  <a:pt x="0" y="0"/>
                </a:moveTo>
                <a:cubicBezTo>
                  <a:pt x="104775" y="453231"/>
                  <a:pt x="209550" y="906463"/>
                  <a:pt x="428625" y="1123950"/>
                </a:cubicBezTo>
                <a:cubicBezTo>
                  <a:pt x="647700" y="1341437"/>
                  <a:pt x="981075" y="1323181"/>
                  <a:pt x="1314450" y="130492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 rot="10950104">
            <a:off x="5033671" y="4534330"/>
            <a:ext cx="1171574" cy="912809"/>
          </a:xfrm>
          <a:custGeom>
            <a:avLst/>
            <a:gdLst>
              <a:gd name="connsiteX0" fmla="*/ 0 w 1314450"/>
              <a:gd name="connsiteY0" fmla="*/ 0 h 1341437"/>
              <a:gd name="connsiteX1" fmla="*/ 428625 w 1314450"/>
              <a:gd name="connsiteY1" fmla="*/ 1123950 h 1341437"/>
              <a:gd name="connsiteX2" fmla="*/ 1314450 w 1314450"/>
              <a:gd name="connsiteY2" fmla="*/ 1304925 h 134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4450" h="1341437">
                <a:moveTo>
                  <a:pt x="0" y="0"/>
                </a:moveTo>
                <a:cubicBezTo>
                  <a:pt x="104775" y="453231"/>
                  <a:pt x="209550" y="906463"/>
                  <a:pt x="428625" y="1123950"/>
                </a:cubicBezTo>
                <a:cubicBezTo>
                  <a:pt x="647700" y="1341437"/>
                  <a:pt x="981075" y="1323181"/>
                  <a:pt x="1314450" y="1304925"/>
                </a:cubicBez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34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65920" y="1124744"/>
            <a:ext cx="7086600" cy="5500687"/>
          </a:xfrm>
        </p:spPr>
        <p:txBody>
          <a:bodyPr numCol="2"/>
          <a:lstStyle/>
          <a:p>
            <a:pPr>
              <a:buNone/>
            </a:pPr>
            <a:r>
              <a:rPr lang="ru-RU" sz="3000" b="1" u="sng" dirty="0" smtClean="0">
                <a:latin typeface="Monotype Corsiva" pitchFamily="66" charset="0"/>
              </a:rPr>
              <a:t>Вариант 1.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(Cu)’=…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…=(</a:t>
            </a:r>
            <a:r>
              <a:rPr lang="en-US" sz="2400" b="1" dirty="0" err="1" smtClean="0">
                <a:latin typeface="Monotype Corsiva" pitchFamily="66" charset="0"/>
              </a:rPr>
              <a:t>u’v-v’u</a:t>
            </a:r>
            <a:r>
              <a:rPr lang="en-US" sz="2400" b="1" dirty="0" smtClean="0">
                <a:latin typeface="Monotype Corsiva" pitchFamily="66" charset="0"/>
              </a:rPr>
              <a:t>)/v²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</a:t>
            </a:r>
            <a:r>
              <a:rPr lang="en-US" sz="2400" b="1" dirty="0" err="1" smtClean="0">
                <a:latin typeface="Monotype Corsiva" pitchFamily="66" charset="0"/>
              </a:rPr>
              <a:t>cos</a:t>
            </a:r>
            <a:r>
              <a:rPr lang="en-US" sz="2400" b="1" dirty="0" smtClean="0">
                <a:latin typeface="Monotype Corsiva" pitchFamily="66" charset="0"/>
              </a:rPr>
              <a:t> x)’=…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…=1/cos²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(e</a:t>
            </a:r>
            <a:r>
              <a:rPr lang="en-US" sz="2400" b="1" baseline="30000" dirty="0" smtClean="0">
                <a:latin typeface="Monotype Corsiva" pitchFamily="66" charset="0"/>
              </a:rPr>
              <a:t>x</a:t>
            </a:r>
            <a:r>
              <a:rPr lang="en-US" sz="2400" b="1" dirty="0" smtClean="0">
                <a:latin typeface="Monotype Corsiva" pitchFamily="66" charset="0"/>
              </a:rPr>
              <a:t>)’</a:t>
            </a:r>
            <a:r>
              <a:rPr lang="en-US" sz="2400" dirty="0" smtClean="0">
                <a:latin typeface="Monotype Corsiva" pitchFamily="66" charset="0"/>
              </a:rPr>
              <a:t>=…</a:t>
            </a:r>
          </a:p>
          <a:p>
            <a:pPr>
              <a:buNone/>
            </a:pPr>
            <a:r>
              <a:rPr lang="ru-RU" sz="3000" b="1" u="sng" dirty="0" smtClean="0">
                <a:latin typeface="Monotype Corsiva" pitchFamily="66" charset="0"/>
              </a:rPr>
              <a:t>Вариант </a:t>
            </a:r>
            <a:r>
              <a:rPr lang="en-US" sz="3000" b="1" u="sng" dirty="0" smtClean="0">
                <a:latin typeface="Monotype Corsiva" pitchFamily="66" charset="0"/>
              </a:rPr>
              <a:t>2</a:t>
            </a:r>
            <a:r>
              <a:rPr lang="ru-RU" sz="3000" b="1" u="sng" dirty="0" smtClean="0">
                <a:latin typeface="Monotype Corsiva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C’=…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…=(</a:t>
            </a:r>
            <a:r>
              <a:rPr lang="en-US" sz="2400" b="1" dirty="0" err="1" smtClean="0">
                <a:latin typeface="Monotype Corsiva" pitchFamily="66" charset="0"/>
              </a:rPr>
              <a:t>u’v+v’u</a:t>
            </a:r>
            <a:r>
              <a:rPr lang="en-US" sz="2400" b="1" dirty="0" smtClean="0">
                <a:latin typeface="Monotype Corsiva" pitchFamily="66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(sin x)’=…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…=-1/sin²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</a:t>
            </a:r>
            <a:r>
              <a:rPr lang="en-US" sz="2400" b="1" dirty="0" err="1" smtClean="0">
                <a:latin typeface="Monotype Corsiva" pitchFamily="66" charset="0"/>
              </a:rPr>
              <a:t>x</a:t>
            </a:r>
            <a:r>
              <a:rPr lang="en-US" sz="2400" b="1" baseline="30000" dirty="0" err="1" smtClean="0">
                <a:latin typeface="Monotype Corsiva" pitchFamily="66" charset="0"/>
              </a:rPr>
              <a:t>n</a:t>
            </a:r>
            <a:r>
              <a:rPr lang="en-US" sz="2400" b="1" dirty="0" smtClean="0">
                <a:latin typeface="Monotype Corsiva" pitchFamily="66" charset="0"/>
              </a:rPr>
              <a:t>)’</a:t>
            </a:r>
            <a:r>
              <a:rPr lang="en-US" sz="2400" dirty="0" smtClean="0">
                <a:latin typeface="Monotype Corsiva" pitchFamily="66" charset="0"/>
              </a:rPr>
              <a:t>=…</a:t>
            </a:r>
            <a:endParaRPr lang="ru-RU" sz="2400" b="1" dirty="0" smtClean="0">
              <a:latin typeface="Monotype Corsiva" pitchFamily="66" charset="0"/>
            </a:endParaRPr>
          </a:p>
          <a:p>
            <a:pPr>
              <a:buNone/>
            </a:pPr>
            <a:endParaRPr lang="en-US" sz="3000" b="1" u="sng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000" b="1" u="sng" dirty="0" smtClean="0">
                <a:latin typeface="Monotype Corsiva" pitchFamily="66" charset="0"/>
              </a:rPr>
              <a:t>Вариант 1.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(Cu)’=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Cu’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(u/v)</a:t>
            </a:r>
            <a:r>
              <a:rPr lang="en-US" sz="2400" b="1" dirty="0" smtClean="0">
                <a:latin typeface="Monotype Corsiva" pitchFamily="66" charset="0"/>
              </a:rPr>
              <a:t>=(</a:t>
            </a:r>
            <a:r>
              <a:rPr lang="en-US" sz="2400" b="1" dirty="0" err="1" smtClean="0">
                <a:latin typeface="Monotype Corsiva" pitchFamily="66" charset="0"/>
              </a:rPr>
              <a:t>u’v-v’u</a:t>
            </a:r>
            <a:r>
              <a:rPr lang="en-US" sz="2400" b="1" dirty="0" smtClean="0">
                <a:latin typeface="Monotype Corsiva" pitchFamily="66" charset="0"/>
              </a:rPr>
              <a:t>)/v²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</a:t>
            </a:r>
            <a:r>
              <a:rPr lang="en-US" sz="2400" b="1" dirty="0" err="1" smtClean="0">
                <a:latin typeface="Monotype Corsiva" pitchFamily="66" charset="0"/>
              </a:rPr>
              <a:t>cos</a:t>
            </a:r>
            <a:r>
              <a:rPr lang="en-US" sz="2400" b="1" dirty="0" smtClean="0">
                <a:latin typeface="Monotype Corsiva" pitchFamily="66" charset="0"/>
              </a:rPr>
              <a:t> x)’=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-sin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0000CC"/>
                </a:solidFill>
                <a:latin typeface="Monotype Corsiva" pitchFamily="66" charset="0"/>
              </a:rPr>
              <a:t>tg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 x</a:t>
            </a:r>
            <a:r>
              <a:rPr lang="en-US" sz="2400" b="1" dirty="0" smtClean="0">
                <a:latin typeface="Monotype Corsiva" pitchFamily="66" charset="0"/>
              </a:rPr>
              <a:t>=1/cos²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(e</a:t>
            </a:r>
            <a:r>
              <a:rPr lang="en-US" sz="2400" b="1" baseline="30000" dirty="0" smtClean="0">
                <a:latin typeface="Monotype Corsiva" pitchFamily="66" charset="0"/>
              </a:rPr>
              <a:t>x</a:t>
            </a:r>
            <a:r>
              <a:rPr lang="en-US" sz="2400" b="1" dirty="0" smtClean="0">
                <a:latin typeface="Monotype Corsiva" pitchFamily="66" charset="0"/>
              </a:rPr>
              <a:t>)’</a:t>
            </a:r>
            <a:r>
              <a:rPr lang="en-US" sz="2400" dirty="0" smtClean="0">
                <a:latin typeface="Monotype Corsiva" pitchFamily="66" charset="0"/>
              </a:rPr>
              <a:t>=</a:t>
            </a:r>
            <a:r>
              <a:rPr lang="en-US" sz="2400" b="1" dirty="0" smtClean="0">
                <a:latin typeface="Monotype Corsiva" pitchFamily="66" charset="0"/>
              </a:rPr>
              <a:t>e</a:t>
            </a:r>
            <a:r>
              <a:rPr lang="en-US" sz="2400" b="1" baseline="30000" dirty="0" smtClean="0">
                <a:latin typeface="Monotype Corsiva" pitchFamily="66" charset="0"/>
              </a:rPr>
              <a:t>x</a:t>
            </a:r>
            <a:endParaRPr lang="en-US" sz="2400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sz="3000" b="1" u="sng" dirty="0" smtClean="0">
                <a:latin typeface="Monotype Corsiva" pitchFamily="66" charset="0"/>
              </a:rPr>
              <a:t>Вариант </a:t>
            </a:r>
            <a:r>
              <a:rPr lang="en-US" sz="3000" b="1" u="sng" dirty="0" smtClean="0">
                <a:latin typeface="Monotype Corsiva" pitchFamily="66" charset="0"/>
              </a:rPr>
              <a:t>2</a:t>
            </a:r>
            <a:r>
              <a:rPr lang="ru-RU" sz="3000" b="1" u="sng" dirty="0" smtClean="0">
                <a:latin typeface="Monotype Corsiva" pitchFamily="66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C’=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(</a:t>
            </a:r>
            <a:r>
              <a:rPr lang="en-US" sz="2400" b="1" dirty="0" err="1" smtClean="0">
                <a:solidFill>
                  <a:srgbClr val="0000CC"/>
                </a:solidFill>
                <a:latin typeface="Monotype Corsiva" pitchFamily="66" charset="0"/>
              </a:rPr>
              <a:t>uv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)’</a:t>
            </a:r>
            <a:r>
              <a:rPr lang="en-US" sz="2400" b="1" dirty="0" smtClean="0">
                <a:latin typeface="Monotype Corsiva" pitchFamily="66" charset="0"/>
              </a:rPr>
              <a:t>=(</a:t>
            </a:r>
            <a:r>
              <a:rPr lang="en-US" sz="2400" b="1" dirty="0" err="1" smtClean="0">
                <a:latin typeface="Monotype Corsiva" pitchFamily="66" charset="0"/>
              </a:rPr>
              <a:t>u’v+v’u</a:t>
            </a:r>
            <a:r>
              <a:rPr lang="en-US" sz="2400" b="1" dirty="0" smtClean="0">
                <a:latin typeface="Monotype Corsiva" pitchFamily="66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(sin x)’=</a:t>
            </a:r>
            <a:r>
              <a:rPr lang="en-US" sz="2400" b="1" dirty="0" err="1" smtClean="0">
                <a:solidFill>
                  <a:srgbClr val="0000CC"/>
                </a:solidFill>
                <a:latin typeface="Monotype Corsiva" pitchFamily="66" charset="0"/>
              </a:rPr>
              <a:t>cos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0000CC"/>
                </a:solidFill>
                <a:latin typeface="Monotype Corsiva" pitchFamily="66" charset="0"/>
              </a:rPr>
              <a:t>ctg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 x</a:t>
            </a:r>
            <a:r>
              <a:rPr lang="en-US" sz="2400" b="1" dirty="0" smtClean="0">
                <a:latin typeface="Monotype Corsiva" pitchFamily="66" charset="0"/>
              </a:rPr>
              <a:t>=-1/sin² 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>
                <a:latin typeface="Monotype Corsiva" pitchFamily="66" charset="0"/>
              </a:rPr>
              <a:t>(</a:t>
            </a:r>
            <a:r>
              <a:rPr lang="en-US" sz="2400" b="1" dirty="0" err="1" smtClean="0">
                <a:latin typeface="Monotype Corsiva" pitchFamily="66" charset="0"/>
              </a:rPr>
              <a:t>x</a:t>
            </a:r>
            <a:r>
              <a:rPr lang="en-US" sz="2400" b="1" baseline="30000" dirty="0" err="1" smtClean="0">
                <a:latin typeface="Monotype Corsiva" pitchFamily="66" charset="0"/>
              </a:rPr>
              <a:t>n</a:t>
            </a:r>
            <a:r>
              <a:rPr lang="en-US" sz="2400" b="1" dirty="0" smtClean="0">
                <a:latin typeface="Monotype Corsiva" pitchFamily="66" charset="0"/>
              </a:rPr>
              <a:t>)’</a:t>
            </a:r>
            <a:r>
              <a:rPr lang="en-US" sz="2400" dirty="0" smtClean="0">
                <a:latin typeface="Monotype Corsiva" pitchFamily="66" charset="0"/>
              </a:rPr>
              <a:t>=</a:t>
            </a:r>
            <a:r>
              <a:rPr lang="en-US" sz="2400" b="1" dirty="0" smtClean="0">
                <a:solidFill>
                  <a:srgbClr val="0000CC"/>
                </a:solidFill>
                <a:latin typeface="Monotype Corsiva" pitchFamily="66" charset="0"/>
              </a:rPr>
              <a:t>n*x</a:t>
            </a:r>
            <a:r>
              <a:rPr lang="en-US" sz="2400" b="1" baseline="30000" dirty="0" smtClean="0">
                <a:solidFill>
                  <a:srgbClr val="0000CC"/>
                </a:solidFill>
                <a:latin typeface="Monotype Corsiva" pitchFamily="66" charset="0"/>
              </a:rPr>
              <a:t>n-1</a:t>
            </a:r>
            <a:endParaRPr lang="ru-RU" sz="2400" b="1" dirty="0" smtClean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-71462"/>
            <a:ext cx="6915144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Математический диктант:</a:t>
            </a:r>
            <a:endParaRPr kumimoji="0" lang="ru-RU" sz="5400" i="1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Одной из основных задач, возникающих при исследовании функции, является нахождение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промежутков монотонности</a:t>
            </a:r>
            <a:r>
              <a:rPr lang="ru-RU" sz="3000" b="1" dirty="0" smtClean="0">
                <a:latin typeface="Monotype Corsiva" pitchFamily="66" charset="0"/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функции</a:t>
            </a:r>
            <a:r>
              <a:rPr lang="ru-RU" sz="3000" dirty="0" smtClean="0">
                <a:latin typeface="Monotype Corsiva" pitchFamily="66" charset="0"/>
              </a:rPr>
              <a:t> (</a:t>
            </a:r>
            <a:r>
              <a:rPr lang="ru-RU" sz="3000" b="1" dirty="0" smtClean="0">
                <a:solidFill>
                  <a:srgbClr val="0000CC"/>
                </a:solidFill>
                <a:latin typeface="Monotype Corsiva" pitchFamily="66" charset="0"/>
              </a:rPr>
              <a:t>промежутков возрастания и убывания</a:t>
            </a:r>
            <a:r>
              <a:rPr lang="ru-RU" sz="3000" dirty="0" smtClean="0">
                <a:latin typeface="Monotype Corsiva" pitchFamily="66" charset="0"/>
              </a:rPr>
              <a:t>). Такой анализ легко сделать с помощью производной.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1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Классная работа</a:t>
            </a:r>
            <a:endParaRPr kumimoji="0" lang="ru-RU" sz="5400" i="1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.png"/>
          <p:cNvPicPr>
            <a:picLocks noChangeAspect="1"/>
          </p:cNvPicPr>
          <p:nvPr/>
        </p:nvPicPr>
        <p:blipFill>
          <a:blip r:embed="rId2" cstate="print"/>
          <a:srcRect r="4444" b="7634"/>
          <a:stretch>
            <a:fillRect/>
          </a:stretch>
        </p:blipFill>
        <p:spPr>
          <a:xfrm>
            <a:off x="2143107" y="3929066"/>
            <a:ext cx="3448985" cy="2786082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Функция </a:t>
            </a:r>
            <a:r>
              <a:rPr lang="en-US" sz="3000" dirty="0" smtClean="0">
                <a:latin typeface="Monotype Corsiva" pitchFamily="66" charset="0"/>
              </a:rPr>
              <a:t>y=f(x)  </a:t>
            </a:r>
            <a:r>
              <a:rPr lang="ru-RU" sz="3000" dirty="0" smtClean="0">
                <a:latin typeface="Monotype Corsiva" pitchFamily="66" charset="0"/>
              </a:rPr>
              <a:t>называется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возрастающей</a:t>
            </a:r>
            <a:r>
              <a:rPr lang="ru-RU" sz="3000" dirty="0" smtClean="0">
                <a:latin typeface="Monotype Corsiva" pitchFamily="66" charset="0"/>
              </a:rPr>
              <a:t> в некотором интервале, если в точках этого интервала большему значению аргумента соответствует большее значение функции, и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убывающей</a:t>
            </a:r>
            <a:r>
              <a:rPr lang="ru-RU" sz="3000" dirty="0" smtClean="0">
                <a:latin typeface="Monotype Corsiva" pitchFamily="66" charset="0"/>
              </a:rPr>
              <a:t>, если большему значению аргумента соответствует меньшее значение функции.</a:t>
            </a:r>
            <a:endParaRPr lang="ru-RU" sz="3000" dirty="0">
              <a:latin typeface="Monotype Corsiva" pitchFamily="66" charset="0"/>
            </a:endParaRPr>
          </a:p>
        </p:txBody>
      </p:sp>
      <p:pic>
        <p:nvPicPr>
          <p:cNvPr id="6" name="Рисунок 5" descr="12.png"/>
          <p:cNvPicPr>
            <a:picLocks noChangeAspect="1"/>
          </p:cNvPicPr>
          <p:nvPr/>
        </p:nvPicPr>
        <p:blipFill>
          <a:blip r:embed="rId3" cstate="print"/>
          <a:srcRect t="6172" b="7420"/>
          <a:stretch>
            <a:fillRect/>
          </a:stretch>
        </p:blipFill>
        <p:spPr>
          <a:xfrm>
            <a:off x="5643570" y="4000504"/>
            <a:ext cx="3071834" cy="2712904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Рисунок 53" descr="ris_38-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3925" y="5286388"/>
            <a:ext cx="2643893" cy="1571612"/>
          </a:xfrm>
          <a:prstGeom prst="rect">
            <a:avLst/>
          </a:prstGeom>
        </p:spPr>
      </p:pic>
      <p:pic>
        <p:nvPicPr>
          <p:cNvPr id="43" name="Рисунок 42" descr="9_4_pic_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4606" y="1047257"/>
            <a:ext cx="2138766" cy="2095991"/>
          </a:xfrm>
          <a:prstGeom prst="rect">
            <a:avLst/>
          </a:prstGeom>
        </p:spPr>
      </p:pic>
      <p:pic>
        <p:nvPicPr>
          <p:cNvPr id="47" name="Рисунок 46" descr="1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10064" y="1071546"/>
            <a:ext cx="2362530" cy="2286319"/>
          </a:xfrm>
          <a:prstGeom prst="rect">
            <a:avLst/>
          </a:prstGeom>
        </p:spPr>
      </p:pic>
      <p:pic>
        <p:nvPicPr>
          <p:cNvPr id="44" name="Рисунок 43" descr="1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3143248"/>
            <a:ext cx="2571768" cy="219041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44098" y="1857364"/>
            <a:ext cx="1714512" cy="428628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0000CC"/>
                </a:solidFill>
                <a:latin typeface="Monotype Corsiva" pitchFamily="66" charset="0"/>
              </a:rPr>
              <a:t>возрастающая</a:t>
            </a:r>
            <a:endParaRPr lang="ru-RU" sz="2000" b="1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9929851" y="714356"/>
            <a:ext cx="14287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00CC"/>
                </a:solidFill>
                <a:latin typeface="Monotype Corsiva" pitchFamily="66" charset="0"/>
                <a:cs typeface="Arial" pitchFamily="34" charset="0"/>
              </a:rPr>
              <a:t>убывающая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pic>
        <p:nvPicPr>
          <p:cNvPr id="48" name="Рисунок 47" descr="4471_html_m76f463b9.png"/>
          <p:cNvPicPr>
            <a:picLocks noChangeAspect="1"/>
          </p:cNvPicPr>
          <p:nvPr/>
        </p:nvPicPr>
        <p:blipFill>
          <a:blip r:embed="rId7" cstate="print"/>
          <a:srcRect t="3448"/>
          <a:stretch>
            <a:fillRect/>
          </a:stretch>
        </p:blipFill>
        <p:spPr>
          <a:xfrm>
            <a:off x="4290450" y="1071546"/>
            <a:ext cx="2424690" cy="2071702"/>
          </a:xfrm>
          <a:prstGeom prst="rect">
            <a:avLst/>
          </a:prstGeom>
        </p:spPr>
      </p:pic>
      <p:pic>
        <p:nvPicPr>
          <p:cNvPr id="49" name="Рисунок 48" descr="Безымянный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971472" y="3143248"/>
            <a:ext cx="2100462" cy="2143139"/>
          </a:xfrm>
          <a:prstGeom prst="rect">
            <a:avLst/>
          </a:prstGeom>
        </p:spPr>
      </p:pic>
      <p:pic>
        <p:nvPicPr>
          <p:cNvPr id="51" name="Рисунок 50" descr="02020301.jpg"/>
          <p:cNvPicPr>
            <a:picLocks noChangeAspect="1"/>
          </p:cNvPicPr>
          <p:nvPr/>
        </p:nvPicPr>
        <p:blipFill>
          <a:blip r:embed="rId9" cstate="print"/>
          <a:srcRect l="3125" t="3429" r="6251" b="4032"/>
          <a:stretch>
            <a:fillRect/>
          </a:stretch>
        </p:blipFill>
        <p:spPr>
          <a:xfrm>
            <a:off x="6786578" y="3286124"/>
            <a:ext cx="2143140" cy="1928826"/>
          </a:xfrm>
          <a:prstGeom prst="rect">
            <a:avLst/>
          </a:prstGeom>
        </p:spPr>
      </p:pic>
      <p:pic>
        <p:nvPicPr>
          <p:cNvPr id="53" name="Рисунок 52" descr="ris_38-03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386278" y="5214950"/>
            <a:ext cx="2614746" cy="1643050"/>
          </a:xfrm>
          <a:prstGeom prst="rect">
            <a:avLst/>
          </a:prstGeom>
        </p:spPr>
      </p:pic>
      <p:sp>
        <p:nvSpPr>
          <p:cNvPr id="55" name="Содержимое 2"/>
          <p:cNvSpPr txBox="1">
            <a:spLocks/>
          </p:cNvSpPr>
          <p:nvPr/>
        </p:nvSpPr>
        <p:spPr bwMode="auto">
          <a:xfrm>
            <a:off x="10001288" y="285728"/>
            <a:ext cx="14287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00CC"/>
                </a:solidFill>
                <a:latin typeface="Monotype Corsiva" pitchFamily="66" charset="0"/>
                <a:cs typeface="Arial" pitchFamily="34" charset="0"/>
              </a:rPr>
              <a:t>убывающая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sp>
        <p:nvSpPr>
          <p:cNvPr id="56" name="Содержимое 2"/>
          <p:cNvSpPr txBox="1">
            <a:spLocks/>
          </p:cNvSpPr>
          <p:nvPr/>
        </p:nvSpPr>
        <p:spPr bwMode="auto">
          <a:xfrm>
            <a:off x="10234651" y="1019156"/>
            <a:ext cx="142876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000" b="1" dirty="0" smtClean="0">
                <a:solidFill>
                  <a:srgbClr val="0000CC"/>
                </a:solidFill>
                <a:latin typeface="Monotype Corsiva" pitchFamily="66" charset="0"/>
                <a:cs typeface="Arial" pitchFamily="34" charset="0"/>
              </a:rPr>
              <a:t>убывающая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sp>
        <p:nvSpPr>
          <p:cNvPr id="58" name="Содержимое 2"/>
          <p:cNvSpPr txBox="1">
            <a:spLocks/>
          </p:cNvSpPr>
          <p:nvPr/>
        </p:nvSpPr>
        <p:spPr bwMode="auto">
          <a:xfrm>
            <a:off x="9644098" y="2214554"/>
            <a:ext cx="171451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возрастающая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 bwMode="auto">
          <a:xfrm>
            <a:off x="9429784" y="4214818"/>
            <a:ext cx="435771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возрастающая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 и убывающая </a:t>
            </a:r>
            <a:b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на интервалах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 bwMode="auto">
          <a:xfrm>
            <a:off x="9501222" y="4786322"/>
            <a:ext cx="435771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возрастающая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 и убывающая </a:t>
            </a:r>
            <a:b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на интервалах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9358346" y="3429000"/>
            <a:ext cx="435771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возрастающая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 и убывающая </a:t>
            </a:r>
            <a:b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</a:b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Arial" pitchFamily="34" charset="0"/>
              </a:rPr>
              <a:t>на интервалах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Monotype Corsiva" pitchFamily="66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77171 -0.12592 " pathEditMode="relative" ptsTypes="AA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7.77778E-6 L -0.51199 0.10509 " pathEditMode="relative" ptsTypes="AA">
                                      <p:cBhvr>
                                        <p:cTn id="5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28611 0.0495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90209 0.3201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4 -0.00116 L -0.57761 0.15625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7 -0.01018 L -0.36788 -0.1354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-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37 -0.01019 L -0.76944 0.2523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3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39 -0.00209 L -0.41493 0.05439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5" grpId="0"/>
      <p:bldP spid="56" grpId="0"/>
      <p:bldP spid="58" grpId="0"/>
      <p:bldP spid="64" grpId="0"/>
      <p:bldP spid="65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Если дифференцируемая функция </a:t>
            </a:r>
            <a:r>
              <a:rPr lang="en-US" sz="3000" dirty="0" smtClean="0">
                <a:latin typeface="Monotype Corsiva" pitchFamily="66" charset="0"/>
              </a:rPr>
              <a:t>y=f(x)</a:t>
            </a:r>
            <a:r>
              <a:rPr lang="ru-RU" sz="3000" dirty="0" smtClean="0">
                <a:latin typeface="Monotype Corsiva" pitchFamily="66" charset="0"/>
              </a:rPr>
              <a:t>  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возрастает (убывает) </a:t>
            </a:r>
            <a:r>
              <a:rPr lang="ru-RU" sz="3000" dirty="0" smtClean="0">
                <a:latin typeface="Monotype Corsiva" pitchFamily="66" charset="0"/>
              </a:rPr>
              <a:t>в данном интервале, то производная этой функции </a:t>
            </a:r>
            <a:r>
              <a:rPr lang="ru-RU" sz="3000" b="1" dirty="0" smtClean="0">
                <a:solidFill>
                  <a:srgbClr val="0000CC"/>
                </a:solidFill>
                <a:latin typeface="Monotype Corsiva" pitchFamily="66" charset="0"/>
              </a:rPr>
              <a:t>не отрицательна (не положительна) </a:t>
            </a:r>
            <a:r>
              <a:rPr lang="ru-RU" sz="3000" dirty="0" smtClean="0">
                <a:latin typeface="Monotype Corsiva" pitchFamily="66" charset="0"/>
              </a:rPr>
              <a:t>в этом интервале.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Теорема 1.</a:t>
            </a:r>
            <a:endParaRPr kumimoji="0" lang="ru-RU" sz="4400" i="1" u="heavy" strike="noStrike" kern="1200" normalizeH="0" noProof="0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5" name="Рисунок 4" descr="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3594675"/>
            <a:ext cx="6929486" cy="2977597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000" dirty="0" smtClean="0">
                <a:latin typeface="Monotype Corsiva" pitchFamily="66" charset="0"/>
              </a:rPr>
              <a:t>Если производная функции </a:t>
            </a:r>
            <a:r>
              <a:rPr lang="en-US" sz="3000" dirty="0" smtClean="0">
                <a:latin typeface="Monotype Corsiva" pitchFamily="66" charset="0"/>
              </a:rPr>
              <a:t>y=f(x)</a:t>
            </a:r>
            <a:r>
              <a:rPr lang="ru-RU" sz="3000" smtClean="0">
                <a:latin typeface="Monotype Corsiva" pitchFamily="66" charset="0"/>
              </a:rPr>
              <a:t> </a:t>
            </a:r>
            <a:r>
              <a:rPr lang="ru-RU" sz="3000" b="1" smtClean="0">
                <a:solidFill>
                  <a:srgbClr val="FF0000"/>
                </a:solidFill>
                <a:latin typeface="Monotype Corsiva" pitchFamily="66" charset="0"/>
              </a:rPr>
              <a:t>положительна (</a:t>
            </a: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отрицательна) </a:t>
            </a:r>
            <a:r>
              <a:rPr lang="ru-RU" sz="3000" dirty="0" smtClean="0">
                <a:latin typeface="Monotype Corsiva" pitchFamily="66" charset="0"/>
              </a:rPr>
              <a:t>на некотором интервале, то функция в этом интервале </a:t>
            </a:r>
            <a:r>
              <a:rPr lang="ru-RU" sz="3000" b="1" dirty="0" smtClean="0">
                <a:solidFill>
                  <a:srgbClr val="0000CC"/>
                </a:solidFill>
                <a:latin typeface="Monotype Corsiva" pitchFamily="66" charset="0"/>
              </a:rPr>
              <a:t>монотонно</a:t>
            </a:r>
            <a:r>
              <a:rPr lang="ru-RU" sz="3000" dirty="0" smtClean="0">
                <a:solidFill>
                  <a:srgbClr val="0000CC"/>
                </a:solidFill>
                <a:latin typeface="Monotype Corsiva" pitchFamily="66" charset="0"/>
              </a:rPr>
              <a:t> </a:t>
            </a:r>
            <a:r>
              <a:rPr lang="ru-RU" sz="3000" b="1" dirty="0" smtClean="0">
                <a:solidFill>
                  <a:srgbClr val="0000CC"/>
                </a:solidFill>
                <a:latin typeface="Monotype Corsiva" pitchFamily="66" charset="0"/>
              </a:rPr>
              <a:t>возрастает (монотонно убывает)</a:t>
            </a:r>
            <a:r>
              <a:rPr lang="ru-RU" sz="3000" dirty="0" smtClean="0">
                <a:latin typeface="Monotype Corsiva" pitchFamily="66" charset="0"/>
              </a:rPr>
              <a:t>.</a:t>
            </a:r>
            <a:endParaRPr lang="ru-RU" sz="30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00232" y="-71462"/>
            <a:ext cx="6272202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i="1" u="heavy" dirty="0" smtClean="0">
                <a:ln w="18415" cmpd="sng">
                  <a:solidFill>
                    <a:srgbClr val="00FFFF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  <a:cs typeface="Times New Roman" pitchFamily="18" charset="0"/>
              </a:rPr>
              <a:t>Теорема 2.</a:t>
            </a:r>
            <a:endParaRPr kumimoji="0" lang="ru-RU" sz="4400" i="1" u="heavy" strike="noStrike" kern="1200" normalizeH="0" noProof="0" dirty="0">
              <a:ln w="18415" cmpd="sng">
                <a:solidFill>
                  <a:srgbClr val="00FFFF"/>
                </a:solidFill>
                <a:prstDash val="solid"/>
              </a:ln>
              <a:solidFill>
                <a:srgbClr val="00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7" name="Рисунок 6" descr="fr30.jpg"/>
          <p:cNvPicPr>
            <a:picLocks noChangeAspect="1"/>
          </p:cNvPicPr>
          <p:nvPr/>
        </p:nvPicPr>
        <p:blipFill>
          <a:blip r:embed="rId2" cstate="print"/>
          <a:srcRect l="5886" t="13514" r="6997" b="33251"/>
          <a:stretch>
            <a:fillRect/>
          </a:stretch>
        </p:blipFill>
        <p:spPr>
          <a:xfrm>
            <a:off x="2071670" y="4143380"/>
            <a:ext cx="6715172" cy="178595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Monotype Corsiva" pitchFamily="66" charset="0"/>
              </a:rPr>
              <a:t>Находим область определения функции </a:t>
            </a:r>
            <a:r>
              <a:rPr lang="en-US" sz="2800" dirty="0" smtClean="0">
                <a:latin typeface="Monotype Corsiva" pitchFamily="66" charset="0"/>
              </a:rPr>
              <a:t>f(x)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Monotype Corsiva" pitchFamily="66" charset="0"/>
              </a:rPr>
              <a:t>Вычисляем производную </a:t>
            </a:r>
            <a:r>
              <a:rPr lang="en-US" sz="2800" dirty="0" smtClean="0">
                <a:latin typeface="Monotype Corsiva" pitchFamily="66" charset="0"/>
              </a:rPr>
              <a:t>f’(x) </a:t>
            </a:r>
            <a:r>
              <a:rPr lang="ru-RU" sz="2800" dirty="0" smtClean="0">
                <a:latin typeface="Monotype Corsiva" pitchFamily="66" charset="0"/>
              </a:rPr>
              <a:t>данной функции.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Monotype Corsiva" pitchFamily="66" charset="0"/>
              </a:rPr>
              <a:t>Находим точки, в которых </a:t>
            </a:r>
            <a:r>
              <a:rPr lang="en-US" sz="2800" dirty="0" smtClean="0">
                <a:latin typeface="Monotype Corsiva" pitchFamily="66" charset="0"/>
              </a:rPr>
              <a:t>f’(x)</a:t>
            </a:r>
            <a:r>
              <a:rPr lang="ru-RU" sz="2800" dirty="0" smtClean="0">
                <a:latin typeface="Monotype Corsiva" pitchFamily="66" charset="0"/>
              </a:rPr>
              <a:t>=0 или не существует. Эти точки называются 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</a:rPr>
              <a:t>критическими </a:t>
            </a:r>
            <a:r>
              <a:rPr lang="ru-RU" sz="2800" dirty="0" smtClean="0">
                <a:latin typeface="Monotype Corsiva" pitchFamily="66" charset="0"/>
              </a:rPr>
              <a:t>для функции </a:t>
            </a:r>
            <a:r>
              <a:rPr lang="en-US" sz="2800" dirty="0" smtClean="0">
                <a:latin typeface="Monotype Corsiva" pitchFamily="66" charset="0"/>
              </a:rPr>
              <a:t>f(x).</a:t>
            </a:r>
            <a:endParaRPr lang="ru-RU" sz="2800" dirty="0" smtClean="0">
              <a:latin typeface="Monotype Corsiva" pitchFamily="66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Monotype Corsiva" pitchFamily="66" charset="0"/>
              </a:rPr>
              <a:t>Делим область определения функции этими точками на интервалы. Они являются </a:t>
            </a:r>
            <a:r>
              <a:rPr lang="ru-RU" sz="2800" b="1" dirty="0" smtClean="0">
                <a:solidFill>
                  <a:srgbClr val="0000CC"/>
                </a:solidFill>
                <a:latin typeface="Monotype Corsiva" pitchFamily="66" charset="0"/>
              </a:rPr>
              <a:t>интервалами монотонности</a:t>
            </a:r>
            <a:r>
              <a:rPr lang="ru-RU" sz="2800" dirty="0" smtClean="0">
                <a:latin typeface="Monotype Corsiva" pitchFamily="66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Monotype Corsiva" pitchFamily="66" charset="0"/>
              </a:rPr>
              <a:t>Исследуем знак </a:t>
            </a:r>
            <a:r>
              <a:rPr lang="en-US" sz="2800" dirty="0" smtClean="0">
                <a:latin typeface="Monotype Corsiva" pitchFamily="66" charset="0"/>
              </a:rPr>
              <a:t>f’(x)</a:t>
            </a:r>
            <a:r>
              <a:rPr lang="ru-RU" sz="2800" dirty="0" smtClean="0">
                <a:latin typeface="Monotype Corsiva" pitchFamily="66" charset="0"/>
              </a:rPr>
              <a:t> на каждом интервале. Если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f’(x)›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0</a:t>
            </a:r>
            <a:r>
              <a:rPr lang="ru-RU" sz="2800" dirty="0" smtClean="0">
                <a:latin typeface="Monotype Corsiva" pitchFamily="66" charset="0"/>
              </a:rPr>
              <a:t>, то на этом интервале </a:t>
            </a:r>
            <a:r>
              <a:rPr lang="en-US" sz="2800" b="1" dirty="0" smtClean="0">
                <a:solidFill>
                  <a:srgbClr val="006600"/>
                </a:solidFill>
                <a:latin typeface="Monotype Corsiva" pitchFamily="66" charset="0"/>
              </a:rPr>
              <a:t>f</a:t>
            </a:r>
            <a:r>
              <a:rPr lang="ru-RU" sz="2800" b="1" dirty="0" smtClean="0">
                <a:solidFill>
                  <a:srgbClr val="006600"/>
                </a:solidFill>
                <a:latin typeface="Monotype Corsiva" pitchFamily="66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Monotype Corsiva" pitchFamily="66" charset="0"/>
              </a:rPr>
              <a:t>x) </a:t>
            </a:r>
            <a:r>
              <a:rPr lang="ru-RU" sz="2800" b="1" dirty="0" smtClean="0">
                <a:solidFill>
                  <a:srgbClr val="006600"/>
                </a:solidFill>
                <a:latin typeface="Monotype Corsiva" pitchFamily="66" charset="0"/>
              </a:rPr>
              <a:t> возрастает</a:t>
            </a:r>
            <a:r>
              <a:rPr lang="ru-RU" sz="2800" dirty="0" smtClean="0">
                <a:latin typeface="Monotype Corsiva" pitchFamily="66" charset="0"/>
              </a:rPr>
              <a:t>; если </a:t>
            </a:r>
            <a:r>
              <a:rPr lang="en-US" sz="2800" b="1" dirty="0" smtClean="0">
                <a:solidFill>
                  <a:srgbClr val="FF0000"/>
                </a:solidFill>
                <a:latin typeface="Monotype Corsiva" pitchFamily="66" charset="0"/>
              </a:rPr>
              <a:t>f’(x)‹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0</a:t>
            </a:r>
            <a:r>
              <a:rPr lang="ru-RU" sz="2800" dirty="0" smtClean="0">
                <a:latin typeface="Monotype Corsiva" pitchFamily="66" charset="0"/>
              </a:rPr>
              <a:t>, то на таком интервале функция </a:t>
            </a:r>
            <a:r>
              <a:rPr lang="en-US" sz="2800" b="1" dirty="0" smtClean="0">
                <a:solidFill>
                  <a:srgbClr val="006600"/>
                </a:solidFill>
                <a:latin typeface="Monotype Corsiva" pitchFamily="66" charset="0"/>
              </a:rPr>
              <a:t>f(x) </a:t>
            </a:r>
            <a:r>
              <a:rPr lang="ru-RU" sz="2800" b="1" dirty="0" smtClean="0">
                <a:solidFill>
                  <a:srgbClr val="006600"/>
                </a:solidFill>
                <a:latin typeface="Monotype Corsiva" pitchFamily="66" charset="0"/>
              </a:rPr>
              <a:t> убывает</a:t>
            </a:r>
            <a:r>
              <a:rPr lang="ru-RU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-71462"/>
            <a:ext cx="9144000" cy="1214446"/>
          </a:xfrm>
          <a:prstGeom prst="rect">
            <a:avLst/>
          </a:prstGeom>
          <a:noFill/>
          <a:ln w="38100" cap="flat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i="1" u="sng" strike="noStrike" kern="1200" normalizeH="0" baseline="0" noProof="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Monotype Corsiva" pitchFamily="66" charset="0"/>
                <a:cs typeface="Times New Roman" pitchFamily="18" charset="0"/>
              </a:rPr>
              <a:t>Правило нахождения интервалов монотонности</a:t>
            </a:r>
            <a:endParaRPr kumimoji="0" lang="ru-RU" sz="3600" i="1" u="sng" strike="noStrike" kern="1200" normalizeH="0" baseline="0" noProof="0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Презентация КЛАССНАЯ РАБОТ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КЛАССНАЯ РАБОТА</Template>
  <TotalTime>4127</TotalTime>
  <Words>835</Words>
  <Application>Microsoft Office PowerPoint</Application>
  <PresentationFormat>Экран (4:3)</PresentationFormat>
  <Paragraphs>123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Презентация КЛАССНАЯ РАБОТА</vt:lpstr>
      <vt:lpstr>Применение производной к исследованию функций и построению графиков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Наталья</cp:lastModifiedBy>
  <cp:revision>211</cp:revision>
  <dcterms:created xsi:type="dcterms:W3CDTF">2011-07-27T14:39:28Z</dcterms:created>
  <dcterms:modified xsi:type="dcterms:W3CDTF">2013-02-26T16:38:42Z</dcterms:modified>
</cp:coreProperties>
</file>