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8" r:id="rId7"/>
    <p:sldId id="261" r:id="rId8"/>
    <p:sldId id="262" r:id="rId9"/>
    <p:sldId id="264" r:id="rId10"/>
    <p:sldId id="265" r:id="rId11"/>
    <p:sldId id="266" r:id="rId12"/>
    <p:sldId id="26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0AD1-9CDF-4F3F-B9CB-090131503E79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E05E-2E68-40E5-83B6-641AB7E69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dirty="0" smtClean="0"/>
              <a:t> </a:t>
            </a:r>
            <a:r>
              <a:rPr lang="ru-RU" dirty="0" smtClean="0"/>
              <a:t>ЧТЕНИЕ </a:t>
            </a:r>
            <a:r>
              <a:rPr lang="ru-RU" dirty="0"/>
              <a:t>ГРАФИКА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ПРОИЗВОДНОЙ ФУНКЦИИ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857628"/>
            <a:ext cx="6400800" cy="6143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ли на пути к ЕГЭ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429520" y="6286520"/>
            <a:ext cx="764094" cy="28575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Отработка умений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72264" y="6000768"/>
            <a:ext cx="1538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Ответ: </a:t>
            </a:r>
            <a:r>
              <a:rPr lang="ru-RU" sz="2800" b="1" dirty="0" smtClean="0">
                <a:solidFill>
                  <a:srgbClr val="00B050"/>
                </a:solidFill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</a:rPr>
              <a:t>3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6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2"/>
          <a:srcRect l="31495" t="52575" r="31740" b="31399"/>
          <a:stretch>
            <a:fillRect/>
          </a:stretch>
        </p:blipFill>
        <p:spPr bwMode="auto">
          <a:xfrm>
            <a:off x="904849" y="1585900"/>
            <a:ext cx="6524671" cy="3914802"/>
          </a:xfrm>
          <a:prstGeom prst="rect">
            <a:avLst/>
          </a:prstGeom>
          <a:noFill/>
        </p:spPr>
      </p:pic>
      <p:pic>
        <p:nvPicPr>
          <p:cNvPr id="7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2"/>
          <a:srcRect l="9436" t="47233" r="7843" b="47514"/>
          <a:stretch>
            <a:fillRect/>
          </a:stretch>
        </p:blipFill>
        <p:spPr bwMode="auto">
          <a:xfrm>
            <a:off x="153726" y="1071546"/>
            <a:ext cx="8990274" cy="7858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987966"/>
            <a:ext cx="64294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71472" y="5286388"/>
            <a:ext cx="7422024" cy="1282704"/>
            <a:chOff x="2789" y="3566"/>
            <a:chExt cx="2178" cy="560"/>
          </a:xfrm>
        </p:grpSpPr>
        <p:sp>
          <p:nvSpPr>
            <p:cNvPr id="10" name="Text Box 28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/>
                <a:t> </a:t>
              </a:r>
              <a:r>
                <a:rPr lang="en-US" sz="2400"/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/>
                <a:t>  f</a:t>
              </a:r>
              <a:r>
                <a:rPr lang="en-US" sz="2400" baseline="30000"/>
                <a:t>/</a:t>
              </a:r>
              <a:r>
                <a:rPr lang="en-US" sz="2400"/>
                <a:t>(x)</a:t>
              </a:r>
              <a:endParaRPr lang="ru-RU" sz="1800"/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500298" y="1857364"/>
            <a:ext cx="3557601" cy="3143271"/>
            <a:chOff x="2500298" y="1857364"/>
            <a:chExt cx="3557601" cy="3143271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1857364"/>
              <a:ext cx="1843089" cy="1638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5" name="Группа 15"/>
            <p:cNvGrpSpPr/>
            <p:nvPr/>
          </p:nvGrpSpPr>
          <p:grpSpPr>
            <a:xfrm>
              <a:off x="2500298" y="3571876"/>
              <a:ext cx="1785950" cy="1428759"/>
              <a:chOff x="5572132" y="4714884"/>
              <a:chExt cx="1041628" cy="968139"/>
            </a:xfrm>
          </p:grpSpPr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72132" y="4856406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929322" y="5143512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72198" y="4714884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9" name="Заголовок 1"/>
          <p:cNvSpPr txBox="1">
            <a:spLocks/>
          </p:cNvSpPr>
          <p:nvPr/>
        </p:nvSpPr>
        <p:spPr>
          <a:xfrm>
            <a:off x="385762" y="274638"/>
            <a:ext cx="8401080" cy="5825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Отработка умений  </a:t>
            </a:r>
            <a:r>
              <a:rPr kumimoji="0" lang="ru-RU" sz="18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решение задач из открытого банка ЕГЭ)</a:t>
            </a:r>
            <a:endParaRPr kumimoji="0" lang="ru-RU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428860" y="3571876"/>
            <a:ext cx="1785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43438" y="1643050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58148" y="164305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3"/>
          <a:srcRect l="34008" t="74699" r="33823" b="9942"/>
          <a:stretch>
            <a:fillRect/>
          </a:stretch>
        </p:blipFill>
        <p:spPr bwMode="auto">
          <a:xfrm>
            <a:off x="714348" y="1643050"/>
            <a:ext cx="7072362" cy="46475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Отработка умений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22" y="6143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3"/>
          <a:srcRect l="9069" t="70025" r="8210" b="25390"/>
          <a:stretch>
            <a:fillRect/>
          </a:stretch>
        </p:blipFill>
        <p:spPr bwMode="auto">
          <a:xfrm>
            <a:off x="357158" y="1000108"/>
            <a:ext cx="8426891" cy="6429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41182" y="917519"/>
            <a:ext cx="70322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221413" y="6143625"/>
          <a:ext cx="2487612" cy="533400"/>
        </p:xfrm>
        <a:graphic>
          <a:graphicData uri="http://schemas.openxmlformats.org/presentationml/2006/ole">
            <p:oleObj spid="_x0000_s18434" name="Формула" r:id="rId4" imgW="1066680" imgH="228600" progId="Equation.3">
              <p:embed/>
            </p:oleObj>
          </a:graphicData>
        </a:graphic>
      </p:graphicFrame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57158" y="5429264"/>
            <a:ext cx="7422024" cy="1282704"/>
            <a:chOff x="2789" y="3566"/>
            <a:chExt cx="2178" cy="560"/>
          </a:xfrm>
        </p:grpSpPr>
        <p:sp>
          <p:nvSpPr>
            <p:cNvPr id="10" name="Text Box 28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/>
                <a:t> </a:t>
              </a:r>
              <a:r>
                <a:rPr lang="en-US" sz="2400"/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/>
                <a:t>  f</a:t>
              </a:r>
              <a:r>
                <a:rPr lang="en-US" sz="2400" baseline="30000"/>
                <a:t>/</a:t>
              </a:r>
              <a:r>
                <a:rPr lang="en-US" sz="2400"/>
                <a:t>(x)</a:t>
              </a:r>
              <a:endParaRPr lang="ru-RU" sz="1800"/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385762" y="274638"/>
            <a:ext cx="8401080" cy="5825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Отработка умений  </a:t>
            </a:r>
            <a:r>
              <a:rPr kumimoji="0" lang="ru-RU" sz="18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решение задач из открытого банка ЕГЭ)</a:t>
            </a:r>
            <a:endParaRPr kumimoji="0" lang="ru-RU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71736" y="3786190"/>
            <a:ext cx="35719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86116" y="1500174"/>
            <a:ext cx="150019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215206" y="1500174"/>
            <a:ext cx="57150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«Компетентность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Участники: две команды – фирмы конкуренты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Команды придумывают друг для друга по 3 задания по теме урока, обмениваются заданиями, выполняют их и показывают решение на доске.  Если соперник не справляется, то задающая вопрос команда сама должна ответить на него.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Каждая фирма оценивает работу фирмы-конкурента по 5-бальной системе (каждое задание и каждый ответ)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6286520"/>
            <a:ext cx="6224781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Спонсоры знаний: Петрова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Гелена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Семенова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Куннэй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Подведение итогов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000504"/>
            <a:ext cx="8229600" cy="21859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Рисуем человечка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Подводим итог: что на уроке было главным? что было интересным? чему научились?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286248" y="4071942"/>
            <a:ext cx="2500330" cy="571504"/>
            <a:chOff x="4286248" y="4071942"/>
            <a:chExt cx="2500330" cy="571504"/>
          </a:xfrm>
        </p:grpSpPr>
        <p:sp>
          <p:nvSpPr>
            <p:cNvPr id="5" name="Улыбающееся лицо 4"/>
            <p:cNvSpPr/>
            <p:nvPr/>
          </p:nvSpPr>
          <p:spPr>
            <a:xfrm>
              <a:off x="4286248" y="4071942"/>
              <a:ext cx="642942" cy="571504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Улыбающееся лицо 5"/>
            <p:cNvSpPr/>
            <p:nvPr/>
          </p:nvSpPr>
          <p:spPr>
            <a:xfrm>
              <a:off x="6143636" y="4071942"/>
              <a:ext cx="642942" cy="571504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Улыбающееся лицо 6"/>
            <p:cNvSpPr/>
            <p:nvPr/>
          </p:nvSpPr>
          <p:spPr>
            <a:xfrm>
              <a:off x="5214942" y="4071942"/>
              <a:ext cx="642942" cy="571504"/>
            </a:xfrm>
            <a:prstGeom prst="smileyFace">
              <a:avLst>
                <a:gd name="adj" fmla="val 108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0" y="1714488"/>
            <a:ext cx="92222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Критерии оценок: 28-30 баллов – оценка «5»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  20-27 баллов – оценка «4»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   10-19 баллов – оценка «3»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   ниже 10 баллов – рекомендация на кропотливую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работу по подготовке к ЕГЭ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момент.</a:t>
            </a:r>
          </a:p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Устный счет «Лови ошибку»</a:t>
            </a:r>
          </a:p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Повторение теоретического материала по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теме, конспект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«Своя опора»</a:t>
            </a:r>
          </a:p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Отработка умений</a:t>
            </a:r>
          </a:p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 «Компетентность»</a:t>
            </a:r>
          </a:p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Подведение итогов.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Устный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счет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«Найди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ошибку»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(2х</a:t>
            </a:r>
            <a:r>
              <a:rPr lang="ru-RU" baseline="30000" dirty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/</a:t>
            </a:r>
            <a:r>
              <a:rPr lang="ru-RU" dirty="0" smtClean="0"/>
              <a:t>=  </a:t>
            </a:r>
            <a:r>
              <a:rPr lang="ru-RU" dirty="0" err="1" smtClean="0"/>
              <a:t>х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(3х-х</a:t>
            </a:r>
            <a:r>
              <a:rPr lang="ru-RU" baseline="30000" dirty="0"/>
              <a:t>3</a:t>
            </a:r>
            <a:r>
              <a:rPr lang="ru-RU" dirty="0"/>
              <a:t>)</a:t>
            </a:r>
            <a:r>
              <a:rPr lang="ru-RU" baseline="30000" dirty="0"/>
              <a:t>/</a:t>
            </a:r>
            <a:r>
              <a:rPr lang="ru-RU" dirty="0"/>
              <a:t>=</a:t>
            </a:r>
            <a:r>
              <a:rPr lang="ru-RU" dirty="0" smtClean="0"/>
              <a:t>3-3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endParaRPr lang="ru-RU" dirty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57290" y="2643182"/>
          <a:ext cx="1785950" cy="1016144"/>
        </p:xfrm>
        <a:graphic>
          <a:graphicData uri="http://schemas.openxmlformats.org/presentationml/2006/ole">
            <p:oleObj spid="_x0000_s1026" name="Формула" r:id="rId3" imgW="736560" imgH="419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16050" y="3857625"/>
          <a:ext cx="6799288" cy="785813"/>
        </p:xfrm>
        <a:graphic>
          <a:graphicData uri="http://schemas.openxmlformats.org/presentationml/2006/ole">
            <p:oleObj spid="_x0000_s1027" name="Формула" r:id="rId4" imgW="1841400" imgH="2664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340080" y="4857760"/>
          <a:ext cx="3589110" cy="1428760"/>
        </p:xfrm>
        <a:graphic>
          <a:graphicData uri="http://schemas.openxmlformats.org/presentationml/2006/ole">
            <p:oleObj spid="_x0000_s1028" name="Формула" r:id="rId5" imgW="749160" imgH="4698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00232" y="1142984"/>
            <a:ext cx="793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129713"/>
            <a:ext cx="793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714488"/>
            <a:ext cx="36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х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857488" y="1694532"/>
          <a:ext cx="517528" cy="591460"/>
        </p:xfrm>
        <a:graphic>
          <a:graphicData uri="http://schemas.openxmlformats.org/presentationml/2006/ole">
            <p:oleObj spid="_x0000_s1029" name="Формула" r:id="rId6" imgW="17748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21556" y="312997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4000504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5286388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-5</a:t>
            </a:r>
            <a:endParaRPr lang="ru-RU" sz="3200" dirty="0"/>
          </a:p>
        </p:txBody>
      </p:sp>
      <p:sp>
        <p:nvSpPr>
          <p:cNvPr id="14" name="Стрелка вправо 13">
            <a:hlinkClick r:id="rId7" action="ppaction://hlinksldjump"/>
          </p:cNvPr>
          <p:cNvSpPr/>
          <p:nvPr/>
        </p:nvSpPr>
        <p:spPr>
          <a:xfrm rot="10800000">
            <a:off x="7429520" y="6286520"/>
            <a:ext cx="764094" cy="28575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2" grpId="2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11156"/>
          </a:xfrm>
        </p:spPr>
        <p:txBody>
          <a:bodyPr>
            <a:normAutofit/>
          </a:bodyPr>
          <a:lstStyle/>
          <a:p>
            <a:pPr lvl="0"/>
            <a:r>
              <a:rPr lang="ru-RU" sz="2700" dirty="0">
                <a:solidFill>
                  <a:srgbClr val="002060"/>
                </a:solidFill>
              </a:rPr>
              <a:t>Повторение теоретического материала по </a:t>
            </a:r>
            <a:r>
              <a:rPr lang="ru-RU" sz="2700" dirty="0" smtClean="0">
                <a:solidFill>
                  <a:srgbClr val="002060"/>
                </a:solidFill>
              </a:rPr>
              <a:t>теме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500165" y="4656604"/>
            <a:ext cx="5319136" cy="1039906"/>
            <a:chOff x="2789" y="3566"/>
            <a:chExt cx="2178" cy="560"/>
          </a:xfrm>
        </p:grpSpPr>
        <p:sp>
          <p:nvSpPr>
            <p:cNvPr id="66" name="Text Box 28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/>
                <a:t> </a:t>
              </a:r>
              <a:r>
                <a:rPr lang="en-US" sz="2400"/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/>
                <a:t>  f</a:t>
              </a:r>
              <a:r>
                <a:rPr lang="en-US" sz="2400" baseline="30000"/>
                <a:t>/</a:t>
              </a:r>
              <a:r>
                <a:rPr lang="en-US" sz="2400"/>
                <a:t>(x)</a:t>
              </a:r>
              <a:endParaRPr lang="ru-RU" sz="1800"/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6" name="Freeform 31"/>
          <p:cNvSpPr>
            <a:spLocks/>
          </p:cNvSpPr>
          <p:nvPr/>
        </p:nvSpPr>
        <p:spPr bwMode="auto">
          <a:xfrm>
            <a:off x="5074964" y="5414250"/>
            <a:ext cx="716425" cy="3658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1" y="197"/>
              </a:cxn>
            </a:cxnLst>
            <a:rect l="0" t="0" r="r" b="b"/>
            <a:pathLst>
              <a:path w="391" h="197">
                <a:moveTo>
                  <a:pt x="0" y="0"/>
                </a:moveTo>
                <a:lnTo>
                  <a:pt x="391" y="19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Freeform 32"/>
          <p:cNvSpPr>
            <a:spLocks/>
          </p:cNvSpPr>
          <p:nvPr/>
        </p:nvSpPr>
        <p:spPr bwMode="auto">
          <a:xfrm>
            <a:off x="6040580" y="5416107"/>
            <a:ext cx="364626" cy="245121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199" y="0"/>
              </a:cxn>
            </a:cxnLst>
            <a:rect l="0" t="0" r="r" b="b"/>
            <a:pathLst>
              <a:path w="199" h="132">
                <a:moveTo>
                  <a:pt x="0" y="132"/>
                </a:moveTo>
                <a:lnTo>
                  <a:pt x="199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795096" y="5132004"/>
            <a:ext cx="580840" cy="551522"/>
            <a:chOff x="3924" y="3820"/>
            <a:chExt cx="317" cy="297"/>
          </a:xfrm>
        </p:grpSpPr>
        <p:sp>
          <p:nvSpPr>
            <p:cNvPr id="64" name="Oval 34"/>
            <p:cNvSpPr>
              <a:spLocks noChangeArrowheads="1"/>
            </p:cNvSpPr>
            <p:nvPr/>
          </p:nvSpPr>
          <p:spPr bwMode="auto">
            <a:xfrm>
              <a:off x="4014" y="3820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5" name="Text Box 35"/>
            <p:cNvSpPr txBox="1">
              <a:spLocks noChangeArrowheads="1"/>
            </p:cNvSpPr>
            <p:nvPr/>
          </p:nvSpPr>
          <p:spPr bwMode="auto">
            <a:xfrm>
              <a:off x="3924" y="382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5945301" y="4612037"/>
            <a:ext cx="580836" cy="60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5241702" y="4617607"/>
            <a:ext cx="580836" cy="60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581217" y="1202629"/>
            <a:ext cx="1518969" cy="53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y</a:t>
            </a:r>
            <a:r>
              <a:rPr lang="ru-RU" sz="2400" b="1"/>
              <a:t> = </a:t>
            </a:r>
            <a:r>
              <a:rPr lang="en-US" sz="2400" b="1"/>
              <a:t>f </a:t>
            </a:r>
            <a:r>
              <a:rPr lang="en-US" sz="2400" b="1" baseline="30000"/>
              <a:t>/</a:t>
            </a:r>
            <a:r>
              <a:rPr lang="en-US" sz="2400" b="1"/>
              <a:t>(x)</a:t>
            </a:r>
            <a:endParaRPr lang="ru-RU" sz="2400" b="1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4692015" y="3328866"/>
            <a:ext cx="450743" cy="45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 sz="1800"/>
          </a:p>
        </p:txBody>
      </p:sp>
      <p:sp>
        <p:nvSpPr>
          <p:cNvPr id="13" name="Freeform 40"/>
          <p:cNvSpPr>
            <a:spLocks/>
          </p:cNvSpPr>
          <p:nvPr/>
        </p:nvSpPr>
        <p:spPr bwMode="auto">
          <a:xfrm>
            <a:off x="1833643" y="2183113"/>
            <a:ext cx="5606807" cy="371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Freeform 41"/>
          <p:cNvSpPr>
            <a:spLocks/>
          </p:cNvSpPr>
          <p:nvPr/>
        </p:nvSpPr>
        <p:spPr bwMode="auto">
          <a:xfrm>
            <a:off x="1753022" y="4474621"/>
            <a:ext cx="5672769" cy="18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Freeform 42"/>
          <p:cNvSpPr>
            <a:spLocks/>
          </p:cNvSpPr>
          <p:nvPr/>
        </p:nvSpPr>
        <p:spPr bwMode="auto">
          <a:xfrm>
            <a:off x="1745693" y="4147793"/>
            <a:ext cx="5665440" cy="18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Freeform 43"/>
          <p:cNvSpPr>
            <a:spLocks/>
          </p:cNvSpPr>
          <p:nvPr/>
        </p:nvSpPr>
        <p:spPr bwMode="auto">
          <a:xfrm>
            <a:off x="1738364" y="3813537"/>
            <a:ext cx="5680098" cy="742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Freeform 44"/>
          <p:cNvSpPr>
            <a:spLocks/>
          </p:cNvSpPr>
          <p:nvPr/>
        </p:nvSpPr>
        <p:spPr bwMode="auto">
          <a:xfrm>
            <a:off x="1738364" y="3486710"/>
            <a:ext cx="5694756" cy="14856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Freeform 45"/>
          <p:cNvSpPr>
            <a:spLocks/>
          </p:cNvSpPr>
          <p:nvPr/>
        </p:nvSpPr>
        <p:spPr bwMode="auto">
          <a:xfrm>
            <a:off x="1723705" y="3159882"/>
            <a:ext cx="5709415" cy="74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Freeform 46"/>
          <p:cNvSpPr>
            <a:spLocks/>
          </p:cNvSpPr>
          <p:nvPr/>
        </p:nvSpPr>
        <p:spPr bwMode="auto">
          <a:xfrm>
            <a:off x="1833643" y="2513654"/>
            <a:ext cx="5592148" cy="742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Freeform 47"/>
          <p:cNvSpPr>
            <a:spLocks/>
          </p:cNvSpPr>
          <p:nvPr/>
        </p:nvSpPr>
        <p:spPr bwMode="auto">
          <a:xfrm>
            <a:off x="1753022" y="1859999"/>
            <a:ext cx="5680098" cy="18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Freeform 48"/>
          <p:cNvSpPr>
            <a:spLocks/>
          </p:cNvSpPr>
          <p:nvPr/>
        </p:nvSpPr>
        <p:spPr bwMode="auto">
          <a:xfrm>
            <a:off x="1731035" y="1533171"/>
            <a:ext cx="5702086" cy="742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Freeform 49"/>
          <p:cNvSpPr>
            <a:spLocks/>
          </p:cNvSpPr>
          <p:nvPr/>
        </p:nvSpPr>
        <p:spPr bwMode="auto">
          <a:xfrm>
            <a:off x="2801092" y="1406897"/>
            <a:ext cx="3561971" cy="2072385"/>
          </a:xfrm>
          <a:custGeom>
            <a:avLst/>
            <a:gdLst/>
            <a:ahLst/>
            <a:cxnLst>
              <a:cxn ang="0">
                <a:pos x="1944" y="579"/>
              </a:cxn>
              <a:cxn ang="0">
                <a:pos x="1744" y="795"/>
              </a:cxn>
              <a:cxn ang="0">
                <a:pos x="1446" y="1115"/>
              </a:cxn>
              <a:cxn ang="0">
                <a:pos x="1168" y="787"/>
              </a:cxn>
              <a:cxn ang="0">
                <a:pos x="1040" y="323"/>
              </a:cxn>
              <a:cxn ang="0">
                <a:pos x="890" y="3"/>
              </a:cxn>
              <a:cxn ang="0">
                <a:pos x="736" y="339"/>
              </a:cxn>
              <a:cxn ang="0">
                <a:pos x="594" y="643"/>
              </a:cxn>
              <a:cxn ang="0">
                <a:pos x="384" y="147"/>
              </a:cxn>
              <a:cxn ang="0">
                <a:pos x="182" y="627"/>
              </a:cxn>
              <a:cxn ang="0">
                <a:pos x="0" y="235"/>
              </a:cxn>
            </a:cxnLst>
            <a:rect l="0" t="0" r="r" b="b"/>
            <a:pathLst>
              <a:path w="1944" h="1116">
                <a:moveTo>
                  <a:pt x="1944" y="579"/>
                </a:moveTo>
                <a:cubicBezTo>
                  <a:pt x="1911" y="615"/>
                  <a:pt x="1827" y="706"/>
                  <a:pt x="1744" y="795"/>
                </a:cubicBezTo>
                <a:cubicBezTo>
                  <a:pt x="1661" y="884"/>
                  <a:pt x="1542" y="1116"/>
                  <a:pt x="1446" y="1115"/>
                </a:cubicBezTo>
                <a:cubicBezTo>
                  <a:pt x="1350" y="1114"/>
                  <a:pt x="1236" y="919"/>
                  <a:pt x="1168" y="787"/>
                </a:cubicBezTo>
                <a:cubicBezTo>
                  <a:pt x="1100" y="655"/>
                  <a:pt x="1086" y="454"/>
                  <a:pt x="1040" y="323"/>
                </a:cubicBezTo>
                <a:cubicBezTo>
                  <a:pt x="994" y="192"/>
                  <a:pt x="941" y="0"/>
                  <a:pt x="890" y="3"/>
                </a:cubicBezTo>
                <a:cubicBezTo>
                  <a:pt x="839" y="6"/>
                  <a:pt x="785" y="232"/>
                  <a:pt x="736" y="339"/>
                </a:cubicBezTo>
                <a:cubicBezTo>
                  <a:pt x="687" y="446"/>
                  <a:pt x="653" y="675"/>
                  <a:pt x="594" y="643"/>
                </a:cubicBezTo>
                <a:cubicBezTo>
                  <a:pt x="535" y="611"/>
                  <a:pt x="453" y="150"/>
                  <a:pt x="384" y="147"/>
                </a:cubicBezTo>
                <a:cubicBezTo>
                  <a:pt x="316" y="144"/>
                  <a:pt x="246" y="612"/>
                  <a:pt x="182" y="627"/>
                </a:cubicBezTo>
                <a:cubicBezTo>
                  <a:pt x="118" y="642"/>
                  <a:pt x="38" y="317"/>
                  <a:pt x="0" y="23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Line 50"/>
          <p:cNvSpPr>
            <a:spLocks noChangeShapeType="1"/>
          </p:cNvSpPr>
          <p:nvPr/>
        </p:nvSpPr>
        <p:spPr bwMode="auto">
          <a:xfrm>
            <a:off x="1833643" y="2857194"/>
            <a:ext cx="565261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1745693" y="1055928"/>
            <a:ext cx="5689260" cy="3537539"/>
            <a:chOff x="2424" y="346"/>
            <a:chExt cx="3105" cy="3199"/>
          </a:xfrm>
        </p:grpSpPr>
        <p:sp>
          <p:nvSpPr>
            <p:cNvPr id="47" name="Freeform 5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6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25" name="Oval 69"/>
          <p:cNvSpPr>
            <a:spLocks noChangeArrowheads="1"/>
          </p:cNvSpPr>
          <p:nvPr/>
        </p:nvSpPr>
        <p:spPr bwMode="auto">
          <a:xfrm>
            <a:off x="2747956" y="1793148"/>
            <a:ext cx="82452" cy="835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 Box 70"/>
          <p:cNvSpPr txBox="1">
            <a:spLocks noChangeArrowheads="1"/>
          </p:cNvSpPr>
          <p:nvPr/>
        </p:nvSpPr>
        <p:spPr bwMode="auto">
          <a:xfrm>
            <a:off x="4825772" y="2857194"/>
            <a:ext cx="212546" cy="4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/>
          </a:p>
        </p:txBody>
      </p:sp>
      <p:sp>
        <p:nvSpPr>
          <p:cNvPr id="27" name="Text Box 71"/>
          <p:cNvSpPr txBox="1">
            <a:spLocks noChangeArrowheads="1"/>
          </p:cNvSpPr>
          <p:nvPr/>
        </p:nvSpPr>
        <p:spPr bwMode="auto">
          <a:xfrm>
            <a:off x="4786314" y="2857194"/>
            <a:ext cx="2484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1   </a:t>
            </a:r>
            <a:r>
              <a:rPr lang="ru-RU" sz="1800" b="1" dirty="0" smtClean="0"/>
              <a:t>  2    3     4     5    6     </a:t>
            </a:r>
            <a:r>
              <a:rPr lang="ru-RU" sz="1800" b="1" dirty="0"/>
              <a:t>7</a:t>
            </a:r>
          </a:p>
        </p:txBody>
      </p: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1979414" y="2857496"/>
            <a:ext cx="2449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-</a:t>
            </a:r>
            <a:r>
              <a:rPr lang="ru-RU" sz="1800" b="1" dirty="0" smtClean="0"/>
              <a:t>7   </a:t>
            </a:r>
            <a:r>
              <a:rPr lang="ru-RU" sz="1800" b="1" dirty="0"/>
              <a:t>-</a:t>
            </a:r>
            <a:r>
              <a:rPr lang="ru-RU" sz="1800" b="1" dirty="0" smtClean="0"/>
              <a:t>6   -</a:t>
            </a:r>
            <a:r>
              <a:rPr lang="ru-RU" sz="1800" b="1" dirty="0"/>
              <a:t>5 </a:t>
            </a:r>
            <a:r>
              <a:rPr lang="ru-RU" sz="1800" b="1" dirty="0" smtClean="0"/>
              <a:t>  -4   </a:t>
            </a:r>
            <a:r>
              <a:rPr lang="ru-RU" sz="1800" b="1" dirty="0"/>
              <a:t>-3 </a:t>
            </a:r>
            <a:r>
              <a:rPr lang="ru-RU" sz="1800" b="1" dirty="0" smtClean="0"/>
              <a:t>  </a:t>
            </a:r>
            <a:r>
              <a:rPr lang="ru-RU" sz="1800" b="1" dirty="0"/>
              <a:t>-2 </a:t>
            </a:r>
            <a:r>
              <a:rPr lang="ru-RU" sz="1800" b="1" dirty="0" smtClean="0"/>
              <a:t>  </a:t>
            </a:r>
            <a:r>
              <a:rPr lang="ru-RU" sz="1800" b="1" dirty="0"/>
              <a:t>-1</a:t>
            </a:r>
          </a:p>
        </p:txBody>
      </p:sp>
      <p:sp>
        <p:nvSpPr>
          <p:cNvPr id="29" name="Text Box 73"/>
          <p:cNvSpPr txBox="1">
            <a:spLocks noChangeArrowheads="1"/>
          </p:cNvSpPr>
          <p:nvPr/>
        </p:nvSpPr>
        <p:spPr bwMode="auto">
          <a:xfrm>
            <a:off x="4286248" y="1500174"/>
            <a:ext cx="3591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4</a:t>
            </a:r>
            <a:endParaRPr lang="ru-RU" sz="1800" b="1" dirty="0"/>
          </a:p>
          <a:p>
            <a:r>
              <a:rPr lang="ru-RU" sz="1800" b="1" dirty="0"/>
              <a:t>3</a:t>
            </a:r>
          </a:p>
          <a:p>
            <a:r>
              <a:rPr lang="ru-RU" sz="1800" b="1" dirty="0"/>
              <a:t>2</a:t>
            </a:r>
          </a:p>
          <a:p>
            <a:r>
              <a:rPr lang="ru-RU" sz="1800" b="1" dirty="0"/>
              <a:t>1</a:t>
            </a:r>
          </a:p>
        </p:txBody>
      </p:sp>
      <p:sp>
        <p:nvSpPr>
          <p:cNvPr id="30" name="Text Box 74"/>
          <p:cNvSpPr txBox="1">
            <a:spLocks noChangeArrowheads="1"/>
          </p:cNvSpPr>
          <p:nvPr/>
        </p:nvSpPr>
        <p:spPr bwMode="auto">
          <a:xfrm>
            <a:off x="4211955" y="2942615"/>
            <a:ext cx="447079" cy="171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/>
              <a:t>-1</a:t>
            </a:r>
          </a:p>
          <a:p>
            <a:r>
              <a:rPr lang="ru-RU" sz="1800" b="1"/>
              <a:t>-2</a:t>
            </a:r>
          </a:p>
          <a:p>
            <a:r>
              <a:rPr lang="ru-RU" sz="1800" b="1"/>
              <a:t>-3</a:t>
            </a:r>
          </a:p>
          <a:p>
            <a:r>
              <a:rPr lang="ru-RU" sz="1800" b="1"/>
              <a:t>-4</a:t>
            </a:r>
          </a:p>
          <a:p>
            <a:r>
              <a:rPr lang="ru-RU" sz="1800" b="1"/>
              <a:t>-5</a:t>
            </a:r>
          </a:p>
        </p:txBody>
      </p:sp>
      <p:sp>
        <p:nvSpPr>
          <p:cNvPr id="31" name="Oval 75"/>
          <p:cNvSpPr>
            <a:spLocks noChangeArrowheads="1"/>
          </p:cNvSpPr>
          <p:nvPr/>
        </p:nvSpPr>
        <p:spPr bwMode="auto">
          <a:xfrm>
            <a:off x="6320921" y="2467229"/>
            <a:ext cx="82452" cy="835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 Box 76"/>
          <p:cNvSpPr txBox="1">
            <a:spLocks noChangeArrowheads="1"/>
          </p:cNvSpPr>
          <p:nvPr/>
        </p:nvSpPr>
        <p:spPr bwMode="auto">
          <a:xfrm>
            <a:off x="4250433" y="857232"/>
            <a:ext cx="408600" cy="53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y</a:t>
            </a:r>
            <a:endParaRPr lang="ru-RU" sz="2400" b="1"/>
          </a:p>
        </p:txBody>
      </p:sp>
      <p:sp>
        <p:nvSpPr>
          <p:cNvPr id="33" name="Text Box 77"/>
          <p:cNvSpPr txBox="1">
            <a:spLocks noChangeArrowheads="1"/>
          </p:cNvSpPr>
          <p:nvPr/>
        </p:nvSpPr>
        <p:spPr bwMode="auto">
          <a:xfrm>
            <a:off x="7235233" y="2374381"/>
            <a:ext cx="408601" cy="53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34" name="Freeform 78"/>
          <p:cNvSpPr>
            <a:spLocks/>
          </p:cNvSpPr>
          <p:nvPr/>
        </p:nvSpPr>
        <p:spPr bwMode="auto">
          <a:xfrm>
            <a:off x="1749357" y="1223056"/>
            <a:ext cx="5702086" cy="742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Freeform 81"/>
          <p:cNvSpPr>
            <a:spLocks/>
          </p:cNvSpPr>
          <p:nvPr/>
        </p:nvSpPr>
        <p:spPr bwMode="auto">
          <a:xfrm>
            <a:off x="3064941" y="5313974"/>
            <a:ext cx="1594092" cy="391821"/>
          </a:xfrm>
          <a:custGeom>
            <a:avLst/>
            <a:gdLst/>
            <a:ahLst/>
            <a:cxnLst>
              <a:cxn ang="0">
                <a:pos x="0" y="211"/>
              </a:cxn>
              <a:cxn ang="0">
                <a:pos x="870" y="0"/>
              </a:cxn>
            </a:cxnLst>
            <a:rect l="0" t="0" r="r" b="b"/>
            <a:pathLst>
              <a:path w="870" h="211">
                <a:moveTo>
                  <a:pt x="0" y="211"/>
                </a:moveTo>
                <a:lnTo>
                  <a:pt x="87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3244506" y="4639891"/>
            <a:ext cx="580836" cy="60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0" name="Group 82"/>
          <p:cNvGrpSpPr>
            <a:grpSpLocks/>
          </p:cNvGrpSpPr>
          <p:nvPr/>
        </p:nvGrpSpPr>
        <p:grpSpPr bwMode="auto">
          <a:xfrm>
            <a:off x="4726786" y="5122705"/>
            <a:ext cx="580832" cy="551522"/>
            <a:chOff x="3924" y="3820"/>
            <a:chExt cx="317" cy="297"/>
          </a:xfrm>
        </p:grpSpPr>
        <p:sp>
          <p:nvSpPr>
            <p:cNvPr id="41" name="Oval 83"/>
            <p:cNvSpPr>
              <a:spLocks noChangeArrowheads="1"/>
            </p:cNvSpPr>
            <p:nvPr/>
          </p:nvSpPr>
          <p:spPr bwMode="auto">
            <a:xfrm>
              <a:off x="4014" y="3820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Text Box 84"/>
            <p:cNvSpPr txBox="1">
              <a:spLocks noChangeArrowheads="1"/>
            </p:cNvSpPr>
            <p:nvPr/>
          </p:nvSpPr>
          <p:spPr bwMode="auto">
            <a:xfrm>
              <a:off x="3924" y="382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714348" y="4071942"/>
            <a:ext cx="785818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14414" y="4500570"/>
            <a:ext cx="678661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Достаточный признак возрастания (убывания) функции: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производная функции положительна в каждой точке интервала Х, то функция возрастает на интервале 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производная функции отрицательна в каждой точке интервала Х, то функция убывает на интервале 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57224" y="4786322"/>
            <a:ext cx="750095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график производной на интервале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расположен выше оси абсцисс, то функция возрастает на этом интервале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Если график производной на интервале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расположен ниже оси абсцисс, то функция убывает на этом интервале.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grpSp>
        <p:nvGrpSpPr>
          <p:cNvPr id="141" name="Группа 140"/>
          <p:cNvGrpSpPr/>
          <p:nvPr/>
        </p:nvGrpSpPr>
        <p:grpSpPr>
          <a:xfrm>
            <a:off x="571472" y="1214422"/>
            <a:ext cx="642942" cy="2214578"/>
            <a:chOff x="571472" y="1214422"/>
            <a:chExt cx="642942" cy="2214578"/>
          </a:xfrm>
        </p:grpSpPr>
        <p:sp>
          <p:nvSpPr>
            <p:cNvPr id="137" name="Улыбающееся лицо 136"/>
            <p:cNvSpPr/>
            <p:nvPr/>
          </p:nvSpPr>
          <p:spPr>
            <a:xfrm>
              <a:off x="571472" y="1214422"/>
              <a:ext cx="642942" cy="571504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Улыбающееся лицо 138"/>
            <p:cNvSpPr/>
            <p:nvPr/>
          </p:nvSpPr>
          <p:spPr>
            <a:xfrm>
              <a:off x="571472" y="2857496"/>
              <a:ext cx="642942" cy="571504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Улыбающееся лицо 139"/>
            <p:cNvSpPr/>
            <p:nvPr/>
          </p:nvSpPr>
          <p:spPr>
            <a:xfrm>
              <a:off x="571472" y="2000240"/>
              <a:ext cx="642942" cy="571504"/>
            </a:xfrm>
            <a:prstGeom prst="smileyFace">
              <a:avLst>
                <a:gd name="adj" fmla="val 108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357298"/>
            <a:ext cx="2214578" cy="158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071678"/>
            <a:ext cx="928694" cy="82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857496"/>
            <a:ext cx="705697" cy="63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143248"/>
            <a:ext cx="705697" cy="63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86058"/>
            <a:ext cx="705697" cy="63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TextBox 82"/>
          <p:cNvSpPr txBox="1"/>
          <p:nvPr/>
        </p:nvSpPr>
        <p:spPr>
          <a:xfrm>
            <a:off x="1714480" y="2871613"/>
            <a:ext cx="571504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1714480" y="1071546"/>
            <a:ext cx="571504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  <p:bldP spid="83" grpId="0" animBg="1"/>
      <p:bldP spid="83" grpId="1" animBg="1"/>
      <p:bldP spid="8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71472" y="5286388"/>
            <a:ext cx="7422024" cy="1282704"/>
            <a:chOff x="2789" y="3566"/>
            <a:chExt cx="2178" cy="560"/>
          </a:xfrm>
        </p:grpSpPr>
        <p:sp>
          <p:nvSpPr>
            <p:cNvPr id="66" name="Text Box 28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/>
                <a:t> </a:t>
              </a:r>
              <a:r>
                <a:rPr lang="en-US" sz="2400"/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/>
                <a:t>  f</a:t>
              </a:r>
              <a:r>
                <a:rPr lang="en-US" sz="2400" baseline="30000"/>
                <a:t>/</a:t>
              </a:r>
              <a:r>
                <a:rPr lang="en-US" sz="2400"/>
                <a:t>(x)</a:t>
              </a:r>
              <a:endParaRPr lang="ru-RU" sz="1800"/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6" name="Freeform 31"/>
          <p:cNvSpPr>
            <a:spLocks/>
          </p:cNvSpPr>
          <p:nvPr/>
        </p:nvSpPr>
        <p:spPr bwMode="auto">
          <a:xfrm>
            <a:off x="5643570" y="6072206"/>
            <a:ext cx="1143008" cy="3571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1" y="197"/>
              </a:cxn>
            </a:cxnLst>
            <a:rect l="0" t="0" r="r" b="b"/>
            <a:pathLst>
              <a:path w="391" h="197">
                <a:moveTo>
                  <a:pt x="0" y="0"/>
                </a:moveTo>
                <a:lnTo>
                  <a:pt x="391" y="19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Freeform 32"/>
          <p:cNvSpPr>
            <a:spLocks/>
          </p:cNvSpPr>
          <p:nvPr/>
        </p:nvSpPr>
        <p:spPr bwMode="auto">
          <a:xfrm>
            <a:off x="7072330" y="6143644"/>
            <a:ext cx="508779" cy="302352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199" y="0"/>
              </a:cxn>
            </a:cxnLst>
            <a:rect l="0" t="0" r="r" b="b"/>
            <a:pathLst>
              <a:path w="199" h="132">
                <a:moveTo>
                  <a:pt x="0" y="132"/>
                </a:moveTo>
                <a:lnTo>
                  <a:pt x="199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6811061" y="5857892"/>
            <a:ext cx="810471" cy="680292"/>
            <a:chOff x="3924" y="3820"/>
            <a:chExt cx="317" cy="297"/>
          </a:xfrm>
        </p:grpSpPr>
        <p:sp>
          <p:nvSpPr>
            <p:cNvPr id="64" name="Oval 34"/>
            <p:cNvSpPr>
              <a:spLocks noChangeArrowheads="1"/>
            </p:cNvSpPr>
            <p:nvPr/>
          </p:nvSpPr>
          <p:spPr bwMode="auto">
            <a:xfrm>
              <a:off x="4014" y="3820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5" name="Text Box 35"/>
            <p:cNvSpPr txBox="1">
              <a:spLocks noChangeArrowheads="1"/>
            </p:cNvSpPr>
            <p:nvPr/>
          </p:nvSpPr>
          <p:spPr bwMode="auto">
            <a:xfrm>
              <a:off x="3924" y="382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7143768" y="5214950"/>
            <a:ext cx="810466" cy="74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6000760" y="5286388"/>
            <a:ext cx="810466" cy="74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079910" y="997521"/>
            <a:ext cx="2119483" cy="65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y</a:t>
            </a:r>
            <a:r>
              <a:rPr lang="ru-RU" sz="2400" b="1"/>
              <a:t> = </a:t>
            </a:r>
            <a:r>
              <a:rPr lang="en-US" sz="2400" b="1"/>
              <a:t>f </a:t>
            </a:r>
            <a:r>
              <a:rPr lang="en-US" sz="2400" b="1" baseline="30000"/>
              <a:t>/</a:t>
            </a:r>
            <a:r>
              <a:rPr lang="en-US" sz="2400" b="1"/>
              <a:t>(x)</a:t>
            </a:r>
            <a:endParaRPr lang="ru-RU" sz="2400" b="1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5025199" y="3620193"/>
            <a:ext cx="628942" cy="55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ru-RU" sz="1400">
                <a:latin typeface="Arial Cyr" charset="-52"/>
              </a:rPr>
              <a:t> </a:t>
            </a:r>
            <a:endParaRPr lang="ru-RU" sz="1800"/>
          </a:p>
        </p:txBody>
      </p:sp>
      <p:sp>
        <p:nvSpPr>
          <p:cNvPr id="13" name="Freeform 40"/>
          <p:cNvSpPr>
            <a:spLocks/>
          </p:cNvSpPr>
          <p:nvPr/>
        </p:nvSpPr>
        <p:spPr bwMode="auto">
          <a:xfrm>
            <a:off x="1036787" y="2206928"/>
            <a:ext cx="7823422" cy="45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Freeform 41"/>
          <p:cNvSpPr>
            <a:spLocks/>
          </p:cNvSpPr>
          <p:nvPr/>
        </p:nvSpPr>
        <p:spPr bwMode="auto">
          <a:xfrm>
            <a:off x="924294" y="5033459"/>
            <a:ext cx="7915462" cy="2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Freeform 42"/>
          <p:cNvSpPr>
            <a:spLocks/>
          </p:cNvSpPr>
          <p:nvPr/>
        </p:nvSpPr>
        <p:spPr bwMode="auto">
          <a:xfrm>
            <a:off x="914067" y="4630323"/>
            <a:ext cx="7905236" cy="2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Freeform 43"/>
          <p:cNvSpPr>
            <a:spLocks/>
          </p:cNvSpPr>
          <p:nvPr/>
        </p:nvSpPr>
        <p:spPr bwMode="auto">
          <a:xfrm>
            <a:off x="903840" y="4218025"/>
            <a:ext cx="7925689" cy="916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Freeform 44"/>
          <p:cNvSpPr>
            <a:spLocks/>
          </p:cNvSpPr>
          <p:nvPr/>
        </p:nvSpPr>
        <p:spPr bwMode="auto">
          <a:xfrm>
            <a:off x="903840" y="3814890"/>
            <a:ext cx="7946142" cy="18324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Freeform 45"/>
          <p:cNvSpPr>
            <a:spLocks/>
          </p:cNvSpPr>
          <p:nvPr/>
        </p:nvSpPr>
        <p:spPr bwMode="auto">
          <a:xfrm>
            <a:off x="883387" y="3411754"/>
            <a:ext cx="7966596" cy="9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Freeform 46"/>
          <p:cNvSpPr>
            <a:spLocks/>
          </p:cNvSpPr>
          <p:nvPr/>
        </p:nvSpPr>
        <p:spPr bwMode="auto">
          <a:xfrm>
            <a:off x="1036787" y="2614645"/>
            <a:ext cx="7802969" cy="916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Freeform 47"/>
          <p:cNvSpPr>
            <a:spLocks/>
          </p:cNvSpPr>
          <p:nvPr/>
        </p:nvSpPr>
        <p:spPr bwMode="auto">
          <a:xfrm>
            <a:off x="924294" y="1808373"/>
            <a:ext cx="7925689" cy="2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Freeform 48"/>
          <p:cNvSpPr>
            <a:spLocks/>
          </p:cNvSpPr>
          <p:nvPr/>
        </p:nvSpPr>
        <p:spPr bwMode="auto">
          <a:xfrm>
            <a:off x="893614" y="1405238"/>
            <a:ext cx="7956369" cy="916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Freeform 49"/>
          <p:cNvSpPr>
            <a:spLocks/>
          </p:cNvSpPr>
          <p:nvPr/>
        </p:nvSpPr>
        <p:spPr bwMode="auto">
          <a:xfrm>
            <a:off x="2285985" y="1297011"/>
            <a:ext cx="5214974" cy="2556247"/>
          </a:xfrm>
          <a:custGeom>
            <a:avLst/>
            <a:gdLst/>
            <a:ahLst/>
            <a:cxnLst>
              <a:cxn ang="0">
                <a:pos x="1944" y="579"/>
              </a:cxn>
              <a:cxn ang="0">
                <a:pos x="1744" y="795"/>
              </a:cxn>
              <a:cxn ang="0">
                <a:pos x="1446" y="1115"/>
              </a:cxn>
              <a:cxn ang="0">
                <a:pos x="1168" y="787"/>
              </a:cxn>
              <a:cxn ang="0">
                <a:pos x="1040" y="323"/>
              </a:cxn>
              <a:cxn ang="0">
                <a:pos x="890" y="3"/>
              </a:cxn>
              <a:cxn ang="0">
                <a:pos x="736" y="339"/>
              </a:cxn>
              <a:cxn ang="0">
                <a:pos x="594" y="643"/>
              </a:cxn>
              <a:cxn ang="0">
                <a:pos x="384" y="147"/>
              </a:cxn>
              <a:cxn ang="0">
                <a:pos x="182" y="627"/>
              </a:cxn>
              <a:cxn ang="0">
                <a:pos x="0" y="235"/>
              </a:cxn>
            </a:cxnLst>
            <a:rect l="0" t="0" r="r" b="b"/>
            <a:pathLst>
              <a:path w="1944" h="1116">
                <a:moveTo>
                  <a:pt x="1944" y="579"/>
                </a:moveTo>
                <a:cubicBezTo>
                  <a:pt x="1911" y="615"/>
                  <a:pt x="1827" y="706"/>
                  <a:pt x="1744" y="795"/>
                </a:cubicBezTo>
                <a:cubicBezTo>
                  <a:pt x="1661" y="884"/>
                  <a:pt x="1542" y="1116"/>
                  <a:pt x="1446" y="1115"/>
                </a:cubicBezTo>
                <a:cubicBezTo>
                  <a:pt x="1350" y="1114"/>
                  <a:pt x="1236" y="919"/>
                  <a:pt x="1168" y="787"/>
                </a:cubicBezTo>
                <a:cubicBezTo>
                  <a:pt x="1100" y="655"/>
                  <a:pt x="1086" y="454"/>
                  <a:pt x="1040" y="323"/>
                </a:cubicBezTo>
                <a:cubicBezTo>
                  <a:pt x="994" y="192"/>
                  <a:pt x="941" y="0"/>
                  <a:pt x="890" y="3"/>
                </a:cubicBezTo>
                <a:cubicBezTo>
                  <a:pt x="839" y="6"/>
                  <a:pt x="785" y="232"/>
                  <a:pt x="736" y="339"/>
                </a:cubicBezTo>
                <a:cubicBezTo>
                  <a:pt x="687" y="446"/>
                  <a:pt x="653" y="675"/>
                  <a:pt x="594" y="643"/>
                </a:cubicBezTo>
                <a:cubicBezTo>
                  <a:pt x="535" y="611"/>
                  <a:pt x="453" y="150"/>
                  <a:pt x="384" y="147"/>
                </a:cubicBezTo>
                <a:cubicBezTo>
                  <a:pt x="316" y="144"/>
                  <a:pt x="246" y="612"/>
                  <a:pt x="182" y="627"/>
                </a:cubicBezTo>
                <a:cubicBezTo>
                  <a:pt x="118" y="642"/>
                  <a:pt x="38" y="317"/>
                  <a:pt x="0" y="23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Line 50"/>
          <p:cNvSpPr>
            <a:spLocks noChangeShapeType="1"/>
          </p:cNvSpPr>
          <p:nvPr/>
        </p:nvSpPr>
        <p:spPr bwMode="auto">
          <a:xfrm>
            <a:off x="1036787" y="3038395"/>
            <a:ext cx="78873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1428728" y="816567"/>
            <a:ext cx="7000924" cy="4363486"/>
            <a:chOff x="2424" y="346"/>
            <a:chExt cx="3105" cy="3199"/>
          </a:xfrm>
        </p:grpSpPr>
        <p:sp>
          <p:nvSpPr>
            <p:cNvPr id="47" name="Freeform 5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5" name="Freeform 6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25" name="Oval 69"/>
          <p:cNvSpPr>
            <a:spLocks noChangeArrowheads="1"/>
          </p:cNvSpPr>
          <p:nvPr/>
        </p:nvSpPr>
        <p:spPr bwMode="auto">
          <a:xfrm>
            <a:off x="2242372" y="1785926"/>
            <a:ext cx="115050" cy="10307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 Box 70"/>
          <p:cNvSpPr txBox="1">
            <a:spLocks noChangeArrowheads="1"/>
          </p:cNvSpPr>
          <p:nvPr/>
        </p:nvSpPr>
        <p:spPr bwMode="auto">
          <a:xfrm>
            <a:off x="5211837" y="3038395"/>
            <a:ext cx="296574" cy="52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/>
          </a:p>
        </p:txBody>
      </p:sp>
      <p:sp>
        <p:nvSpPr>
          <p:cNvPr id="27" name="Text Box 71"/>
          <p:cNvSpPr txBox="1">
            <a:spLocks noChangeArrowheads="1"/>
          </p:cNvSpPr>
          <p:nvPr/>
        </p:nvSpPr>
        <p:spPr bwMode="auto">
          <a:xfrm>
            <a:off x="5214942" y="3000372"/>
            <a:ext cx="3013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1  </a:t>
            </a:r>
            <a:r>
              <a:rPr lang="ru-RU" sz="1800" b="1" dirty="0" smtClean="0"/>
              <a:t>    </a:t>
            </a:r>
            <a:r>
              <a:rPr lang="ru-RU" sz="1800" b="1" dirty="0"/>
              <a:t>2 </a:t>
            </a:r>
            <a:r>
              <a:rPr lang="ru-RU" sz="1800" b="1" dirty="0" smtClean="0"/>
              <a:t>     </a:t>
            </a:r>
            <a:r>
              <a:rPr lang="ru-RU" sz="1800" b="1" dirty="0"/>
              <a:t>3  </a:t>
            </a:r>
            <a:r>
              <a:rPr lang="ru-RU" sz="1800" b="1" dirty="0" smtClean="0"/>
              <a:t>     4      5      6       7</a:t>
            </a:r>
            <a:endParaRPr lang="ru-RU" sz="1800" b="1" dirty="0"/>
          </a:p>
        </p:txBody>
      </p: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1643042" y="3000372"/>
            <a:ext cx="3071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/>
              <a:t>-</a:t>
            </a:r>
            <a:r>
              <a:rPr lang="ru-RU" sz="1800" b="1" dirty="0" smtClean="0"/>
              <a:t>7     </a:t>
            </a:r>
            <a:r>
              <a:rPr lang="ru-RU" sz="1800" b="1" dirty="0"/>
              <a:t>-</a:t>
            </a:r>
            <a:r>
              <a:rPr lang="ru-RU" sz="1800" b="1" dirty="0" smtClean="0"/>
              <a:t>6    -5    </a:t>
            </a:r>
            <a:r>
              <a:rPr lang="ru-RU" sz="1800" b="1" dirty="0"/>
              <a:t>-4 </a:t>
            </a:r>
            <a:r>
              <a:rPr lang="ru-RU" sz="1800" b="1" dirty="0" smtClean="0"/>
              <a:t>   </a:t>
            </a:r>
            <a:r>
              <a:rPr lang="ru-RU" sz="1800" b="1" dirty="0"/>
              <a:t>-</a:t>
            </a:r>
            <a:r>
              <a:rPr lang="ru-RU" sz="1800" b="1" dirty="0" smtClean="0"/>
              <a:t>3     </a:t>
            </a:r>
            <a:r>
              <a:rPr lang="ru-RU" sz="1800" b="1" dirty="0"/>
              <a:t>-2 </a:t>
            </a:r>
            <a:r>
              <a:rPr lang="ru-RU" sz="1800" b="1" dirty="0" smtClean="0"/>
              <a:t>    -</a:t>
            </a:r>
            <a:r>
              <a:rPr lang="ru-RU" sz="1800" b="1" dirty="0"/>
              <a:t>1</a:t>
            </a:r>
          </a:p>
        </p:txBody>
      </p:sp>
      <p:sp>
        <p:nvSpPr>
          <p:cNvPr id="29" name="Text Box 73"/>
          <p:cNvSpPr txBox="1">
            <a:spLocks noChangeArrowheads="1"/>
          </p:cNvSpPr>
          <p:nvPr/>
        </p:nvSpPr>
        <p:spPr bwMode="auto">
          <a:xfrm>
            <a:off x="4500562" y="1214422"/>
            <a:ext cx="3016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4</a:t>
            </a:r>
            <a:endParaRPr lang="ru-RU" sz="1800" b="1" dirty="0"/>
          </a:p>
          <a:p>
            <a:r>
              <a:rPr lang="ru-RU" sz="800" b="1" dirty="0" smtClean="0"/>
              <a:t> </a:t>
            </a:r>
          </a:p>
          <a:p>
            <a:r>
              <a:rPr lang="ru-RU" sz="1800" b="1" dirty="0" smtClean="0"/>
              <a:t>3</a:t>
            </a:r>
            <a:endParaRPr lang="ru-RU" sz="1800" b="1" dirty="0"/>
          </a:p>
          <a:p>
            <a:r>
              <a:rPr lang="ru-RU" sz="800" b="1" dirty="0" smtClean="0"/>
              <a:t> </a:t>
            </a:r>
          </a:p>
          <a:p>
            <a:r>
              <a:rPr lang="ru-RU" sz="1800" b="1" dirty="0" smtClean="0"/>
              <a:t>2</a:t>
            </a:r>
            <a:endParaRPr lang="ru-RU" sz="1800" b="1" dirty="0"/>
          </a:p>
          <a:p>
            <a:r>
              <a:rPr lang="ru-RU" sz="800" b="1" dirty="0" smtClean="0"/>
              <a:t> </a:t>
            </a:r>
          </a:p>
          <a:p>
            <a:r>
              <a:rPr lang="ru-RU" sz="1800" b="1" dirty="0" smtClean="0"/>
              <a:t>1</a:t>
            </a:r>
            <a:endParaRPr lang="ru-RU" sz="1800" b="1" dirty="0"/>
          </a:p>
        </p:txBody>
      </p:sp>
      <p:sp>
        <p:nvSpPr>
          <p:cNvPr id="30" name="Text Box 74"/>
          <p:cNvSpPr txBox="1">
            <a:spLocks noChangeArrowheads="1"/>
          </p:cNvSpPr>
          <p:nvPr/>
        </p:nvSpPr>
        <p:spPr bwMode="auto">
          <a:xfrm>
            <a:off x="4355350" y="3143760"/>
            <a:ext cx="623828" cy="211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/>
              <a:t>-1</a:t>
            </a:r>
          </a:p>
          <a:p>
            <a:r>
              <a:rPr lang="ru-RU" sz="1800" b="1"/>
              <a:t>-2</a:t>
            </a:r>
          </a:p>
          <a:p>
            <a:r>
              <a:rPr lang="ru-RU" sz="1800" b="1"/>
              <a:t>-3</a:t>
            </a:r>
          </a:p>
          <a:p>
            <a:r>
              <a:rPr lang="ru-RU" sz="1800" b="1"/>
              <a:t>-4</a:t>
            </a:r>
          </a:p>
          <a:p>
            <a:r>
              <a:rPr lang="ru-RU" sz="1800" b="1"/>
              <a:t>-5</a:t>
            </a:r>
          </a:p>
        </p:txBody>
      </p:sp>
      <p:sp>
        <p:nvSpPr>
          <p:cNvPr id="31" name="Oval 75"/>
          <p:cNvSpPr>
            <a:spLocks noChangeArrowheads="1"/>
          </p:cNvSpPr>
          <p:nvPr/>
        </p:nvSpPr>
        <p:spPr bwMode="auto">
          <a:xfrm>
            <a:off x="7528784" y="2557380"/>
            <a:ext cx="115050" cy="1030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 Box 76"/>
          <p:cNvSpPr txBox="1">
            <a:spLocks noChangeArrowheads="1"/>
          </p:cNvSpPr>
          <p:nvPr/>
        </p:nvSpPr>
        <p:spPr bwMode="auto">
          <a:xfrm>
            <a:off x="4409041" y="571480"/>
            <a:ext cx="570137" cy="65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y</a:t>
            </a:r>
            <a:endParaRPr lang="ru-RU" sz="2400" b="1"/>
          </a:p>
        </p:txBody>
      </p:sp>
      <p:sp>
        <p:nvSpPr>
          <p:cNvPr id="33" name="Text Box 77"/>
          <p:cNvSpPr txBox="1">
            <a:spLocks noChangeArrowheads="1"/>
          </p:cNvSpPr>
          <p:nvPr/>
        </p:nvSpPr>
        <p:spPr bwMode="auto">
          <a:xfrm>
            <a:off x="8573862" y="2442853"/>
            <a:ext cx="570139" cy="65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x</a:t>
            </a:r>
            <a:endParaRPr lang="ru-RU" sz="2400" b="1"/>
          </a:p>
        </p:txBody>
      </p:sp>
      <p:sp>
        <p:nvSpPr>
          <p:cNvPr id="34" name="Freeform 78"/>
          <p:cNvSpPr>
            <a:spLocks/>
          </p:cNvSpPr>
          <p:nvPr/>
        </p:nvSpPr>
        <p:spPr bwMode="auto">
          <a:xfrm>
            <a:off x="919180" y="1022716"/>
            <a:ext cx="7956369" cy="916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Oval 79"/>
          <p:cNvSpPr>
            <a:spLocks noChangeArrowheads="1"/>
          </p:cNvSpPr>
          <p:nvPr/>
        </p:nvSpPr>
        <p:spPr bwMode="auto">
          <a:xfrm>
            <a:off x="7049021" y="2928934"/>
            <a:ext cx="166185" cy="160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Oval 80"/>
          <p:cNvSpPr>
            <a:spLocks noChangeArrowheads="1"/>
          </p:cNvSpPr>
          <p:nvPr/>
        </p:nvSpPr>
        <p:spPr bwMode="auto">
          <a:xfrm>
            <a:off x="5275753" y="2960516"/>
            <a:ext cx="166185" cy="160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Freeform 81"/>
          <p:cNvSpPr>
            <a:spLocks/>
          </p:cNvSpPr>
          <p:nvPr/>
        </p:nvSpPr>
        <p:spPr bwMode="auto">
          <a:xfrm>
            <a:off x="2754872" y="6068784"/>
            <a:ext cx="2224306" cy="483304"/>
          </a:xfrm>
          <a:custGeom>
            <a:avLst/>
            <a:gdLst/>
            <a:ahLst/>
            <a:cxnLst>
              <a:cxn ang="0">
                <a:pos x="0" y="211"/>
              </a:cxn>
              <a:cxn ang="0">
                <a:pos x="870" y="0"/>
              </a:cxn>
            </a:cxnLst>
            <a:rect l="0" t="0" r="r" b="b"/>
            <a:pathLst>
              <a:path w="870" h="211">
                <a:moveTo>
                  <a:pt x="0" y="211"/>
                </a:moveTo>
                <a:lnTo>
                  <a:pt x="87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3714743" y="5214951"/>
            <a:ext cx="810466" cy="74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Freeform 89"/>
          <p:cNvSpPr>
            <a:spLocks/>
          </p:cNvSpPr>
          <p:nvPr/>
        </p:nvSpPr>
        <p:spPr bwMode="auto">
          <a:xfrm>
            <a:off x="7098156" y="3072755"/>
            <a:ext cx="12185" cy="2783011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15"/>
              </a:cxn>
            </a:cxnLst>
            <a:rect l="0" t="0" r="r" b="b"/>
            <a:pathLst>
              <a:path w="4" h="1215">
                <a:moveTo>
                  <a:pt x="4" y="0"/>
                </a:moveTo>
                <a:lnTo>
                  <a:pt x="0" y="1215"/>
                </a:lnTo>
              </a:path>
            </a:pathLst>
          </a:custGeom>
          <a:noFill/>
          <a:ln w="19050" cap="flat" cmpd="sng">
            <a:solidFill>
              <a:srgbClr val="6600CC"/>
            </a:solidFill>
            <a:prstDash val="dash"/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Freeform 90"/>
          <p:cNvSpPr>
            <a:spLocks/>
          </p:cNvSpPr>
          <p:nvPr/>
        </p:nvSpPr>
        <p:spPr bwMode="auto">
          <a:xfrm>
            <a:off x="2319889" y="1857364"/>
            <a:ext cx="15231" cy="40313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760"/>
              </a:cxn>
            </a:cxnLst>
            <a:rect l="0" t="0" r="r" b="b"/>
            <a:pathLst>
              <a:path w="5" h="1760">
                <a:moveTo>
                  <a:pt x="0" y="0"/>
                </a:moveTo>
                <a:lnTo>
                  <a:pt x="5" y="1760"/>
                </a:lnTo>
              </a:path>
            </a:pathLst>
          </a:custGeom>
          <a:noFill/>
          <a:ln w="19050" cap="flat" cmpd="sng">
            <a:solidFill>
              <a:srgbClr val="6600CC"/>
            </a:solidFill>
            <a:prstDash val="dash"/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Freeform 91"/>
          <p:cNvSpPr>
            <a:spLocks/>
          </p:cNvSpPr>
          <p:nvPr/>
        </p:nvSpPr>
        <p:spPr bwMode="auto">
          <a:xfrm>
            <a:off x="7547048" y="2642132"/>
            <a:ext cx="3046" cy="32686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427"/>
              </a:cxn>
            </a:cxnLst>
            <a:rect l="0" t="0" r="r" b="b"/>
            <a:pathLst>
              <a:path w="1" h="1427">
                <a:moveTo>
                  <a:pt x="0" y="0"/>
                </a:moveTo>
                <a:lnTo>
                  <a:pt x="1" y="1427"/>
                </a:lnTo>
              </a:path>
            </a:pathLst>
          </a:custGeom>
          <a:noFill/>
          <a:ln w="19050" cap="flat" cmpd="sng">
            <a:solidFill>
              <a:srgbClr val="6600CC"/>
            </a:solidFill>
            <a:prstDash val="dash"/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Freeform 88"/>
          <p:cNvSpPr>
            <a:spLocks/>
          </p:cNvSpPr>
          <p:nvPr/>
        </p:nvSpPr>
        <p:spPr bwMode="auto">
          <a:xfrm>
            <a:off x="5343506" y="3059011"/>
            <a:ext cx="9139" cy="2888377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261"/>
              </a:cxn>
            </a:cxnLst>
            <a:rect l="0" t="0" r="r" b="b"/>
            <a:pathLst>
              <a:path w="3" h="1261">
                <a:moveTo>
                  <a:pt x="3" y="0"/>
                </a:moveTo>
                <a:lnTo>
                  <a:pt x="0" y="1261"/>
                </a:lnTo>
              </a:path>
            </a:pathLst>
          </a:custGeom>
          <a:noFill/>
          <a:ln w="19050" cap="flat" cmpd="sng">
            <a:solidFill>
              <a:srgbClr val="6600CC"/>
            </a:solidFill>
            <a:prstDash val="dash"/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pSp>
        <p:nvGrpSpPr>
          <p:cNvPr id="40" name="Group 82"/>
          <p:cNvGrpSpPr>
            <a:grpSpLocks/>
          </p:cNvGrpSpPr>
          <p:nvPr/>
        </p:nvGrpSpPr>
        <p:grpSpPr bwMode="auto">
          <a:xfrm>
            <a:off x="5073717" y="5832858"/>
            <a:ext cx="810460" cy="680292"/>
            <a:chOff x="3924" y="3820"/>
            <a:chExt cx="317" cy="297"/>
          </a:xfrm>
        </p:grpSpPr>
        <p:sp>
          <p:nvSpPr>
            <p:cNvPr id="41" name="Oval 83"/>
            <p:cNvSpPr>
              <a:spLocks noChangeArrowheads="1"/>
            </p:cNvSpPr>
            <p:nvPr/>
          </p:nvSpPr>
          <p:spPr bwMode="auto">
            <a:xfrm>
              <a:off x="4014" y="3820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2" name="Text Box 84"/>
            <p:cNvSpPr txBox="1">
              <a:spLocks noChangeArrowheads="1"/>
            </p:cNvSpPr>
            <p:nvPr/>
          </p:nvSpPr>
          <p:spPr bwMode="auto">
            <a:xfrm>
              <a:off x="3924" y="382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sp>
        <p:nvSpPr>
          <p:cNvPr id="69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511156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«</a:t>
            </a:r>
            <a:r>
              <a:rPr lang="ru-RU" sz="3600" dirty="0">
                <a:solidFill>
                  <a:srgbClr val="002060"/>
                </a:solidFill>
              </a:rPr>
              <a:t>Своя опора»</a:t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57554" y="2571744"/>
            <a:ext cx="17859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Возрастает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14942" y="4429132"/>
            <a:ext cx="178595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Убывает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2714612" y="1357298"/>
            <a:ext cx="5072098" cy="2960709"/>
            <a:chOff x="2643174" y="1396985"/>
            <a:chExt cx="5072098" cy="2960709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1396985"/>
              <a:ext cx="1557337" cy="1384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9454" y="2357430"/>
              <a:ext cx="785818" cy="69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5" name="Группа 74"/>
            <p:cNvGrpSpPr/>
            <p:nvPr/>
          </p:nvGrpSpPr>
          <p:grpSpPr>
            <a:xfrm>
              <a:off x="5429256" y="3214686"/>
              <a:ext cx="1357322" cy="1143008"/>
              <a:chOff x="5572132" y="4714884"/>
              <a:chExt cx="1041628" cy="968139"/>
            </a:xfrm>
          </p:grpSpPr>
          <p:pic>
            <p:nvPicPr>
              <p:cNvPr id="7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72132" y="4856406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929322" y="5143512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72198" y="4714884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71" name="TextBox 70"/>
          <p:cNvSpPr txBox="1"/>
          <p:nvPr/>
        </p:nvSpPr>
        <p:spPr>
          <a:xfrm>
            <a:off x="6858016" y="2000240"/>
            <a:ext cx="17859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Возрастает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571471" y="571480"/>
            <a:ext cx="8572530" cy="6072230"/>
            <a:chOff x="3635374" y="1620838"/>
            <a:chExt cx="5322889" cy="420846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3635374" y="4868863"/>
              <a:ext cx="4608512" cy="889000"/>
              <a:chOff x="2789" y="3566"/>
              <a:chExt cx="2178" cy="560"/>
            </a:xfrm>
          </p:grpSpPr>
          <p:sp>
            <p:nvSpPr>
              <p:cNvPr id="66" name="Text Box 28"/>
              <p:cNvSpPr txBox="1">
                <a:spLocks noChangeArrowheads="1"/>
              </p:cNvSpPr>
              <p:nvPr/>
            </p:nvSpPr>
            <p:spPr bwMode="auto">
              <a:xfrm>
                <a:off x="2835" y="3838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/>
                  <a:t> </a:t>
                </a:r>
                <a:r>
                  <a:rPr lang="en-US" sz="2400"/>
                  <a:t>f(x)</a:t>
                </a:r>
                <a:endParaRPr lang="ru-RU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Text Box 29"/>
              <p:cNvSpPr txBox="1">
                <a:spLocks noChangeArrowheads="1"/>
              </p:cNvSpPr>
              <p:nvPr/>
            </p:nvSpPr>
            <p:spPr bwMode="auto">
              <a:xfrm>
                <a:off x="2789" y="3566"/>
                <a:ext cx="5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/>
                  <a:t>  f</a:t>
                </a:r>
                <a:r>
                  <a:rPr lang="en-US" sz="2400" baseline="30000"/>
                  <a:t>/</a:t>
                </a:r>
                <a:r>
                  <a:rPr lang="en-US" sz="2400"/>
                  <a:t>(x)</a:t>
                </a:r>
                <a:endParaRPr lang="ru-RU" sz="1800"/>
              </a:p>
            </p:txBody>
          </p:sp>
          <p:sp>
            <p:nvSpPr>
              <p:cNvPr id="68" name="Line 30"/>
              <p:cNvSpPr>
                <a:spLocks noChangeShapeType="1"/>
              </p:cNvSpPr>
              <p:nvPr/>
            </p:nvSpPr>
            <p:spPr bwMode="auto">
              <a:xfrm>
                <a:off x="2835" y="3838"/>
                <a:ext cx="213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6" name="Freeform 31"/>
            <p:cNvSpPr>
              <a:spLocks/>
            </p:cNvSpPr>
            <p:nvPr/>
          </p:nvSpPr>
          <p:spPr bwMode="auto">
            <a:xfrm>
              <a:off x="6732588" y="5516563"/>
              <a:ext cx="620712" cy="312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97"/>
                </a:cxn>
              </a:cxnLst>
              <a:rect l="0" t="0" r="r" b="b"/>
              <a:pathLst>
                <a:path w="391" h="197">
                  <a:moveTo>
                    <a:pt x="0" y="0"/>
                  </a:moveTo>
                  <a:lnTo>
                    <a:pt x="391" y="19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7" name="Freeform 32"/>
            <p:cNvSpPr>
              <a:spLocks/>
            </p:cNvSpPr>
            <p:nvPr/>
          </p:nvSpPr>
          <p:spPr bwMode="auto">
            <a:xfrm>
              <a:off x="7569200" y="5518150"/>
              <a:ext cx="315913" cy="209550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199" y="0"/>
                </a:cxn>
              </a:cxnLst>
              <a:rect l="0" t="0" r="r" b="b"/>
              <a:pathLst>
                <a:path w="199" h="132">
                  <a:moveTo>
                    <a:pt x="0" y="132"/>
                  </a:moveTo>
                  <a:lnTo>
                    <a:pt x="199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7356512" y="5275275"/>
              <a:ext cx="503241" cy="471488"/>
              <a:chOff x="3924" y="3820"/>
              <a:chExt cx="317" cy="297"/>
            </a:xfrm>
          </p:grpSpPr>
          <p:sp>
            <p:nvSpPr>
              <p:cNvPr id="64" name="Oval 34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5" name="Text Box 35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5</a:t>
                </a:r>
                <a:endParaRPr lang="ru-RU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7486650" y="4830763"/>
              <a:ext cx="50323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6877050" y="4835525"/>
              <a:ext cx="5032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4572000" y="1916113"/>
              <a:ext cx="13160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/>
                <a:t>y</a:t>
              </a:r>
              <a:r>
                <a:rPr lang="ru-RU" sz="2400" b="1"/>
                <a:t> = </a:t>
              </a:r>
              <a:r>
                <a:rPr lang="en-US" sz="2400" b="1"/>
                <a:t>f </a:t>
              </a:r>
              <a:r>
                <a:rPr lang="en-US" sz="2400" b="1" baseline="30000"/>
                <a:t>/</a:t>
              </a:r>
              <a:r>
                <a:rPr lang="en-US" sz="2400" b="1"/>
                <a:t>(x)</a:t>
              </a:r>
              <a:endParaRPr lang="ru-RU" sz="2400" b="1"/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6400800" y="3733800"/>
              <a:ext cx="390525" cy="385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"/>
              <a:r>
                <a:rPr lang="ru-RU" sz="1400">
                  <a:latin typeface="Arial Cyr" charset="-52"/>
                </a:rPr>
                <a:t> </a:t>
              </a:r>
              <a:endParaRPr lang="ru-RU" sz="1800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3924300" y="2754313"/>
              <a:ext cx="48577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41"/>
            <p:cNvSpPr>
              <a:spLocks/>
            </p:cNvSpPr>
            <p:nvPr/>
          </p:nvSpPr>
          <p:spPr bwMode="auto">
            <a:xfrm>
              <a:off x="3854450" y="4713288"/>
              <a:ext cx="491490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3848100" y="4433888"/>
              <a:ext cx="49085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3841750" y="4148138"/>
              <a:ext cx="49212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3857162" y="3872032"/>
              <a:ext cx="4933950" cy="12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3829050" y="3589338"/>
              <a:ext cx="49466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9" name="Freeform 46"/>
            <p:cNvSpPr>
              <a:spLocks/>
            </p:cNvSpPr>
            <p:nvPr/>
          </p:nvSpPr>
          <p:spPr bwMode="auto">
            <a:xfrm>
              <a:off x="3924300" y="3036888"/>
              <a:ext cx="48450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47"/>
            <p:cNvSpPr>
              <a:spLocks/>
            </p:cNvSpPr>
            <p:nvPr/>
          </p:nvSpPr>
          <p:spPr bwMode="auto">
            <a:xfrm>
              <a:off x="3854450" y="2478088"/>
              <a:ext cx="49212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Freeform 48"/>
            <p:cNvSpPr>
              <a:spLocks/>
            </p:cNvSpPr>
            <p:nvPr/>
          </p:nvSpPr>
          <p:spPr bwMode="auto">
            <a:xfrm>
              <a:off x="3835400" y="2198688"/>
              <a:ext cx="494030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Freeform 49"/>
            <p:cNvSpPr>
              <a:spLocks/>
            </p:cNvSpPr>
            <p:nvPr/>
          </p:nvSpPr>
          <p:spPr bwMode="auto">
            <a:xfrm>
              <a:off x="4762500" y="2090738"/>
              <a:ext cx="3086100" cy="1771650"/>
            </a:xfrm>
            <a:custGeom>
              <a:avLst/>
              <a:gdLst/>
              <a:ahLst/>
              <a:cxnLst>
                <a:cxn ang="0">
                  <a:pos x="1944" y="579"/>
                </a:cxn>
                <a:cxn ang="0">
                  <a:pos x="1744" y="795"/>
                </a:cxn>
                <a:cxn ang="0">
                  <a:pos x="1446" y="1115"/>
                </a:cxn>
                <a:cxn ang="0">
                  <a:pos x="1168" y="787"/>
                </a:cxn>
                <a:cxn ang="0">
                  <a:pos x="1040" y="323"/>
                </a:cxn>
                <a:cxn ang="0">
                  <a:pos x="890" y="3"/>
                </a:cxn>
                <a:cxn ang="0">
                  <a:pos x="736" y="339"/>
                </a:cxn>
                <a:cxn ang="0">
                  <a:pos x="594" y="643"/>
                </a:cxn>
                <a:cxn ang="0">
                  <a:pos x="384" y="147"/>
                </a:cxn>
                <a:cxn ang="0">
                  <a:pos x="182" y="627"/>
                </a:cxn>
                <a:cxn ang="0">
                  <a:pos x="0" y="235"/>
                </a:cxn>
              </a:cxnLst>
              <a:rect l="0" t="0" r="r" b="b"/>
              <a:pathLst>
                <a:path w="1944" h="1116">
                  <a:moveTo>
                    <a:pt x="1944" y="579"/>
                  </a:moveTo>
                  <a:cubicBezTo>
                    <a:pt x="1911" y="615"/>
                    <a:pt x="1827" y="706"/>
                    <a:pt x="1744" y="795"/>
                  </a:cubicBezTo>
                  <a:cubicBezTo>
                    <a:pt x="1661" y="884"/>
                    <a:pt x="1542" y="1116"/>
                    <a:pt x="1446" y="1115"/>
                  </a:cubicBezTo>
                  <a:cubicBezTo>
                    <a:pt x="1350" y="1114"/>
                    <a:pt x="1236" y="919"/>
                    <a:pt x="1168" y="787"/>
                  </a:cubicBezTo>
                  <a:cubicBezTo>
                    <a:pt x="1100" y="655"/>
                    <a:pt x="1086" y="454"/>
                    <a:pt x="1040" y="323"/>
                  </a:cubicBezTo>
                  <a:cubicBezTo>
                    <a:pt x="994" y="192"/>
                    <a:pt x="941" y="0"/>
                    <a:pt x="890" y="3"/>
                  </a:cubicBezTo>
                  <a:cubicBezTo>
                    <a:pt x="839" y="6"/>
                    <a:pt x="785" y="232"/>
                    <a:pt x="736" y="339"/>
                  </a:cubicBezTo>
                  <a:cubicBezTo>
                    <a:pt x="687" y="446"/>
                    <a:pt x="653" y="675"/>
                    <a:pt x="594" y="643"/>
                  </a:cubicBezTo>
                  <a:cubicBezTo>
                    <a:pt x="535" y="611"/>
                    <a:pt x="453" y="150"/>
                    <a:pt x="384" y="147"/>
                  </a:cubicBezTo>
                  <a:cubicBezTo>
                    <a:pt x="316" y="144"/>
                    <a:pt x="246" y="612"/>
                    <a:pt x="182" y="627"/>
                  </a:cubicBezTo>
                  <a:cubicBezTo>
                    <a:pt x="118" y="642"/>
                    <a:pt x="38" y="317"/>
                    <a:pt x="0" y="23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Line 50"/>
            <p:cNvSpPr>
              <a:spLocks noChangeShapeType="1"/>
            </p:cNvSpPr>
            <p:nvPr/>
          </p:nvSpPr>
          <p:spPr bwMode="auto">
            <a:xfrm>
              <a:off x="3924300" y="3330575"/>
              <a:ext cx="48974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848100" y="1790700"/>
              <a:ext cx="4929188" cy="3024188"/>
              <a:chOff x="2424" y="346"/>
              <a:chExt cx="3105" cy="3199"/>
            </a:xfrm>
          </p:grpSpPr>
          <p:sp>
            <p:nvSpPr>
              <p:cNvPr id="47" name="Freeform 52"/>
              <p:cNvSpPr>
                <a:spLocks/>
              </p:cNvSpPr>
              <p:nvPr/>
            </p:nvSpPr>
            <p:spPr bwMode="auto">
              <a:xfrm>
                <a:off x="2424" y="354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8" name="Freeform 53"/>
              <p:cNvSpPr>
                <a:spLocks/>
              </p:cNvSpPr>
              <p:nvPr/>
            </p:nvSpPr>
            <p:spPr bwMode="auto">
              <a:xfrm>
                <a:off x="5528" y="370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9" name="Freeform 54"/>
              <p:cNvSpPr>
                <a:spLocks/>
              </p:cNvSpPr>
              <p:nvPr/>
            </p:nvSpPr>
            <p:spPr bwMode="auto">
              <a:xfrm>
                <a:off x="5332" y="362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0" name="Freeform 55"/>
              <p:cNvSpPr>
                <a:spLocks/>
              </p:cNvSpPr>
              <p:nvPr/>
            </p:nvSpPr>
            <p:spPr bwMode="auto">
              <a:xfrm>
                <a:off x="5136" y="362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1" name="Freeform 56"/>
              <p:cNvSpPr>
                <a:spLocks/>
              </p:cNvSpPr>
              <p:nvPr/>
            </p:nvSpPr>
            <p:spPr bwMode="auto">
              <a:xfrm>
                <a:off x="4944" y="362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2" name="Freeform 57"/>
              <p:cNvSpPr>
                <a:spLocks/>
              </p:cNvSpPr>
              <p:nvPr/>
            </p:nvSpPr>
            <p:spPr bwMode="auto">
              <a:xfrm>
                <a:off x="4748" y="358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3" name="Freeform 58"/>
              <p:cNvSpPr>
                <a:spLocks/>
              </p:cNvSpPr>
              <p:nvPr/>
            </p:nvSpPr>
            <p:spPr bwMode="auto">
              <a:xfrm>
                <a:off x="4544" y="354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4" name="Freeform 59"/>
              <p:cNvSpPr>
                <a:spLocks/>
              </p:cNvSpPr>
              <p:nvPr/>
            </p:nvSpPr>
            <p:spPr bwMode="auto">
              <a:xfrm>
                <a:off x="4360" y="370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auto">
              <a:xfrm>
                <a:off x="4168" y="370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auto">
              <a:xfrm>
                <a:off x="3776" y="346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auto">
              <a:xfrm>
                <a:off x="3584" y="362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auto">
              <a:xfrm>
                <a:off x="3392" y="366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auto">
              <a:xfrm>
                <a:off x="3192" y="362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auto">
              <a:xfrm>
                <a:off x="3004" y="362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auto">
              <a:xfrm>
                <a:off x="2812" y="362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2" name="Freeform 67"/>
              <p:cNvSpPr>
                <a:spLocks/>
              </p:cNvSpPr>
              <p:nvPr/>
            </p:nvSpPr>
            <p:spPr bwMode="auto">
              <a:xfrm>
                <a:off x="2616" y="362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3" name="Line 68"/>
              <p:cNvSpPr>
                <a:spLocks noChangeShapeType="1"/>
              </p:cNvSpPr>
              <p:nvPr/>
            </p:nvSpPr>
            <p:spPr bwMode="auto">
              <a:xfrm flipV="1">
                <a:off x="3969" y="364"/>
                <a:ext cx="0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25" name="Oval 69"/>
            <p:cNvSpPr>
              <a:spLocks noChangeArrowheads="1"/>
            </p:cNvSpPr>
            <p:nvPr/>
          </p:nvSpPr>
          <p:spPr bwMode="auto">
            <a:xfrm>
              <a:off x="4716463" y="2420938"/>
              <a:ext cx="71437" cy="714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6" name="Text Box 70"/>
            <p:cNvSpPr txBox="1">
              <a:spLocks noChangeArrowheads="1"/>
            </p:cNvSpPr>
            <p:nvPr/>
          </p:nvSpPr>
          <p:spPr bwMode="auto">
            <a:xfrm>
              <a:off x="6516688" y="3330575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1800"/>
            </a:p>
          </p:txBody>
        </p:sp>
        <p:sp>
          <p:nvSpPr>
            <p:cNvPr id="31" name="Oval 75"/>
            <p:cNvSpPr>
              <a:spLocks noChangeArrowheads="1"/>
            </p:cNvSpPr>
            <p:nvPr/>
          </p:nvSpPr>
          <p:spPr bwMode="auto">
            <a:xfrm>
              <a:off x="7812088" y="2997200"/>
              <a:ext cx="71437" cy="714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Text Box 76"/>
            <p:cNvSpPr txBox="1">
              <a:spLocks noChangeArrowheads="1"/>
            </p:cNvSpPr>
            <p:nvPr/>
          </p:nvSpPr>
          <p:spPr bwMode="auto">
            <a:xfrm>
              <a:off x="6018213" y="1620838"/>
              <a:ext cx="3540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/>
                <a:t>y</a:t>
              </a:r>
              <a:endParaRPr lang="ru-RU" sz="2400" b="1"/>
            </a:p>
          </p:txBody>
        </p:sp>
        <p:sp>
          <p:nvSpPr>
            <p:cNvPr id="33" name="Text Box 77"/>
            <p:cNvSpPr txBox="1">
              <a:spLocks noChangeArrowheads="1"/>
            </p:cNvSpPr>
            <p:nvPr/>
          </p:nvSpPr>
          <p:spPr bwMode="auto">
            <a:xfrm>
              <a:off x="8604250" y="2917825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/>
                <a:t>x</a:t>
              </a:r>
              <a:endParaRPr lang="ru-RU" sz="2400" b="1"/>
            </a:p>
          </p:txBody>
        </p:sp>
        <p:sp>
          <p:nvSpPr>
            <p:cNvPr id="34" name="Freeform 78"/>
            <p:cNvSpPr>
              <a:spLocks/>
            </p:cNvSpPr>
            <p:nvPr/>
          </p:nvSpPr>
          <p:spPr bwMode="auto">
            <a:xfrm>
              <a:off x="3851275" y="1933575"/>
              <a:ext cx="494030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5" name="Oval 79"/>
            <p:cNvSpPr>
              <a:spLocks noChangeArrowheads="1"/>
            </p:cNvSpPr>
            <p:nvPr/>
          </p:nvSpPr>
          <p:spPr bwMode="auto">
            <a:xfrm>
              <a:off x="7493000" y="3284538"/>
              <a:ext cx="103188" cy="1111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6" name="Oval 80"/>
            <p:cNvSpPr>
              <a:spLocks noChangeArrowheads="1"/>
            </p:cNvSpPr>
            <p:nvPr/>
          </p:nvSpPr>
          <p:spPr bwMode="auto">
            <a:xfrm>
              <a:off x="6556375" y="3276600"/>
              <a:ext cx="103188" cy="1111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7" name="Freeform 81"/>
            <p:cNvSpPr>
              <a:spLocks/>
            </p:cNvSpPr>
            <p:nvPr/>
          </p:nvSpPr>
          <p:spPr bwMode="auto">
            <a:xfrm>
              <a:off x="4991100" y="5430838"/>
              <a:ext cx="1381125" cy="334962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870" y="0"/>
                </a:cxn>
              </a:cxnLst>
              <a:rect l="0" t="0" r="r" b="b"/>
              <a:pathLst>
                <a:path w="870" h="211">
                  <a:moveTo>
                    <a:pt x="0" y="211"/>
                  </a:moveTo>
                  <a:lnTo>
                    <a:pt x="87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8" name="Text Box 85"/>
            <p:cNvSpPr txBox="1">
              <a:spLocks noChangeArrowheads="1"/>
            </p:cNvSpPr>
            <p:nvPr/>
          </p:nvSpPr>
          <p:spPr bwMode="auto">
            <a:xfrm>
              <a:off x="5146675" y="4854575"/>
              <a:ext cx="5032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>
              <a:off x="4754564" y="2489201"/>
              <a:ext cx="3106738" cy="2857501"/>
              <a:chOff x="2995" y="1568"/>
              <a:chExt cx="1957" cy="1800"/>
            </a:xfrm>
          </p:grpSpPr>
          <p:sp>
            <p:nvSpPr>
              <p:cNvPr id="43" name="Freeform 89"/>
              <p:cNvSpPr>
                <a:spLocks/>
              </p:cNvSpPr>
              <p:nvPr/>
            </p:nvSpPr>
            <p:spPr bwMode="auto">
              <a:xfrm>
                <a:off x="4744" y="2113"/>
                <a:ext cx="4" cy="121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215"/>
                  </a:cxn>
                </a:cxnLst>
                <a:rect l="0" t="0" r="r" b="b"/>
                <a:pathLst>
                  <a:path w="4" h="1215">
                    <a:moveTo>
                      <a:pt x="4" y="0"/>
                    </a:moveTo>
                    <a:lnTo>
                      <a:pt x="0" y="1215"/>
                    </a:lnTo>
                  </a:path>
                </a:pathLst>
              </a:custGeom>
              <a:noFill/>
              <a:ln w="19050" cap="flat" cmpd="sng">
                <a:solidFill>
                  <a:srgbClr val="6600CC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4" name="Freeform 90"/>
              <p:cNvSpPr>
                <a:spLocks/>
              </p:cNvSpPr>
              <p:nvPr/>
            </p:nvSpPr>
            <p:spPr bwMode="auto">
              <a:xfrm>
                <a:off x="2995" y="1568"/>
                <a:ext cx="5" cy="17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760"/>
                  </a:cxn>
                </a:cxnLst>
                <a:rect l="0" t="0" r="r" b="b"/>
                <a:pathLst>
                  <a:path w="5" h="1760">
                    <a:moveTo>
                      <a:pt x="0" y="0"/>
                    </a:moveTo>
                    <a:lnTo>
                      <a:pt x="5" y="1760"/>
                    </a:lnTo>
                  </a:path>
                </a:pathLst>
              </a:custGeom>
              <a:noFill/>
              <a:ln w="19050" cap="flat" cmpd="sng">
                <a:solidFill>
                  <a:srgbClr val="6600CC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5" name="Freeform 91"/>
              <p:cNvSpPr>
                <a:spLocks/>
              </p:cNvSpPr>
              <p:nvPr/>
            </p:nvSpPr>
            <p:spPr bwMode="auto">
              <a:xfrm>
                <a:off x="4951" y="1925"/>
                <a:ext cx="1" cy="14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427"/>
                  </a:cxn>
                </a:cxnLst>
                <a:rect l="0" t="0" r="r" b="b"/>
                <a:pathLst>
                  <a:path w="1" h="1427">
                    <a:moveTo>
                      <a:pt x="0" y="0"/>
                    </a:moveTo>
                    <a:lnTo>
                      <a:pt x="1" y="1427"/>
                    </a:lnTo>
                  </a:path>
                </a:pathLst>
              </a:custGeom>
              <a:noFill/>
              <a:ln w="19050" cap="flat" cmpd="sng">
                <a:solidFill>
                  <a:srgbClr val="6600CC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6" name="Freeform 88"/>
              <p:cNvSpPr>
                <a:spLocks/>
              </p:cNvSpPr>
              <p:nvPr/>
            </p:nvSpPr>
            <p:spPr bwMode="auto">
              <a:xfrm>
                <a:off x="4168" y="2107"/>
                <a:ext cx="3" cy="126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261"/>
                  </a:cxn>
                </a:cxnLst>
                <a:rect l="0" t="0" r="r" b="b"/>
                <a:pathLst>
                  <a:path w="3" h="1261">
                    <a:moveTo>
                      <a:pt x="3" y="0"/>
                    </a:moveTo>
                    <a:lnTo>
                      <a:pt x="0" y="1261"/>
                    </a:lnTo>
                  </a:path>
                </a:pathLst>
              </a:custGeom>
              <a:noFill/>
              <a:ln w="19050" cap="flat" cmpd="sng">
                <a:solidFill>
                  <a:srgbClr val="6600CC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24" name="Group 82"/>
            <p:cNvGrpSpPr>
              <a:grpSpLocks/>
            </p:cNvGrpSpPr>
            <p:nvPr/>
          </p:nvGrpSpPr>
          <p:grpSpPr bwMode="auto">
            <a:xfrm>
              <a:off x="6473789" y="5267325"/>
              <a:ext cx="503234" cy="474663"/>
              <a:chOff x="3951" y="3820"/>
              <a:chExt cx="317" cy="299"/>
            </a:xfrm>
          </p:grpSpPr>
          <p:sp>
            <p:nvSpPr>
              <p:cNvPr id="41" name="Oval 83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2" name="Text Box 84"/>
              <p:cNvSpPr txBox="1">
                <a:spLocks noChangeArrowheads="1"/>
              </p:cNvSpPr>
              <p:nvPr/>
            </p:nvSpPr>
            <p:spPr bwMode="auto">
              <a:xfrm>
                <a:off x="3951" y="3831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428596" y="4335386"/>
            <a:ext cx="814393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4286256"/>
            <a:ext cx="77152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сли при переходе через точку х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производная: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меняет знак с « +» на «-» , то х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точка максимума функции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меняет знак с «-» на «+» , то х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точка минимума функции,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не меняет знака, то в точке х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экстремума нет.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74" name="Заголовок 1"/>
          <p:cNvSpPr txBox="1">
            <a:spLocks/>
          </p:cNvSpPr>
          <p:nvPr/>
        </p:nvSpPr>
        <p:spPr>
          <a:xfrm>
            <a:off x="500034" y="142852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Повторение теоретического материала по теме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6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511156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«</a:t>
            </a:r>
            <a:r>
              <a:rPr lang="ru-RU" sz="3600" dirty="0">
                <a:solidFill>
                  <a:srgbClr val="002060"/>
                </a:solidFill>
              </a:rPr>
              <a:t>Своя опора»</a:t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4500570"/>
            <a:ext cx="84388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еобходимое условие существования экстремума: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функция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y=f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имеет экстремум в точке х=х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в этой точке производная либо равна 0, либо не существует.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72066" y="2500306"/>
            <a:ext cx="58971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max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72264" y="3214686"/>
            <a:ext cx="551754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min</a:t>
            </a:r>
            <a:endParaRPr lang="ru-RU" b="1" dirty="0">
              <a:solidFill>
                <a:srgbClr val="002060"/>
              </a:solidFill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3071802" y="1428736"/>
            <a:ext cx="5286412" cy="2928956"/>
            <a:chOff x="3071802" y="1428736"/>
            <a:chExt cx="5286412" cy="2928956"/>
          </a:xfrm>
        </p:grpSpPr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71802" y="1428736"/>
              <a:ext cx="1785950" cy="1587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29520" y="1928802"/>
              <a:ext cx="928694" cy="825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0" name="Группа 74"/>
            <p:cNvGrpSpPr/>
            <p:nvPr/>
          </p:nvGrpSpPr>
          <p:grpSpPr>
            <a:xfrm>
              <a:off x="5429250" y="3214684"/>
              <a:ext cx="1357321" cy="1143008"/>
              <a:chOff x="5572132" y="4714884"/>
              <a:chExt cx="1041628" cy="968139"/>
            </a:xfrm>
          </p:grpSpPr>
          <p:pic>
            <p:nvPicPr>
              <p:cNvPr id="8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72132" y="4856406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929322" y="5143512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72198" y="4714884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77" name="Oval 80"/>
          <p:cNvSpPr>
            <a:spLocks noChangeArrowheads="1"/>
          </p:cNvSpPr>
          <p:nvPr/>
        </p:nvSpPr>
        <p:spPr bwMode="auto">
          <a:xfrm>
            <a:off x="5286380" y="2951236"/>
            <a:ext cx="166185" cy="160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Oval 80"/>
          <p:cNvSpPr>
            <a:spLocks noChangeArrowheads="1"/>
          </p:cNvSpPr>
          <p:nvPr/>
        </p:nvSpPr>
        <p:spPr bwMode="auto">
          <a:xfrm>
            <a:off x="6786578" y="2978070"/>
            <a:ext cx="166185" cy="160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27569 -0.5766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8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560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5601" grpId="0"/>
      <p:bldP spid="25601" grpId="1"/>
      <p:bldP spid="25601" grpId="2"/>
      <p:bldP spid="74" grpId="0"/>
      <p:bldP spid="76" grpId="0"/>
      <p:bldP spid="23553" grpId="0"/>
      <p:bldP spid="72" grpId="0" animBg="1"/>
      <p:bldP spid="75" grpId="0" animBg="1"/>
      <p:bldP spid="77" grpId="3" animBg="1"/>
      <p:bldP spid="84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" y="274638"/>
            <a:ext cx="8401080" cy="582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Отработка умений  </a:t>
            </a: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решение задач из открытого банка ЕГЭ)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2" name="Picture 4" descr="C:\Documents and Settings\User\Мои документы\Мои рисунки\Исследование функции 1\Исследование функции 1.jpg"/>
          <p:cNvPicPr>
            <a:picLocks noChangeAspect="1" noChangeArrowheads="1"/>
          </p:cNvPicPr>
          <p:nvPr/>
        </p:nvPicPr>
        <p:blipFill>
          <a:blip r:embed="rId2"/>
          <a:srcRect l="18382" t="72029" b="21770"/>
          <a:stretch>
            <a:fillRect/>
          </a:stretch>
        </p:blipFill>
        <p:spPr bwMode="auto">
          <a:xfrm>
            <a:off x="120060" y="928670"/>
            <a:ext cx="8881096" cy="928694"/>
          </a:xfrm>
          <a:prstGeom prst="rect">
            <a:avLst/>
          </a:prstGeom>
          <a:noFill/>
        </p:spPr>
      </p:pic>
      <p:pic>
        <p:nvPicPr>
          <p:cNvPr id="50" name="Picture 4" descr="C:\Documents and Settings\User\Мои документы\Мои рисунки\Исследование функции 1\Исследование функции 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169" t="78166" r="21096" b="7938"/>
          <a:stretch>
            <a:fillRect/>
          </a:stretch>
        </p:blipFill>
        <p:spPr bwMode="auto">
          <a:xfrm>
            <a:off x="428596" y="1643050"/>
            <a:ext cx="8405002" cy="4150264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286116" y="6072206"/>
            <a:ext cx="4728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промежутки возрастания: (-5;-1), (2;8),(11;12)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r>
              <a:rPr lang="ru-RU" b="1" dirty="0" smtClean="0">
                <a:solidFill>
                  <a:srgbClr val="00B050"/>
                </a:solidFill>
              </a:rPr>
              <a:t> 6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623" y="987966"/>
            <a:ext cx="50006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71472" y="2643182"/>
            <a:ext cx="7858180" cy="3640158"/>
            <a:chOff x="571472" y="2928934"/>
            <a:chExt cx="7858180" cy="3640158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571472" y="5286388"/>
              <a:ext cx="7858180" cy="1282704"/>
              <a:chOff x="2789" y="3566"/>
              <a:chExt cx="2178" cy="560"/>
            </a:xfrm>
          </p:grpSpPr>
          <p:sp>
            <p:nvSpPr>
              <p:cNvPr id="8" name="Text Box 28"/>
              <p:cNvSpPr txBox="1">
                <a:spLocks noChangeArrowheads="1"/>
              </p:cNvSpPr>
              <p:nvPr/>
            </p:nvSpPr>
            <p:spPr bwMode="auto">
              <a:xfrm>
                <a:off x="2835" y="3838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/>
                  <a:t> </a:t>
                </a:r>
                <a:r>
                  <a:rPr lang="en-US" sz="2400"/>
                  <a:t>f(x)</a:t>
                </a:r>
                <a:endParaRPr lang="ru-RU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 Box 29"/>
              <p:cNvSpPr txBox="1">
                <a:spLocks noChangeArrowheads="1"/>
              </p:cNvSpPr>
              <p:nvPr/>
            </p:nvSpPr>
            <p:spPr bwMode="auto">
              <a:xfrm>
                <a:off x="2789" y="3566"/>
                <a:ext cx="5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/>
                  <a:t>  f</a:t>
                </a:r>
                <a:r>
                  <a:rPr lang="en-US" sz="2400" baseline="30000"/>
                  <a:t>/</a:t>
                </a:r>
                <a:r>
                  <a:rPr lang="en-US" sz="2400"/>
                  <a:t>(x)</a:t>
                </a:r>
                <a:endParaRPr lang="ru-RU" sz="1800"/>
              </a:p>
            </p:txBody>
          </p:sp>
          <p:sp>
            <p:nvSpPr>
              <p:cNvPr id="10" name="Line 30"/>
              <p:cNvSpPr>
                <a:spLocks noChangeShapeType="1"/>
              </p:cNvSpPr>
              <p:nvPr/>
            </p:nvSpPr>
            <p:spPr bwMode="auto">
              <a:xfrm>
                <a:off x="2835" y="3838"/>
                <a:ext cx="213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678629" y="4964917"/>
              <a:ext cx="1857388" cy="7143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107389" y="4964917"/>
              <a:ext cx="1857388" cy="7143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144034" y="5000636"/>
              <a:ext cx="1856594" cy="794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250661" y="4964917"/>
              <a:ext cx="1928826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6286512" y="4929198"/>
              <a:ext cx="1928826" cy="7143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6107917" y="4393413"/>
              <a:ext cx="3000396" cy="7143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Text Box 85"/>
            <p:cNvSpPr txBox="1">
              <a:spLocks noChangeArrowheads="1"/>
            </p:cNvSpPr>
            <p:nvPr/>
          </p:nvSpPr>
          <p:spPr bwMode="auto">
            <a:xfrm>
              <a:off x="2143108" y="5143512"/>
              <a:ext cx="81046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186631" y="5143512"/>
              <a:ext cx="52931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786314" y="5148876"/>
              <a:ext cx="52931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0" name="Freeform 81"/>
            <p:cNvSpPr>
              <a:spLocks/>
            </p:cNvSpPr>
            <p:nvPr/>
          </p:nvSpPr>
          <p:spPr bwMode="auto">
            <a:xfrm>
              <a:off x="1857356" y="6000768"/>
              <a:ext cx="1102748" cy="337006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870" y="0"/>
                </a:cxn>
              </a:cxnLst>
              <a:rect l="0" t="0" r="r" b="b"/>
              <a:pathLst>
                <a:path w="870" h="211">
                  <a:moveTo>
                    <a:pt x="0" y="211"/>
                  </a:moveTo>
                  <a:lnTo>
                    <a:pt x="87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1" name="Freeform 81"/>
            <p:cNvSpPr>
              <a:spLocks/>
            </p:cNvSpPr>
            <p:nvPr/>
          </p:nvSpPr>
          <p:spPr bwMode="auto">
            <a:xfrm>
              <a:off x="4214810" y="6000768"/>
              <a:ext cx="1919302" cy="417968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870" y="0"/>
                </a:cxn>
              </a:cxnLst>
              <a:rect l="0" t="0" r="r" b="b"/>
              <a:pathLst>
                <a:path w="870" h="211">
                  <a:moveTo>
                    <a:pt x="0" y="211"/>
                  </a:moveTo>
                  <a:lnTo>
                    <a:pt x="87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2" name="Freeform 81"/>
            <p:cNvSpPr>
              <a:spLocks/>
            </p:cNvSpPr>
            <p:nvPr/>
          </p:nvSpPr>
          <p:spPr bwMode="auto">
            <a:xfrm>
              <a:off x="7286644" y="5929330"/>
              <a:ext cx="357190" cy="213178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870" y="0"/>
                </a:cxn>
              </a:cxnLst>
              <a:rect l="0" t="0" r="r" b="b"/>
              <a:pathLst>
                <a:path w="870" h="211">
                  <a:moveTo>
                    <a:pt x="0" y="211"/>
                  </a:moveTo>
                  <a:lnTo>
                    <a:pt x="87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3143240" y="1571612"/>
            <a:ext cx="2214578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1472" y="1857364"/>
            <a:ext cx="107157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2"/>
          <a:srcRect l="35508" t="8013" r="33682" b="74982"/>
          <a:stretch>
            <a:fillRect/>
          </a:stretch>
        </p:blipFill>
        <p:spPr bwMode="auto">
          <a:xfrm>
            <a:off x="1643042" y="1643050"/>
            <a:ext cx="5715040" cy="43417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Отработка умений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14810" y="6000768"/>
            <a:ext cx="3792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промежутки убывания: (-1;0), (9;12)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Ответ: </a:t>
            </a:r>
            <a:r>
              <a:rPr lang="ru-RU" b="1" dirty="0" smtClean="0">
                <a:solidFill>
                  <a:srgbClr val="00B050"/>
                </a:solidFill>
              </a:rPr>
              <a:t> 3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2"/>
          <a:srcRect l="9191" t="2003" r="7168" b="91319"/>
          <a:stretch>
            <a:fillRect/>
          </a:stretch>
        </p:blipFill>
        <p:spPr bwMode="auto">
          <a:xfrm>
            <a:off x="357158" y="1000108"/>
            <a:ext cx="8451115" cy="9286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1000108"/>
            <a:ext cx="50006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714348" y="3789370"/>
            <a:ext cx="7422024" cy="2640026"/>
            <a:chOff x="714348" y="3714752"/>
            <a:chExt cx="7422024" cy="2640026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714348" y="5072074"/>
              <a:ext cx="7422024" cy="1282704"/>
              <a:chOff x="2789" y="3566"/>
              <a:chExt cx="2178" cy="560"/>
            </a:xfrm>
          </p:grpSpPr>
          <p:sp>
            <p:nvSpPr>
              <p:cNvPr id="10" name="Text Box 28"/>
              <p:cNvSpPr txBox="1">
                <a:spLocks noChangeArrowheads="1"/>
              </p:cNvSpPr>
              <p:nvPr/>
            </p:nvSpPr>
            <p:spPr bwMode="auto">
              <a:xfrm>
                <a:off x="2835" y="3838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400"/>
                  <a:t> </a:t>
                </a:r>
                <a:r>
                  <a:rPr lang="en-US" sz="2400"/>
                  <a:t>f(x)</a:t>
                </a:r>
                <a:endParaRPr lang="ru-RU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Text Box 29"/>
              <p:cNvSpPr txBox="1">
                <a:spLocks noChangeArrowheads="1"/>
              </p:cNvSpPr>
              <p:nvPr/>
            </p:nvSpPr>
            <p:spPr bwMode="auto">
              <a:xfrm>
                <a:off x="2789" y="3566"/>
                <a:ext cx="5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/>
                  <a:t>  f</a:t>
                </a:r>
                <a:r>
                  <a:rPr lang="en-US" sz="2400" baseline="30000"/>
                  <a:t>/</a:t>
                </a:r>
                <a:r>
                  <a:rPr lang="en-US" sz="2400"/>
                  <a:t>(x)</a:t>
                </a:r>
                <a:endParaRPr lang="ru-RU" sz="1800"/>
              </a:p>
            </p:txBody>
          </p:sp>
          <p:sp>
            <p:nvSpPr>
              <p:cNvPr id="12" name="Line 30"/>
              <p:cNvSpPr>
                <a:spLocks noChangeShapeType="1"/>
              </p:cNvSpPr>
              <p:nvPr/>
            </p:nvSpPr>
            <p:spPr bwMode="auto">
              <a:xfrm>
                <a:off x="2835" y="3838"/>
                <a:ext cx="213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13" name="Freeform 91"/>
            <p:cNvSpPr>
              <a:spLocks/>
            </p:cNvSpPr>
            <p:nvPr/>
          </p:nvSpPr>
          <p:spPr bwMode="auto">
            <a:xfrm flipH="1">
              <a:off x="2384256" y="4000504"/>
              <a:ext cx="45719" cy="17145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427"/>
                </a:cxn>
              </a:cxnLst>
              <a:rect l="0" t="0" r="r" b="b"/>
              <a:pathLst>
                <a:path w="1" h="1427">
                  <a:moveTo>
                    <a:pt x="0" y="0"/>
                  </a:moveTo>
                  <a:lnTo>
                    <a:pt x="1" y="1427"/>
                  </a:lnTo>
                </a:path>
              </a:pathLst>
            </a:custGeom>
            <a:ln w="28575"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Freeform 91"/>
            <p:cNvSpPr>
              <a:spLocks/>
            </p:cNvSpPr>
            <p:nvPr/>
          </p:nvSpPr>
          <p:spPr bwMode="auto">
            <a:xfrm flipH="1">
              <a:off x="2643174" y="3714752"/>
              <a:ext cx="45720" cy="20002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427"/>
                </a:cxn>
              </a:cxnLst>
              <a:rect l="0" t="0" r="r" b="b"/>
              <a:pathLst>
                <a:path w="1" h="1427">
                  <a:moveTo>
                    <a:pt x="0" y="0"/>
                  </a:moveTo>
                  <a:lnTo>
                    <a:pt x="1" y="1427"/>
                  </a:lnTo>
                </a:path>
              </a:pathLst>
            </a:custGeom>
            <a:ln w="28575"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91"/>
            <p:cNvSpPr>
              <a:spLocks/>
            </p:cNvSpPr>
            <p:nvPr/>
          </p:nvSpPr>
          <p:spPr bwMode="auto">
            <a:xfrm>
              <a:off x="5429254" y="3786190"/>
              <a:ext cx="45719" cy="1928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427"/>
                </a:cxn>
              </a:cxnLst>
              <a:rect l="0" t="0" r="r" b="b"/>
              <a:pathLst>
                <a:path w="1" h="1427">
                  <a:moveTo>
                    <a:pt x="0" y="0"/>
                  </a:moveTo>
                  <a:lnTo>
                    <a:pt x="1" y="1427"/>
                  </a:lnTo>
                </a:path>
              </a:pathLst>
            </a:custGeom>
            <a:ln w="28575"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91"/>
            <p:cNvSpPr>
              <a:spLocks/>
            </p:cNvSpPr>
            <p:nvPr/>
          </p:nvSpPr>
          <p:spPr bwMode="auto">
            <a:xfrm flipH="1">
              <a:off x="6286512" y="3786190"/>
              <a:ext cx="45720" cy="1928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427"/>
                </a:cxn>
              </a:cxnLst>
              <a:rect l="0" t="0" r="r" b="b"/>
              <a:pathLst>
                <a:path w="1" h="1427">
                  <a:moveTo>
                    <a:pt x="0" y="0"/>
                  </a:moveTo>
                  <a:lnTo>
                    <a:pt x="1" y="1427"/>
                  </a:lnTo>
                </a:path>
              </a:pathLst>
            </a:custGeom>
            <a:ln w="28575"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auto">
            <a:xfrm>
              <a:off x="2335120" y="5143512"/>
              <a:ext cx="35719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5572132" y="4929198"/>
              <a:ext cx="81046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Freeform 31"/>
            <p:cNvSpPr>
              <a:spLocks/>
            </p:cNvSpPr>
            <p:nvPr/>
          </p:nvSpPr>
          <p:spPr bwMode="auto">
            <a:xfrm>
              <a:off x="5500694" y="5786454"/>
              <a:ext cx="714380" cy="214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97"/>
                </a:cxn>
              </a:cxnLst>
              <a:rect l="0" t="0" r="r" b="b"/>
              <a:pathLst>
                <a:path w="391" h="197">
                  <a:moveTo>
                    <a:pt x="0" y="0"/>
                  </a:moveTo>
                  <a:lnTo>
                    <a:pt x="391" y="19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>
              <a:off x="2428860" y="5857892"/>
              <a:ext cx="214314" cy="142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97"/>
                </a:cxn>
              </a:cxnLst>
              <a:rect l="0" t="0" r="r" b="b"/>
              <a:pathLst>
                <a:path w="391" h="197">
                  <a:moveTo>
                    <a:pt x="0" y="0"/>
                  </a:moveTo>
                  <a:lnTo>
                    <a:pt x="391" y="19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cxnSp>
        <p:nvCxnSpPr>
          <p:cNvPr id="22" name="Прямая соединительная линия 21"/>
          <p:cNvCxnSpPr/>
          <p:nvPr/>
        </p:nvCxnSpPr>
        <p:spPr>
          <a:xfrm>
            <a:off x="3286116" y="1643050"/>
            <a:ext cx="1928826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1472" y="1857364"/>
            <a:ext cx="107157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385762" y="274638"/>
            <a:ext cx="8401080" cy="5825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Отработка умений  </a:t>
            </a:r>
            <a:r>
              <a:rPr kumimoji="0" lang="ru-RU" sz="18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решение задач из открытого банка ЕГЭ)</a:t>
            </a:r>
            <a:endParaRPr kumimoji="0" lang="ru-RU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2"/>
          <a:srcRect l="35846" t="30637" r="32904" b="52856"/>
          <a:stretch>
            <a:fillRect/>
          </a:stretch>
        </p:blipFill>
        <p:spPr bwMode="auto">
          <a:xfrm>
            <a:off x="1490848" y="1928802"/>
            <a:ext cx="6152986" cy="44733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Отработка умений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00892" y="6072206"/>
            <a:ext cx="105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 </a:t>
            </a:r>
            <a:r>
              <a:rPr lang="ru-RU" b="1" dirty="0" smtClean="0">
                <a:solidFill>
                  <a:srgbClr val="00B050"/>
                </a:solidFill>
              </a:rPr>
              <a:t>-3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" name="Picture 2" descr="C:\Documents and Settings\User\Мои документы\Мои рисунки\Исследование функции 2\Исследование функции 2.jpg"/>
          <p:cNvPicPr>
            <a:picLocks noChangeAspect="1" noChangeArrowheads="1"/>
          </p:cNvPicPr>
          <p:nvPr/>
        </p:nvPicPr>
        <p:blipFill>
          <a:blip r:embed="rId2"/>
          <a:srcRect l="10110" t="24440" r="9007" b="68971"/>
          <a:stretch>
            <a:fillRect/>
          </a:stretch>
        </p:blipFill>
        <p:spPr bwMode="auto">
          <a:xfrm>
            <a:off x="785786" y="1071546"/>
            <a:ext cx="7645785" cy="8572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000108"/>
            <a:ext cx="50006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71472" y="5286388"/>
            <a:ext cx="7422024" cy="1282704"/>
            <a:chOff x="2789" y="3566"/>
            <a:chExt cx="2178" cy="560"/>
          </a:xfrm>
        </p:grpSpPr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2835" y="3838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400"/>
                <a:t> </a:t>
              </a:r>
              <a:r>
                <a:rPr lang="en-US" sz="2400"/>
                <a:t>f(x)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2789" y="3566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/>
                <a:t>  f</a:t>
              </a:r>
              <a:r>
                <a:rPr lang="en-US" sz="2400" baseline="30000"/>
                <a:t>/</a:t>
              </a:r>
              <a:r>
                <a:rPr lang="en-US" sz="2400"/>
                <a:t>(x)</a:t>
              </a:r>
              <a:endParaRPr lang="ru-RU" sz="1800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835" y="3838"/>
              <a:ext cx="213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14612" y="2500306"/>
            <a:ext cx="3571900" cy="2786082"/>
            <a:chOff x="2714612" y="2500306"/>
            <a:chExt cx="3571900" cy="2786082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14612" y="2500306"/>
              <a:ext cx="1843089" cy="1638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6" name="Группа 15"/>
            <p:cNvGrpSpPr/>
            <p:nvPr/>
          </p:nvGrpSpPr>
          <p:grpSpPr>
            <a:xfrm>
              <a:off x="4500562" y="3857628"/>
              <a:ext cx="1785950" cy="1428760"/>
              <a:chOff x="5572132" y="4714884"/>
              <a:chExt cx="1041628" cy="968139"/>
            </a:xfrm>
          </p:grpSpPr>
          <p:pic>
            <p:nvPicPr>
              <p:cNvPr id="20483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72132" y="4856406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929322" y="5143512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72198" y="4714884"/>
                <a:ext cx="541562" cy="539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385762" y="274638"/>
            <a:ext cx="8401080" cy="5825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Отработка умений  </a:t>
            </a:r>
            <a:r>
              <a:rPr kumimoji="0" lang="ru-RU" sz="18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решение задач из открытого банка ЕГЭ)</a:t>
            </a:r>
            <a:endParaRPr kumimoji="0" lang="ru-RU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286248" y="4000504"/>
            <a:ext cx="164307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72330" y="1643050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29124" y="1643050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652</Words>
  <Application>Microsoft Office PowerPoint</Application>
  <PresentationFormat>Экран (4:3)</PresentationFormat>
  <Paragraphs>168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   ЧТЕНИЕ ГРАФИКА  ПРОИЗВОДНОЙ ФУНКЦИИ </vt:lpstr>
      <vt:lpstr>План урока </vt:lpstr>
      <vt:lpstr> Устный счет «Найди ошибку» </vt:lpstr>
      <vt:lpstr>Повторение теоретического материала по теме</vt:lpstr>
      <vt:lpstr>«Своя опора» </vt:lpstr>
      <vt:lpstr>«Своя опора» </vt:lpstr>
      <vt:lpstr>Отработка умений  (решение задач из открытого банка ЕГЭ)</vt:lpstr>
      <vt:lpstr>Отработка умений</vt:lpstr>
      <vt:lpstr>Отработка умений</vt:lpstr>
      <vt:lpstr>Отработка умений</vt:lpstr>
      <vt:lpstr>Отработка умений</vt:lpstr>
      <vt:lpstr>Игра «Компетентность»</vt:lpstr>
      <vt:lpstr> Подведение итогов </vt:lpstr>
    </vt:vector>
  </TitlesOfParts>
  <Company>Якутии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«ЧТЕНИЕ ГРАФИКА ПРОИЗВОДНОЙ ФУНКЦИИ» </dc:title>
  <dc:creator>Народ</dc:creator>
  <cp:lastModifiedBy>Народ</cp:lastModifiedBy>
  <cp:revision>56</cp:revision>
  <dcterms:created xsi:type="dcterms:W3CDTF">2012-12-05T19:41:21Z</dcterms:created>
  <dcterms:modified xsi:type="dcterms:W3CDTF">2013-02-06T21:24:18Z</dcterms:modified>
</cp:coreProperties>
</file>