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4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8ABE3E-3B59-4FA6-9503-D432448B7CFE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B3935C-596A-4369-B6C8-2F02EF20C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ge.ru/" TargetMode="External"/><Relationship Id="rId2" Type="http://schemas.openxmlformats.org/officeDocument/2006/relationships/hyperlink" Target="http://www.1septembe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задач по теории вероятностей</a:t>
            </a:r>
            <a:endPara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437112"/>
            <a:ext cx="5114778" cy="14401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МБОУ «Михайловская средняя общеобразовательная школа»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Чертовских А.Ф.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2</a:t>
            </a:r>
            <a:endParaRPr lang="ru-RU" sz="36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525898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None/>
            </a:pPr>
            <a:endParaRPr lang="ru-RU" sz="2400" i="1" dirty="0" smtClean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3" y="1397000"/>
          <a:ext cx="4464492" cy="3627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99504"/>
              </a:tblGrid>
              <a:tr h="461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/>
                </a:tc>
              </a:tr>
              <a:tr h="46102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4048" y="1484784"/>
            <a:ext cx="3096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36 равновозможных исходов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3068960"/>
            <a:ext cx="3384376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Благоприятных исходов 3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Вероятность заданного события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 = т/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 = 3/36 = 0,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… = 0,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Задачи,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где все элементарные события выписывать </a:t>
            </a:r>
            <a:r>
              <a:rPr lang="ru-RU" u="sng" dirty="0" err="1" smtClean="0">
                <a:solidFill>
                  <a:schemeClr val="accent1">
                    <a:lumMod val="75000"/>
                  </a:schemeClr>
                </a:solidFill>
              </a:rPr>
              <a:t>сложно,но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 можно подсчитать их количество.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dirty="0" smtClean="0">
              <a:latin typeface="Arial" charset="0"/>
            </a:endParaRPr>
          </a:p>
          <a:p>
            <a:pPr algn="just"/>
            <a:r>
              <a:rPr lang="ru-RU" sz="2800" dirty="0" smtClean="0">
                <a:latin typeface="Arial" charset="0"/>
              </a:rPr>
              <a:t>На соревнования по метанию ядра приехали 2 спортсмена из Великобритании, 2 из Испании и 4 из Швейцарии. Порядок выступлений определяется жребием. Найдите вероятность того, что восьмым будет выступать спортсмен из Испании.</a:t>
            </a:r>
          </a:p>
          <a:p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Обратить внимание! </a:t>
            </a:r>
          </a:p>
          <a:p>
            <a:r>
              <a:rPr lang="ru-RU" dirty="0" smtClean="0"/>
              <a:t>(первым, вторым, седьмым –не важно!)</a:t>
            </a:r>
          </a:p>
          <a:p>
            <a:endParaRPr lang="ru-RU" dirty="0" smtClean="0"/>
          </a:p>
          <a:p>
            <a:r>
              <a:rPr lang="en-US" dirty="0" smtClean="0"/>
              <a:t>n=2+2+4</a:t>
            </a:r>
            <a:r>
              <a:rPr lang="ru-RU" dirty="0" smtClean="0"/>
              <a:t>=8</a:t>
            </a:r>
            <a:endParaRPr lang="en-US" dirty="0" smtClean="0"/>
          </a:p>
          <a:p>
            <a:r>
              <a:rPr lang="en-US" dirty="0" smtClean="0"/>
              <a:t>m=2 (</a:t>
            </a:r>
            <a:r>
              <a:rPr lang="ru-RU" dirty="0" smtClean="0"/>
              <a:t>благоприятные исходы-испанцы 2 человека)</a:t>
            </a:r>
          </a:p>
          <a:p>
            <a:r>
              <a:rPr lang="ru-RU" dirty="0" smtClean="0"/>
              <a:t>Р = 2/8=0,25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III.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Использование формулы вероятности противоположного события.</a:t>
            </a:r>
          </a:p>
          <a:p>
            <a:endParaRPr lang="ru-RU" sz="2800" dirty="0" smtClean="0">
              <a:latin typeface="Arial" charset="0"/>
            </a:endParaRPr>
          </a:p>
          <a:p>
            <a:r>
              <a:rPr lang="ru-RU" sz="2800" dirty="0" smtClean="0">
                <a:latin typeface="Arial" charset="0"/>
              </a:rPr>
              <a:t>Р(А‾) +Р(А) =1</a:t>
            </a:r>
          </a:p>
          <a:p>
            <a:endParaRPr lang="ru-RU" sz="2800" dirty="0" smtClean="0">
              <a:latin typeface="Arial" charset="0"/>
            </a:endParaRPr>
          </a:p>
          <a:p>
            <a:pPr algn="just"/>
            <a:r>
              <a:rPr lang="ru-RU" sz="2800" dirty="0" smtClean="0">
                <a:latin typeface="Arial" charset="0"/>
              </a:rPr>
              <a:t>В среднем из 500 фонариков, поступивших в продажу, 5 неисправны. Найдите вероятность того, что один купленный фонарик окажется исправным.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задачи №4: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3285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8"/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>
                <a:latin typeface="Arial" charset="0"/>
              </a:rPr>
              <a:t>На стенде испытаний – 500 фонариков</a:t>
            </a:r>
          </a:p>
          <a:p>
            <a:r>
              <a:rPr lang="ru-RU" sz="2800" dirty="0" smtClean="0">
                <a:latin typeface="Arial" charset="0"/>
              </a:rPr>
              <a:t>Неисправных среди них 5</a:t>
            </a:r>
          </a:p>
          <a:p>
            <a:r>
              <a:rPr lang="ru-RU" sz="2800" dirty="0" smtClean="0">
                <a:latin typeface="Arial" charset="0"/>
              </a:rPr>
              <a:t>Вероятность купить неисправный фонарик 	5 : 500 = 0,01</a:t>
            </a:r>
          </a:p>
          <a:p>
            <a:r>
              <a:rPr lang="ru-RU" sz="2800" dirty="0" smtClean="0">
                <a:latin typeface="Arial" charset="0"/>
              </a:rPr>
              <a:t>Значит, исправный можно купить с вероятностью  1- 0,01 = 0,99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Вероятность того, что новая шариковая ручка пишет плохо равна 0,05.Покупатель в магазине выбирает одну </a:t>
            </a:r>
            <a:r>
              <a:rPr lang="ru-RU" dirty="0" smtClean="0"/>
              <a:t>нову</a:t>
            </a:r>
            <a:r>
              <a:rPr lang="ru-RU" dirty="0" smtClean="0"/>
              <a:t>ю</a:t>
            </a:r>
            <a:r>
              <a:rPr lang="ru-RU" dirty="0" smtClean="0"/>
              <a:t> </a:t>
            </a:r>
            <a:r>
              <a:rPr lang="ru-RU" dirty="0" smtClean="0"/>
              <a:t>ручку.</a:t>
            </a:r>
          </a:p>
          <a:p>
            <a:pPr algn="just"/>
            <a:r>
              <a:rPr lang="ru-RU" dirty="0" smtClean="0"/>
              <a:t>Найти вероятность того</a:t>
            </a:r>
            <a:r>
              <a:rPr lang="ru-RU" dirty="0" smtClean="0"/>
              <a:t>, что </a:t>
            </a:r>
            <a:r>
              <a:rPr lang="ru-RU" dirty="0" smtClean="0"/>
              <a:t>эта ручка пишет хорошо.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№4.2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1.Определим событие А – выбранная ручка пишет хорошо.</a:t>
            </a:r>
          </a:p>
          <a:p>
            <a:r>
              <a:rPr lang="ru-RU" dirty="0" smtClean="0"/>
              <a:t>2.Противоположное событие А‾</a:t>
            </a:r>
          </a:p>
          <a:p>
            <a:r>
              <a:rPr lang="ru-RU" dirty="0" smtClean="0"/>
              <a:t>3.Вероятность противоположного события </a:t>
            </a:r>
          </a:p>
          <a:p>
            <a:r>
              <a:rPr lang="ru-RU" dirty="0" smtClean="0"/>
              <a:t>Р(А‾)=0,05</a:t>
            </a:r>
          </a:p>
          <a:p>
            <a:r>
              <a:rPr lang="ru-RU" dirty="0" smtClean="0"/>
              <a:t>Применяя формулу вероятности противоположных событий, получаем ответ:</a:t>
            </a:r>
          </a:p>
          <a:p>
            <a:r>
              <a:rPr lang="ru-RU" dirty="0" smtClean="0"/>
              <a:t>Р(А)=1-Р( А‾)=1-0,05=0,95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IV.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 Задачи, где искомые значения не выводятся из текста.</a:t>
            </a:r>
          </a:p>
          <a:p>
            <a:endParaRPr lang="ru-RU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Обратить внимание! </a:t>
            </a: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n!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=1•2•3•4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•  …  •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0!=1</a:t>
            </a:r>
          </a:p>
          <a:p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u="sng" dirty="0" err="1" smtClean="0">
                <a:solidFill>
                  <a:schemeClr val="accent1">
                    <a:lumMod val="75000"/>
                  </a:schemeClr>
                </a:solidFill>
              </a:rPr>
              <a:t>Cn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 ª=n!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/а!(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n-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а)!</a:t>
            </a:r>
          </a:p>
          <a:p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r>
              <a:rPr lang="ru-RU" dirty="0" smtClean="0"/>
              <a:t>В группе из 20 студентов надо выбрать 2 представителей для выступления на конференции. Сколькими способами можно это сделать?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С</a:t>
            </a:r>
            <a:r>
              <a:rPr lang="ru-RU" sz="2800" dirty="0" smtClean="0"/>
              <a:t>20²=20!/2!(20-2)! = 20 •19 •18 …•1/2 •1 •18• 17•…•   1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</a:t>
            </a:r>
          </a:p>
          <a:p>
            <a:r>
              <a:rPr lang="ru-RU" sz="2800" dirty="0" smtClean="0"/>
              <a:t>                                                             Ответ: 190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239000" cy="19428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100" cap="none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С.И.Ожегов, Н.Ю.Шведова</a:t>
            </a:r>
            <a:r>
              <a:rPr lang="ru-RU" sz="4000" cap="none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cap="none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cap="none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100" i="1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– возможность исполнения, осуществимости чего-нибудь».</a:t>
            </a:r>
            <a:endParaRPr lang="ru-RU" sz="3100" cap="none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А.Н.Колмогоров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математическая – это числовая характеристика степени возможности появления какого-либо определенного события в тех или иных определенных, могущих повторяться неограниченное число раз условиях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Классическое определение вероятности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«Вероятностью Р(А) события А в испытании с равновозможными элементарными исходами называется отношение числа исходов т, благоприятствующих событию А, к числу </a:t>
            </a:r>
            <a:r>
              <a:rPr lang="ru-RU" sz="28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исходов испытания».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Р(А) = т/</a:t>
            </a:r>
            <a:r>
              <a:rPr lang="ru-RU" sz="32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«Вероятность и статистика. 5-9 классы.»  Е.А. </a:t>
            </a:r>
            <a:r>
              <a:rPr lang="ru-RU" dirty="0" err="1" smtClean="0"/>
              <a:t>Бунимович</a:t>
            </a:r>
            <a:r>
              <a:rPr lang="ru-RU" dirty="0" smtClean="0"/>
              <a:t>, </a:t>
            </a:r>
            <a:r>
              <a:rPr lang="ru-RU" dirty="0" err="1" smtClean="0"/>
              <a:t>В.А.Булычёв</a:t>
            </a:r>
            <a:r>
              <a:rPr lang="ru-RU" dirty="0" smtClean="0"/>
              <a:t>. Издательство «Дрофа»,2006.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Бунимович</a:t>
            </a:r>
            <a:r>
              <a:rPr lang="ru-RU" sz="2800" dirty="0" smtClean="0"/>
              <a:t> Е.А. Вероятностно-статистическая линия в базовом школьном курсе математики.- Математика в школе, №4, 2002.</a:t>
            </a:r>
          </a:p>
          <a:p>
            <a:r>
              <a:rPr lang="ru-RU" dirty="0" smtClean="0"/>
              <a:t>«ЕГЭ. 3000 задач с ответами. Математика с теорией вероятностей и статистикой»   под редакцией  А.Л. Семёнова, И.В. Ященко.   Разработано МИОО.  2011г.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ru-RU" dirty="0" smtClean="0">
                <a:solidFill>
                  <a:schemeClr val="accent1"/>
                </a:solidFill>
              </a:rPr>
              <a:t>Материалы с сайта 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www.1september.ru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</a:p>
          <a:p>
            <a:pPr lvl="1">
              <a:lnSpc>
                <a:spcPct val="80000"/>
              </a:lnSpc>
              <a:buNone/>
            </a:pPr>
            <a:r>
              <a:rPr lang="ru-RU" dirty="0" smtClean="0">
                <a:solidFill>
                  <a:schemeClr val="accent1"/>
                </a:solidFill>
              </a:rPr>
              <a:t>  фестиваль педагогических идей «Открытый урок»</a:t>
            </a:r>
          </a:p>
          <a:p>
            <a:pPr lvl="1">
              <a:lnSpc>
                <a:spcPct val="80000"/>
              </a:lnSpc>
            </a:pPr>
            <a:r>
              <a:rPr lang="ru-RU" dirty="0" smtClean="0">
                <a:solidFill>
                  <a:schemeClr val="accent1"/>
                </a:solidFill>
              </a:rPr>
              <a:t>Материалы с сайта 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www.mathege.ru</a:t>
            </a: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ru-RU" sz="1700" dirty="0" smtClean="0"/>
          </a:p>
          <a:p>
            <a:pPr>
              <a:lnSpc>
                <a:spcPct val="80000"/>
              </a:lnSpc>
              <a:buNone/>
            </a:pPr>
            <a:r>
              <a:rPr lang="ru-RU" sz="1900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Основатели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 «Теории вероятности»</a:t>
            </a:r>
            <a:endParaRPr lang="ru-RU" dirty="0"/>
          </a:p>
        </p:txBody>
      </p:sp>
      <p:pic>
        <p:nvPicPr>
          <p:cNvPr id="4" name="Picture 38" descr="врр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5940150" y="3371056"/>
            <a:ext cx="1656185" cy="193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кне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1989138"/>
            <a:ext cx="172819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7" descr="220px-Blaise_pasc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752" y="1916832"/>
            <a:ext cx="15841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iCA762R8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3356992"/>
            <a:ext cx="17281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8819" y="3244334"/>
            <a:ext cx="1405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5303322"/>
            <a:ext cx="2135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П.Ферма  </a:t>
            </a:r>
            <a:endParaRPr lang="ru-RU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4186923" y="3987430"/>
            <a:ext cx="1458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Я. Бернулли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9059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9" y="3244334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53" y="5460326"/>
            <a:ext cx="1512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Х. Гюйгенс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39753" y="3982998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Б. Паскаль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419100" indent="-382588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2"/>
                </a:solidFill>
              </a:rPr>
              <a:t>Приказом Минобразования России</a:t>
            </a:r>
            <a:r>
              <a:rPr lang="ru-RU" dirty="0" smtClean="0"/>
              <a:t> </a:t>
            </a:r>
          </a:p>
          <a:p>
            <a:pPr marL="419100" indent="-382588">
              <a:lnSpc>
                <a:spcPct val="120000"/>
              </a:lnSpc>
              <a:buNone/>
            </a:pPr>
            <a:r>
              <a:rPr lang="ru-RU" dirty="0" smtClean="0"/>
              <a:t>"Об утверждении федерального компонента государственных стандартов начального общего, основного общего и среднего (полного) общего образования" от 5 марта 2004 г. № 1089  </a:t>
            </a:r>
          </a:p>
          <a:p>
            <a:pPr marL="419100" indent="-382588">
              <a:lnSpc>
                <a:spcPct val="120000"/>
              </a:lnSpc>
              <a:buNone/>
            </a:pPr>
            <a:r>
              <a:rPr lang="ru-RU" dirty="0" smtClean="0"/>
              <a:t>Элементы теории вероятности и математической статистики  были введены в программы по математике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Элементарные события (элементарные исходы) </a:t>
            </a:r>
            <a:r>
              <a:rPr lang="ru-RU" sz="2800" dirty="0" err="1" smtClean="0"/>
              <a:t>опыта-простейшие</a:t>
            </a:r>
            <a:r>
              <a:rPr lang="ru-RU" sz="2800" dirty="0" smtClean="0"/>
              <a:t> события, которыми может окончиться случайный опыт.</a:t>
            </a:r>
          </a:p>
          <a:p>
            <a:pPr>
              <a:buNone/>
            </a:pPr>
            <a:r>
              <a:rPr lang="ru-RU" sz="2800" dirty="0" smtClean="0"/>
              <a:t>  Случайным называется событие, которое нельзя точно предсказать заранее. Оно может либо произойти, либо нет.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Сумма вероятностей всех элементарных событий равна 1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решения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Определить, что является элементарным событием (исходом) в данном случайном эксперименте (опыте)</a:t>
            </a:r>
          </a:p>
          <a:p>
            <a:pPr algn="just"/>
            <a:r>
              <a:rPr lang="ru-RU" dirty="0" smtClean="0"/>
              <a:t>2.Найти общее число элементарных событий (</a:t>
            </a:r>
            <a:r>
              <a:rPr lang="en-US" dirty="0" smtClean="0"/>
              <a:t>n)</a:t>
            </a:r>
            <a:endParaRPr lang="ru-RU" dirty="0" smtClean="0"/>
          </a:p>
          <a:p>
            <a:pPr algn="just"/>
            <a:r>
              <a:rPr lang="ru-RU" dirty="0" smtClean="0"/>
              <a:t>3.Определить, какие элементарные события благоприятствуют интересующему нас событию А, найти их число (</a:t>
            </a:r>
            <a:r>
              <a:rPr lang="en-US" dirty="0" smtClean="0"/>
              <a:t>m)</a:t>
            </a:r>
          </a:p>
          <a:p>
            <a:pPr lvl="0" algn="just"/>
            <a:r>
              <a:rPr lang="ru-RU" dirty="0" smtClean="0"/>
              <a:t>4. Найти вероятность события А по формуле 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Р(А) = т/</a:t>
            </a:r>
            <a:r>
              <a:rPr lang="ru-RU" sz="28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Задачи, где можно выписать все элементарные события эксперимента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/>
              <a:t>Задача №1.</a:t>
            </a:r>
          </a:p>
          <a:p>
            <a:r>
              <a:rPr lang="ru-RU" dirty="0" smtClean="0"/>
              <a:t>В случайном эксперименте подбрасывают симметричную монету. Какова вероятность выпадения  решки?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Решение: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en-US" dirty="0" smtClean="0"/>
              <a:t>n =2  m=1  P=0</a:t>
            </a:r>
            <a:r>
              <a:rPr lang="ru-RU" dirty="0" smtClean="0"/>
              <a:t>,5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Правило.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при одном подбрасывании монеты всего равновозможных результатов 2, то для двух – 2•2 </a:t>
            </a:r>
          </a:p>
          <a:p>
            <a:pPr>
              <a:buNone/>
            </a:pPr>
            <a:r>
              <a:rPr lang="ru-RU" dirty="0" smtClean="0"/>
              <a:t>   для трех – 2•2•2</a:t>
            </a:r>
          </a:p>
          <a:p>
            <a:pPr>
              <a:buNone/>
            </a:pPr>
            <a:r>
              <a:rPr lang="ru-RU" dirty="0" smtClean="0"/>
              <a:t>   для </a:t>
            </a:r>
            <a:r>
              <a:rPr lang="en-US" dirty="0" smtClean="0"/>
              <a:t>n </a:t>
            </a:r>
            <a:r>
              <a:rPr lang="ru-RU" dirty="0" smtClean="0"/>
              <a:t>бросаний-2•2•2…….•2</a:t>
            </a:r>
            <a:r>
              <a:rPr lang="en-US" dirty="0" smtClean="0"/>
              <a:t> </a:t>
            </a:r>
            <a:r>
              <a:rPr lang="ru-RU" dirty="0" smtClean="0"/>
              <a:t>=2ⁿ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Задачу можно сформулировать по-другому: бросили 5 монет одновременно. На решение это не повлияет!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2800" b="1" dirty="0" smtClean="0"/>
              <a:t>Задача №2.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marL="514350" indent="-51435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случайном эксперименте бросают две игральные кости. </a:t>
            </a:r>
          </a:p>
          <a:p>
            <a:pPr marL="514350" indent="-5143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Найдите вероятность того, что в сумме </a:t>
            </a:r>
          </a:p>
          <a:p>
            <a:pPr marL="514350" indent="-5143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выпадет более 10  очков. Результат округлите</a:t>
            </a:r>
          </a:p>
          <a:p>
            <a:pPr marL="514350" indent="-5143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до  сотых.</a:t>
            </a:r>
          </a:p>
          <a:p>
            <a:pPr marL="514350" indent="-51435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4365104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815</Words>
  <Application>Microsoft Office PowerPoint</Application>
  <PresentationFormat>Экран (4:3)</PresentationFormat>
  <Paragraphs>170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Решение задач по теории вероятностей</vt:lpstr>
      <vt:lpstr>С.И.Ожегов, Н.Ю.Шведова  «Вероятность – возможность исполнения, осуществимости чего-нибудь».</vt:lpstr>
      <vt:lpstr>Основатели  «Теории вероятности»</vt:lpstr>
      <vt:lpstr>Слайд 4</vt:lpstr>
      <vt:lpstr>Понятия</vt:lpstr>
      <vt:lpstr>Схема решения задач</vt:lpstr>
      <vt:lpstr>Типы задач</vt:lpstr>
      <vt:lpstr> Правило.</vt:lpstr>
      <vt:lpstr>Слайд 9</vt:lpstr>
      <vt:lpstr>Решение задачи № 2</vt:lpstr>
      <vt:lpstr>Слайд 11</vt:lpstr>
      <vt:lpstr>Решение задачи № 3</vt:lpstr>
      <vt:lpstr>Слайд 13</vt:lpstr>
      <vt:lpstr>Решение задачи №4:</vt:lpstr>
      <vt:lpstr>Задача №4.2</vt:lpstr>
      <vt:lpstr>Решение задачи №4.2</vt:lpstr>
      <vt:lpstr>Слайд 17</vt:lpstr>
      <vt:lpstr>Задача №5</vt:lpstr>
      <vt:lpstr>Решение задачи № 5</vt:lpstr>
      <vt:lpstr>Литература:</vt:lpstr>
      <vt:lpstr>Сайты: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теории вероятностей</dc:title>
  <dc:creator>Лариса Веселова</dc:creator>
  <cp:lastModifiedBy>Лариса Веселова</cp:lastModifiedBy>
  <cp:revision>33</cp:revision>
  <dcterms:created xsi:type="dcterms:W3CDTF">2012-03-24T10:01:46Z</dcterms:created>
  <dcterms:modified xsi:type="dcterms:W3CDTF">2012-03-25T02:47:33Z</dcterms:modified>
</cp:coreProperties>
</file>