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3D8E8-043B-4084-9282-E9EE7227EE5A}" type="datetimeFigureOut">
              <a:rPr lang="ru-RU" smtClean="0"/>
              <a:t>09.03.2013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AEC3154-70EE-48E8-9703-CDE36D21B02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3D8E8-043B-4084-9282-E9EE7227EE5A}" type="datetimeFigureOut">
              <a:rPr lang="ru-RU" smtClean="0"/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C3154-70EE-48E8-9703-CDE36D21B0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3D8E8-043B-4084-9282-E9EE7227EE5A}" type="datetimeFigureOut">
              <a:rPr lang="ru-RU" smtClean="0"/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C3154-70EE-48E8-9703-CDE36D21B0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3D8E8-043B-4084-9282-E9EE7227EE5A}" type="datetimeFigureOut">
              <a:rPr lang="ru-RU" smtClean="0"/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C3154-70EE-48E8-9703-CDE36D21B028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3D8E8-043B-4084-9282-E9EE7227EE5A}" type="datetimeFigureOut">
              <a:rPr lang="ru-RU" smtClean="0"/>
              <a:t>09.03.2013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AEC3154-70EE-48E8-9703-CDE36D21B02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3D8E8-043B-4084-9282-E9EE7227EE5A}" type="datetimeFigureOut">
              <a:rPr lang="ru-RU" smtClean="0"/>
              <a:t>09.03.2013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C3154-70EE-48E8-9703-CDE36D21B02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3D8E8-043B-4084-9282-E9EE7227EE5A}" type="datetimeFigureOut">
              <a:rPr lang="ru-RU" smtClean="0"/>
              <a:t>09.03.2013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C3154-70EE-48E8-9703-CDE36D21B02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3D8E8-043B-4084-9282-E9EE7227EE5A}" type="datetimeFigureOut">
              <a:rPr lang="ru-RU" smtClean="0"/>
              <a:t>09.03.2013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C3154-70EE-48E8-9703-CDE36D21B0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3D8E8-043B-4084-9282-E9EE7227EE5A}" type="datetimeFigureOut">
              <a:rPr lang="ru-RU" smtClean="0"/>
              <a:t>09.03.2013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C3154-70EE-48E8-9703-CDE36D21B0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3D8E8-043B-4084-9282-E9EE7227EE5A}" type="datetimeFigureOut">
              <a:rPr lang="ru-RU" smtClean="0"/>
              <a:t>09.03.2013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C3154-70EE-48E8-9703-CDE36D21B02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3D8E8-043B-4084-9282-E9EE7227EE5A}" type="datetimeFigureOut">
              <a:rPr lang="ru-RU" smtClean="0"/>
              <a:t>09.03.2013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AEC3154-70EE-48E8-9703-CDE36D21B02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733D8E8-043B-4084-9282-E9EE7227EE5A}" type="datetimeFigureOut">
              <a:rPr lang="ru-RU" smtClean="0"/>
              <a:t>09.03.2013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AEC3154-70EE-48E8-9703-CDE36D21B02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Решение полных квадратных уравнений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2(х</a:t>
            </a:r>
            <a:r>
              <a:rPr lang="ru-RU" baseline="30000" dirty="0" smtClean="0"/>
              <a:t>2</a:t>
            </a:r>
            <a:r>
              <a:rPr lang="ru-RU" dirty="0" smtClean="0"/>
              <a:t>-40)=-х</a:t>
            </a:r>
            <a:r>
              <a:rPr lang="ru-RU" baseline="30000" dirty="0" smtClean="0"/>
              <a:t>2</a:t>
            </a:r>
            <a:r>
              <a:rPr lang="ru-RU" dirty="0" smtClean="0"/>
              <a:t>+6(х+4)+1</a:t>
            </a:r>
          </a:p>
          <a:p>
            <a:r>
              <a:rPr lang="ru-RU" dirty="0" smtClean="0"/>
              <a:t>2х</a:t>
            </a:r>
            <a:r>
              <a:rPr lang="ru-RU" baseline="30000" dirty="0" smtClean="0"/>
              <a:t>2</a:t>
            </a:r>
            <a:r>
              <a:rPr lang="ru-RU" dirty="0" smtClean="0"/>
              <a:t>-80=-х</a:t>
            </a:r>
            <a:r>
              <a:rPr lang="ru-RU" baseline="30000" dirty="0" smtClean="0"/>
              <a:t>2</a:t>
            </a:r>
            <a:r>
              <a:rPr lang="ru-RU" dirty="0" smtClean="0"/>
              <a:t>+6х+24+1</a:t>
            </a:r>
          </a:p>
          <a:p>
            <a:r>
              <a:rPr lang="ru-RU" dirty="0" smtClean="0"/>
              <a:t>2х</a:t>
            </a:r>
            <a:r>
              <a:rPr lang="ru-RU" baseline="30000" dirty="0" smtClean="0"/>
              <a:t>2</a:t>
            </a:r>
            <a:r>
              <a:rPr lang="ru-RU" dirty="0" smtClean="0"/>
              <a:t>-80+х</a:t>
            </a:r>
            <a:r>
              <a:rPr lang="ru-RU" baseline="30000" dirty="0" smtClean="0"/>
              <a:t>2</a:t>
            </a:r>
            <a:r>
              <a:rPr lang="ru-RU" dirty="0" smtClean="0"/>
              <a:t>-6х-24-1=0</a:t>
            </a:r>
          </a:p>
          <a:p>
            <a:r>
              <a:rPr lang="ru-RU" dirty="0" smtClean="0"/>
              <a:t>3х</a:t>
            </a:r>
            <a:r>
              <a:rPr lang="ru-RU" baseline="30000" dirty="0" smtClean="0"/>
              <a:t>2</a:t>
            </a:r>
            <a:r>
              <a:rPr lang="ru-RU" dirty="0" smtClean="0"/>
              <a:t>-6х-105=0</a:t>
            </a:r>
          </a:p>
          <a:p>
            <a:r>
              <a:rPr lang="ru-RU" dirty="0" smtClean="0"/>
              <a:t>Д</a:t>
            </a:r>
            <a:r>
              <a:rPr lang="ru-RU" baseline="-25000" dirty="0" smtClean="0"/>
              <a:t>1</a:t>
            </a:r>
            <a:r>
              <a:rPr lang="ru-RU" dirty="0" smtClean="0"/>
              <a:t>= (-3)</a:t>
            </a:r>
            <a:r>
              <a:rPr lang="ru-RU" baseline="30000" dirty="0" smtClean="0"/>
              <a:t>2</a:t>
            </a:r>
            <a:r>
              <a:rPr lang="ru-RU" dirty="0" smtClean="0"/>
              <a:t>-3·(-105)=9+315=324</a:t>
            </a:r>
          </a:p>
          <a:p>
            <a:r>
              <a:rPr lang="ru-RU" dirty="0" smtClean="0"/>
              <a:t>х</a:t>
            </a:r>
            <a:r>
              <a:rPr lang="ru-RU" baseline="-25000" dirty="0" smtClean="0"/>
              <a:t>1</a:t>
            </a:r>
            <a:r>
              <a:rPr lang="ru-RU" dirty="0" smtClean="0"/>
              <a:t>=(3-18)/3=-5</a:t>
            </a:r>
          </a:p>
          <a:p>
            <a:r>
              <a:rPr lang="ru-RU" dirty="0" smtClean="0"/>
              <a:t>х</a:t>
            </a:r>
            <a:r>
              <a:rPr lang="ru-RU" baseline="-25000" dirty="0" smtClean="0"/>
              <a:t>2</a:t>
            </a:r>
            <a:r>
              <a:rPr lang="ru-RU" dirty="0" smtClean="0"/>
              <a:t>=(3+18)/3=7</a:t>
            </a:r>
          </a:p>
          <a:p>
            <a:r>
              <a:rPr lang="ru-RU" dirty="0" smtClean="0"/>
              <a:t>Ответ:-</a:t>
            </a:r>
            <a:r>
              <a:rPr lang="ru-RU" dirty="0" smtClean="0"/>
              <a:t>5; 7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Квадратное уравнение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Квадратным уравнением называется уравнение вида </a:t>
            </a:r>
            <a:r>
              <a:rPr lang="en-US" sz="3600" b="1" dirty="0" smtClean="0"/>
              <a:t>ax</a:t>
            </a:r>
            <a:r>
              <a:rPr lang="en-US" sz="3600" b="1" baseline="30000" dirty="0" smtClean="0"/>
              <a:t>2</a:t>
            </a:r>
            <a:r>
              <a:rPr lang="en-US" sz="3600" b="1" dirty="0" smtClean="0"/>
              <a:t>+bx+c=0</a:t>
            </a:r>
            <a:r>
              <a:rPr lang="ru-RU" sz="3600" b="1" dirty="0" smtClean="0"/>
              <a:t>, </a:t>
            </a:r>
            <a:r>
              <a:rPr lang="ru-RU" sz="3600" dirty="0" smtClean="0"/>
              <a:t>где </a:t>
            </a:r>
            <a:r>
              <a:rPr lang="ru-RU" sz="3600" dirty="0" err="1" smtClean="0"/>
              <a:t>х</a:t>
            </a:r>
            <a:r>
              <a:rPr lang="ru-RU" sz="3600" dirty="0" smtClean="0"/>
              <a:t> - переменная, а, </a:t>
            </a:r>
            <a:r>
              <a:rPr lang="en-US" sz="3600" dirty="0" smtClean="0"/>
              <a:t>b</a:t>
            </a:r>
            <a:r>
              <a:rPr lang="ru-RU" sz="3600" dirty="0" smtClean="0"/>
              <a:t> и с - некоторые числа, причем а≠0.</a:t>
            </a:r>
            <a:endParaRPr lang="ru-RU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 квадратного уравнения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Для решения квадратных уравнений применяют  </a:t>
            </a:r>
            <a:r>
              <a:rPr lang="ru-RU" sz="3200" i="1" dirty="0" smtClean="0"/>
              <a:t>дискриминант квадратного уравнение(</a:t>
            </a:r>
            <a:r>
              <a:rPr lang="en-US" sz="3200" i="1" dirty="0" smtClean="0"/>
              <a:t>D</a:t>
            </a:r>
            <a:r>
              <a:rPr lang="ru-RU" sz="3200" i="1" dirty="0" smtClean="0"/>
              <a:t>), </a:t>
            </a:r>
            <a:r>
              <a:rPr lang="ru-RU" sz="3200" dirty="0" smtClean="0"/>
              <a:t>который вычисляется по формуле </a:t>
            </a:r>
            <a:r>
              <a:rPr lang="en-US" sz="3200" dirty="0" smtClean="0"/>
              <a:t>D</a:t>
            </a:r>
            <a:r>
              <a:rPr lang="ru-RU" sz="3200" dirty="0" smtClean="0"/>
              <a:t>=</a:t>
            </a:r>
            <a:r>
              <a:rPr lang="en-US" sz="3200" dirty="0" smtClean="0"/>
              <a:t>b</a:t>
            </a:r>
            <a:r>
              <a:rPr lang="ru-RU" sz="3200" baseline="30000" dirty="0" smtClean="0"/>
              <a:t>2</a:t>
            </a:r>
            <a:r>
              <a:rPr lang="en-US" sz="3200" dirty="0" smtClean="0"/>
              <a:t>-4ac</a:t>
            </a:r>
            <a:r>
              <a:rPr lang="ru-RU" sz="3200" dirty="0" smtClean="0"/>
              <a:t>.</a:t>
            </a:r>
          </a:p>
          <a:p>
            <a:pPr>
              <a:buNone/>
            </a:pPr>
            <a:r>
              <a:rPr lang="ru-RU" sz="3200" dirty="0" smtClean="0"/>
              <a:t>Формула корней квадратного уравнения:</a:t>
            </a:r>
            <a:br>
              <a:rPr lang="ru-RU" sz="3200" dirty="0" smtClean="0"/>
            </a:br>
            <a:r>
              <a:rPr lang="en-US" sz="3200" b="1" dirty="0" smtClean="0"/>
              <a:t>x= (-b±√D)/2a</a:t>
            </a:r>
            <a:r>
              <a:rPr lang="ru-RU" sz="3200" b="1" dirty="0" smtClean="0"/>
              <a:t>, где </a:t>
            </a:r>
            <a:r>
              <a:rPr lang="en-US" sz="3200" b="1" dirty="0" smtClean="0"/>
              <a:t>D</a:t>
            </a:r>
            <a:r>
              <a:rPr lang="ru-RU" sz="3200" b="1" dirty="0" smtClean="0"/>
              <a:t> =</a:t>
            </a:r>
            <a:r>
              <a:rPr lang="en-US" sz="3200" b="1" dirty="0" smtClean="0"/>
              <a:t>b</a:t>
            </a:r>
            <a:r>
              <a:rPr lang="ru-RU" sz="3200" b="1" baseline="30000" dirty="0" smtClean="0"/>
              <a:t>2</a:t>
            </a:r>
            <a:r>
              <a:rPr lang="en-US" sz="3200" b="1" dirty="0" smtClean="0"/>
              <a:t>-4ac</a:t>
            </a:r>
            <a:endParaRPr lang="ru-RU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Возможные случаи зависимости от значения дискриминанта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3200" dirty="0" smtClean="0"/>
              <a:t>Если </a:t>
            </a:r>
            <a:r>
              <a:rPr lang="en-US" sz="3200" dirty="0" smtClean="0"/>
              <a:t>D&gt;0</a:t>
            </a:r>
            <a:r>
              <a:rPr lang="ru-RU" sz="3200" dirty="0" smtClean="0"/>
              <a:t>, то уравнение имеет 2 корня;</a:t>
            </a:r>
          </a:p>
          <a:p>
            <a:pPr marL="514350" indent="-514350">
              <a:buAutoNum type="arabicPeriod"/>
            </a:pPr>
            <a:r>
              <a:rPr lang="ru-RU" sz="3200" dirty="0" smtClean="0"/>
              <a:t>Если </a:t>
            </a:r>
            <a:r>
              <a:rPr lang="en-US" sz="3200" dirty="0" smtClean="0"/>
              <a:t>D=0</a:t>
            </a:r>
            <a:r>
              <a:rPr lang="ru-RU" sz="3200" dirty="0" smtClean="0"/>
              <a:t>, то уравнение имеет один единственный корень;</a:t>
            </a:r>
          </a:p>
          <a:p>
            <a:pPr marL="514350" indent="-514350">
              <a:buAutoNum type="arabicPeriod"/>
            </a:pPr>
            <a:r>
              <a:rPr lang="ru-RU" sz="3200" dirty="0" smtClean="0"/>
              <a:t>Если </a:t>
            </a:r>
            <a:r>
              <a:rPr lang="en-US" sz="3200" dirty="0" smtClean="0"/>
              <a:t>D&lt;0</a:t>
            </a:r>
            <a:r>
              <a:rPr lang="ru-RU" sz="3200" dirty="0" smtClean="0"/>
              <a:t>, то уравнение корней не имеет.</a:t>
            </a:r>
            <a:endParaRPr lang="ru-RU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Алгоритм решения квадратного уравнения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3200" dirty="0" smtClean="0"/>
              <a:t>Вычислить дискриминант и сравнить его с нулём;</a:t>
            </a:r>
          </a:p>
          <a:p>
            <a:pPr marL="514350" indent="-514350">
              <a:buAutoNum type="arabicPeriod"/>
            </a:pPr>
            <a:r>
              <a:rPr lang="ru-RU" sz="3200" dirty="0" smtClean="0"/>
              <a:t>Если дискриминант положителен или равен нулю, то воспользоваться формулой корней, если дискриминант отрицателен – корней нет.</a:t>
            </a:r>
            <a:endParaRPr lang="ru-RU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Теорема Виета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Для решения квадратных уравнений, где а=1(такие уравнения называют приведёнными квадратными уравнениями), применима </a:t>
            </a:r>
            <a:r>
              <a:rPr lang="ru-RU" dirty="0"/>
              <a:t>т</a:t>
            </a:r>
            <a:r>
              <a:rPr lang="ru-RU" dirty="0" smtClean="0"/>
              <a:t>еорема Виета:</a:t>
            </a:r>
          </a:p>
          <a:p>
            <a:pPr>
              <a:buNone/>
            </a:pPr>
            <a:r>
              <a:rPr lang="ru-RU" i="1" dirty="0" smtClean="0"/>
              <a:t> Сумма корней приведённого квадратного уравнения равна второму коэффициенту, взятому с противоположным знаком, а произведение корней равно свободному члену.</a:t>
            </a:r>
            <a:endParaRPr lang="ru-RU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Решим уравнения:</a:t>
            </a:r>
          </a:p>
          <a:p>
            <a:r>
              <a:rPr lang="ru-RU" dirty="0" smtClean="0"/>
              <a:t>1</a:t>
            </a:r>
            <a:r>
              <a:rPr lang="ru-RU" dirty="0" smtClean="0"/>
              <a:t>)-2х</a:t>
            </a:r>
            <a:r>
              <a:rPr lang="ru-RU" baseline="30000" dirty="0" smtClean="0"/>
              <a:t>2</a:t>
            </a:r>
            <a:r>
              <a:rPr lang="ru-RU" dirty="0" smtClean="0"/>
              <a:t>+7х=9</a:t>
            </a:r>
          </a:p>
          <a:p>
            <a:r>
              <a:rPr lang="ru-RU" dirty="0" smtClean="0"/>
              <a:t>2) х</a:t>
            </a:r>
            <a:r>
              <a:rPr lang="ru-RU" baseline="30000" dirty="0" smtClean="0"/>
              <a:t>2</a:t>
            </a:r>
            <a:r>
              <a:rPr lang="ru-RU" dirty="0" smtClean="0"/>
              <a:t>-6(х-4)-4х+1=0</a:t>
            </a:r>
          </a:p>
          <a:p>
            <a:r>
              <a:rPr lang="ru-RU" dirty="0" smtClean="0"/>
              <a:t>3) 2(х</a:t>
            </a:r>
            <a:r>
              <a:rPr lang="ru-RU" baseline="30000" dirty="0" smtClean="0"/>
              <a:t>2</a:t>
            </a:r>
            <a:r>
              <a:rPr lang="ru-RU" dirty="0" smtClean="0"/>
              <a:t>-40)=-х</a:t>
            </a:r>
            <a:r>
              <a:rPr lang="ru-RU" baseline="30000" dirty="0" smtClean="0"/>
              <a:t>2</a:t>
            </a:r>
            <a:r>
              <a:rPr lang="ru-RU" dirty="0" smtClean="0"/>
              <a:t>+6(х+4)+1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 smtClean="0"/>
              <a:t>-2х</a:t>
            </a:r>
            <a:r>
              <a:rPr lang="ru-RU" baseline="30000" dirty="0" smtClean="0"/>
              <a:t>2</a:t>
            </a:r>
            <a:r>
              <a:rPr lang="ru-RU" dirty="0" smtClean="0"/>
              <a:t>+7х=9</a:t>
            </a:r>
          </a:p>
          <a:p>
            <a:r>
              <a:rPr lang="ru-RU" dirty="0" smtClean="0"/>
              <a:t>-2х</a:t>
            </a:r>
            <a:r>
              <a:rPr lang="ru-RU" baseline="30000" dirty="0" smtClean="0"/>
              <a:t>2</a:t>
            </a:r>
            <a:r>
              <a:rPr lang="ru-RU" dirty="0" smtClean="0"/>
              <a:t>+7х-9=0 </a:t>
            </a:r>
            <a:r>
              <a:rPr lang="en-US" dirty="0" smtClean="0"/>
              <a:t>| </a:t>
            </a:r>
            <a:r>
              <a:rPr lang="ru-RU" dirty="0" smtClean="0"/>
              <a:t>·(-1)</a:t>
            </a:r>
          </a:p>
          <a:p>
            <a:r>
              <a:rPr lang="ru-RU" dirty="0" smtClean="0"/>
              <a:t>2х</a:t>
            </a:r>
            <a:r>
              <a:rPr lang="ru-RU" baseline="30000" dirty="0" smtClean="0"/>
              <a:t>2</a:t>
            </a:r>
            <a:r>
              <a:rPr lang="ru-RU" dirty="0" smtClean="0"/>
              <a:t>-7х+9=0</a:t>
            </a:r>
          </a:p>
          <a:p>
            <a:r>
              <a:rPr lang="ru-RU" dirty="0" smtClean="0"/>
              <a:t>Д= (-7)</a:t>
            </a:r>
            <a:r>
              <a:rPr lang="ru-RU" baseline="30000" dirty="0" smtClean="0"/>
              <a:t>2</a:t>
            </a:r>
            <a:r>
              <a:rPr lang="ru-RU" dirty="0" smtClean="0"/>
              <a:t>-4·2·9=49-72=-23</a:t>
            </a:r>
          </a:p>
          <a:p>
            <a:r>
              <a:rPr lang="ru-RU" dirty="0" smtClean="0"/>
              <a:t>Ответ: нет корней.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Решение(выделением квадратного двучлена)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smtClean="0"/>
              <a:t>х</a:t>
            </a:r>
            <a:r>
              <a:rPr lang="ru-RU" baseline="30000" dirty="0" smtClean="0"/>
              <a:t>2</a:t>
            </a:r>
            <a:r>
              <a:rPr lang="ru-RU" dirty="0" smtClean="0"/>
              <a:t>-6(х-4)-4х+1=0</a:t>
            </a:r>
          </a:p>
          <a:p>
            <a:r>
              <a:rPr lang="ru-RU" dirty="0" smtClean="0"/>
              <a:t>х</a:t>
            </a:r>
            <a:r>
              <a:rPr lang="ru-RU" baseline="30000" dirty="0" smtClean="0"/>
              <a:t>2</a:t>
            </a:r>
            <a:r>
              <a:rPr lang="ru-RU" dirty="0" smtClean="0"/>
              <a:t>-6х+24-4х+1=0</a:t>
            </a:r>
          </a:p>
          <a:p>
            <a:r>
              <a:rPr lang="ru-RU" dirty="0" smtClean="0"/>
              <a:t>х</a:t>
            </a:r>
            <a:r>
              <a:rPr lang="ru-RU" baseline="30000" dirty="0" smtClean="0"/>
              <a:t>2</a:t>
            </a:r>
            <a:r>
              <a:rPr lang="ru-RU" dirty="0" smtClean="0"/>
              <a:t>-10х+25=0</a:t>
            </a:r>
          </a:p>
          <a:p>
            <a:r>
              <a:rPr lang="ru-RU" dirty="0" smtClean="0"/>
              <a:t>(х-5)</a:t>
            </a:r>
            <a:r>
              <a:rPr lang="ru-RU" baseline="30000" dirty="0" smtClean="0"/>
              <a:t>2</a:t>
            </a:r>
            <a:r>
              <a:rPr lang="ru-RU" dirty="0" smtClean="0"/>
              <a:t>=0</a:t>
            </a:r>
          </a:p>
          <a:p>
            <a:r>
              <a:rPr lang="ru-RU" dirty="0" smtClean="0"/>
              <a:t>х-5=0</a:t>
            </a:r>
          </a:p>
          <a:p>
            <a:r>
              <a:rPr lang="ru-RU" dirty="0" smtClean="0"/>
              <a:t>х=5</a:t>
            </a:r>
          </a:p>
          <a:p>
            <a:r>
              <a:rPr lang="ru-RU" dirty="0" smtClean="0"/>
              <a:t>Ответ: 5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45</TotalTime>
  <Words>259</Words>
  <Application>Microsoft Office PowerPoint</Application>
  <PresentationFormat>Экран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Справедливость</vt:lpstr>
      <vt:lpstr>Решение полных квадратных уравнений</vt:lpstr>
      <vt:lpstr>Квадратное уравнение</vt:lpstr>
      <vt:lpstr>Решение квадратного уравнения</vt:lpstr>
      <vt:lpstr>Возможные случаи зависимости от значения дискриминанта</vt:lpstr>
      <vt:lpstr>Алгоритм решения квадратного уравнения</vt:lpstr>
      <vt:lpstr>Теорема Виета</vt:lpstr>
      <vt:lpstr>Пример</vt:lpstr>
      <vt:lpstr>Решение</vt:lpstr>
      <vt:lpstr>Решение(выделением квадратного двучлена)</vt:lpstr>
      <vt:lpstr>Решение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полных квадратных уравнений</dc:title>
  <dc:creator>пользователь</dc:creator>
  <cp:lastModifiedBy>пользователь</cp:lastModifiedBy>
  <cp:revision>6</cp:revision>
  <dcterms:created xsi:type="dcterms:W3CDTF">2013-03-09T08:08:32Z</dcterms:created>
  <dcterms:modified xsi:type="dcterms:W3CDTF">2013-03-09T08:54:15Z</dcterms:modified>
</cp:coreProperties>
</file>