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6" r:id="rId3"/>
    <p:sldId id="275" r:id="rId4"/>
    <p:sldId id="273" r:id="rId5"/>
    <p:sldId id="277" r:id="rId6"/>
    <p:sldId id="263" r:id="rId7"/>
    <p:sldId id="264" r:id="rId8"/>
    <p:sldId id="265" r:id="rId9"/>
    <p:sldId id="259" r:id="rId10"/>
    <p:sldId id="257" r:id="rId11"/>
    <p:sldId id="258" r:id="rId12"/>
    <p:sldId id="262" r:id="rId13"/>
    <p:sldId id="260" r:id="rId14"/>
    <p:sldId id="261" r:id="rId15"/>
    <p:sldId id="266" r:id="rId16"/>
    <p:sldId id="267" r:id="rId17"/>
    <p:sldId id="272" r:id="rId18"/>
    <p:sldId id="268" r:id="rId19"/>
    <p:sldId id="269" r:id="rId20"/>
    <p:sldId id="270" r:id="rId21"/>
    <p:sldId id="271" r:id="rId22"/>
    <p:sldId id="27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1CEA3-4323-4D6C-895F-26B2D3DE8620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79834E-3210-4B28-947E-F31FDCDEA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этап №534Постановка проблемы.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6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73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520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этап б)Начало 2 урока.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08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4 этап б)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843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5 этап б)Решение геометрической</a:t>
            </a:r>
            <a:r>
              <a:rPr lang="ru-RU" baseline="0" dirty="0" smtClean="0"/>
              <a:t> задачи.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979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6 этап урока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81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6 этап урока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770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6 этап урока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25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6 этап урока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28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Для </a:t>
            </a:r>
            <a:r>
              <a:rPr lang="ru-RU" smtClean="0"/>
              <a:t>учителя. Решение </a:t>
            </a:r>
            <a:r>
              <a:rPr lang="ru-RU" dirty="0" smtClean="0"/>
              <a:t>основных заданий урока и задачи из ДЗ.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9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1 этап №534Постановка проблемы.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116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этап (Таблица)Множество формул приведения.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337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2 этап Установите соответствия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238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2 этап Установите соответствия-решения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351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3 этап-а)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03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852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46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3 этап-а)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79834E-3210-4B28-947E-F31FDCDEAF2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1663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1823_%D0%B3%D0%BE%D0%B4" TargetMode="External"/><Relationship Id="rId2" Type="http://schemas.openxmlformats.org/officeDocument/2006/relationships/hyperlink" Target="http://ru.wikipedia.org/wiki/1753_%D0%B3%D0%BE%D0%B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://ru.wikipedia.org/wiki/%D0%A4%D1%80%D0%B0%D0%BD%D1%86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312377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ФОРМУЛЫ 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Приведения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Тригонометрия-10 класс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86200"/>
            <a:ext cx="4896544" cy="17526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ГБОУ СОШ №539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Антропова </a:t>
            </a:r>
          </a:p>
          <a:p>
            <a:pPr algn="l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Эльза Валерьевна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73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2013\уроки\10 кл-алгебра\реш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2108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51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2013\уроки\10 кл-алгебра\реш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99392"/>
            <a:ext cx="10265140" cy="7344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esktop\2013\уроки\10 кл-алгебра\реш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99392"/>
            <a:ext cx="9865096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658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cer\Desktop\2013\уроки\10 кл-алгебра\реш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616" y="0"/>
            <a:ext cx="9649072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9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cer\Desktop\2013\уроки\10 кл-алгебра\реш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9" y="-99392"/>
            <a:ext cx="9729081" cy="72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2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825284" y="116632"/>
                <a:ext cx="6141368" cy="83671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Найди ошибки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(</a:t>
                </a:r>
                <a:r>
                  <a:rPr lang="en-US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l-GR" b="1" dirty="0" smtClean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&lt;α&lt;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П</m:t>
                        </m:r>
                      </m:num>
                      <m:den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chemeClr val="tx2"/>
                    </a:solidFill>
                  </a:rPr>
                  <a:t>)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825284" y="116632"/>
                <a:ext cx="6141368" cy="836712"/>
              </a:xfrm>
              <a:blipFill rotWithShape="1">
                <a:blip r:embed="rId3"/>
                <a:stretch>
                  <a:fillRect t="-5109" b="-25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92446543"/>
                  </p:ext>
                </p:extLst>
              </p:nvPr>
            </p:nvGraphicFramePr>
            <p:xfrm>
              <a:off x="467544" y="1124744"/>
              <a:ext cx="3744416" cy="5155433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744416"/>
                  </a:tblGrid>
                  <a:tr h="10980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000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334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 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83134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679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292446543"/>
                  </p:ext>
                </p:extLst>
              </p:nvPr>
            </p:nvGraphicFramePr>
            <p:xfrm>
              <a:off x="467544" y="1124744"/>
              <a:ext cx="3744416" cy="5155433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744416"/>
                  </a:tblGrid>
                  <a:tr h="1098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556" b="-377222"/>
                          </a:stretch>
                        </a:blipFill>
                      </a:tcPr>
                    </a:tc>
                  </a:tr>
                  <a:tr h="1100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100556" b="-277222"/>
                          </a:stretch>
                        </a:blipFill>
                      </a:tcPr>
                    </a:tc>
                  </a:tr>
                  <a:tr h="1334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 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83134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7912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550769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pSp>
        <p:nvGrpSpPr>
          <p:cNvPr id="28" name="Группа 27"/>
          <p:cNvGrpSpPr/>
          <p:nvPr/>
        </p:nvGrpSpPr>
        <p:grpSpPr>
          <a:xfrm>
            <a:off x="4788024" y="1268760"/>
            <a:ext cx="3960440" cy="4176464"/>
            <a:chOff x="4788024" y="1268760"/>
            <a:chExt cx="3960440" cy="4176464"/>
          </a:xfrm>
        </p:grpSpPr>
        <p:cxnSp>
          <p:nvCxnSpPr>
            <p:cNvPr id="6" name="Прямая со стрелкой 5"/>
            <p:cNvCxnSpPr/>
            <p:nvPr/>
          </p:nvCxnSpPr>
          <p:spPr>
            <a:xfrm flipH="1" flipV="1">
              <a:off x="6516216" y="1268760"/>
              <a:ext cx="72008" cy="4176464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>
              <a:off x="4788024" y="3356992"/>
              <a:ext cx="3960440" cy="0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Овал 9"/>
            <p:cNvSpPr/>
            <p:nvPr/>
          </p:nvSpPr>
          <p:spPr>
            <a:xfrm>
              <a:off x="5652120" y="2498778"/>
              <a:ext cx="1800200" cy="172819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895968" y="2780929"/>
              <a:ext cx="9001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П</a:t>
              </a:r>
              <a:endParaRPr lang="ru-RU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012160" y="4437112"/>
                  <a:ext cx="504056" cy="6109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𝟑</m:t>
                            </m:r>
                            <m:r>
                              <a:rPr lang="ru-RU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П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2160" y="4437112"/>
                  <a:ext cx="504056" cy="61093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526933" y="1844823"/>
                  <a:ext cx="756084" cy="6090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ru-RU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П</m:t>
                            </m:r>
                          </m:num>
                          <m:den>
                            <m:r>
                              <a:rPr lang="ru-RU" b="1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6933" y="1844823"/>
                  <a:ext cx="756084" cy="609077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/>
            <p:cNvSpPr txBox="1"/>
            <p:nvPr/>
          </p:nvSpPr>
          <p:spPr>
            <a:xfrm>
              <a:off x="6588224" y="3362874"/>
              <a:ext cx="3167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0</a:t>
              </a:r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524328" y="336287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264188" y="2149361"/>
              <a:ext cx="2520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1</a:t>
              </a:r>
              <a:endParaRPr lang="ru-RU" dirty="0"/>
            </a:p>
          </p:txBody>
        </p:sp>
        <p:sp>
          <p:nvSpPr>
            <p:cNvPr id="17" name="Дуга 16"/>
            <p:cNvSpPr/>
            <p:nvPr/>
          </p:nvSpPr>
          <p:spPr>
            <a:xfrm>
              <a:off x="6770543" y="2453900"/>
              <a:ext cx="1368152" cy="1728192"/>
            </a:xfrm>
            <a:prstGeom prst="arc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 стрелкой 18"/>
            <p:cNvCxnSpPr>
              <a:stCxn id="17" idx="0"/>
            </p:cNvCxnSpPr>
            <p:nvPr/>
          </p:nvCxnSpPr>
          <p:spPr>
            <a:xfrm flipH="1">
              <a:off x="7306961" y="2453900"/>
              <a:ext cx="147658" cy="0"/>
            </a:xfrm>
            <a:prstGeom prst="straightConnector1">
              <a:avLst/>
            </a:prstGeom>
            <a:ln w="5715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84368" y="2204864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+</a:t>
              </a:r>
              <a:endParaRPr lang="ru-RU" b="1" dirty="0"/>
            </a:p>
          </p:txBody>
        </p:sp>
        <p:cxnSp>
          <p:nvCxnSpPr>
            <p:cNvPr id="25" name="Прямая со стрелкой 24"/>
            <p:cNvCxnSpPr/>
            <p:nvPr/>
          </p:nvCxnSpPr>
          <p:spPr>
            <a:xfrm flipH="1">
              <a:off x="7164288" y="3547540"/>
              <a:ext cx="974407" cy="1033588"/>
            </a:xfrm>
            <a:prstGeom prst="straightConnector1">
              <a:avLst/>
            </a:prstGeom>
            <a:ln w="57150"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7812360" y="4064334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_</a:t>
              </a:r>
              <a:endParaRPr lang="ru-RU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506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1691680" y="116632"/>
                <a:ext cx="6141368" cy="83671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Найди ошибки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(</a:t>
                </a:r>
                <a:r>
                  <a:rPr lang="en-US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l-GR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&lt;α&lt;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П</m:t>
                        </m:r>
                      </m:num>
                      <m:den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691680" y="116632"/>
                <a:ext cx="6141368" cy="836712"/>
              </a:xfrm>
              <a:blipFill rotWithShape="1">
                <a:blip r:embed="rId3"/>
                <a:stretch>
                  <a:fillRect t="-5109" b="-255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2205713"/>
                  </p:ext>
                </p:extLst>
              </p:nvPr>
            </p:nvGraphicFramePr>
            <p:xfrm>
              <a:off x="467544" y="1124744"/>
              <a:ext cx="3744416" cy="5155433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744416"/>
                  </a:tblGrid>
                  <a:tr h="1098097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000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334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 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83134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679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842205713"/>
                  </p:ext>
                </p:extLst>
              </p:nvPr>
            </p:nvGraphicFramePr>
            <p:xfrm>
              <a:off x="467544" y="1124744"/>
              <a:ext cx="3744416" cy="5155433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744416"/>
                  </a:tblGrid>
                  <a:tr h="109809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556" b="-377222"/>
                          </a:stretch>
                        </a:blipFill>
                      </a:tcPr>
                    </a:tc>
                  </a:tr>
                  <a:tr h="1100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100556" b="-277222"/>
                          </a:stretch>
                        </a:blipFill>
                      </a:tcPr>
                    </a:tc>
                  </a:tr>
                  <a:tr h="1334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 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83134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79127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3" t="-550769" b="-10769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782188"/>
                  </p:ext>
                </p:extLst>
              </p:nvPr>
            </p:nvGraphicFramePr>
            <p:xfrm>
              <a:off x="4716016" y="1124744"/>
              <a:ext cx="3744416" cy="511554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744416"/>
                  </a:tblGrid>
                  <a:tr h="117010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! 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 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0006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! sin(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=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334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8313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! 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679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Таблица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82782188"/>
                  </p:ext>
                </p:extLst>
              </p:nvPr>
            </p:nvGraphicFramePr>
            <p:xfrm>
              <a:off x="4716016" y="1124744"/>
              <a:ext cx="3744416" cy="5115548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3744416"/>
                  </a:tblGrid>
                  <a:tr h="117010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63" t="-521" b="-345313"/>
                          </a:stretch>
                        </a:blipFill>
                      </a:tcPr>
                    </a:tc>
                  </a:tr>
                  <a:tr h="110006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5"/>
                          <a:stretch>
                            <a:fillRect l="-163" t="-107222" b="-268333"/>
                          </a:stretch>
                        </a:blipFill>
                      </a:tcPr>
                    </a:tc>
                  </a:tr>
                  <a:tr h="1334661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831341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! 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)=-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6793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3010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№534. Доказать, что синус суммы двух внутренних углов треугольника равен синусу его третьего угла.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67544" y="1484784"/>
            <a:ext cx="3528392" cy="2088232"/>
          </a:xfrm>
          <a:prstGeom prst="triangle">
            <a:avLst>
              <a:gd name="adj" fmla="val 69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8844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α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008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ϒ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1" y="28844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ϕ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88547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Доказать, что</a:t>
            </a:r>
          </a:p>
          <a:p>
            <a:pPr algn="ctr">
              <a:defRPr/>
            </a:pPr>
            <a:r>
              <a:rPr lang="ru-RU" sz="2800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ϕ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ϒ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573016"/>
            <a:ext cx="835292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Доказательство: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Сумма углов треугольника 180 градусов, значит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ϕ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=180-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</a:rPr>
              <a:t>ϒ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Тогда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sin(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ϕ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180-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ϒ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По формулам приведения получаем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ϒ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Выразили сумму углов через третий угол треугольника по теореме о сумме углов в треугольнике и получили: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ϕ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sin(</a:t>
            </a:r>
            <a:r>
              <a:rPr lang="el-GR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ϒ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Что и требовалось доказать.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5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Докажите, что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×cos870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=cos840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×sin840°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0086793"/>
              </p:ext>
            </p:extLst>
          </p:nvPr>
        </p:nvGraphicFramePr>
        <p:xfrm>
          <a:off x="467544" y="1340768"/>
          <a:ext cx="8219256" cy="505850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9628"/>
                <a:gridCol w="4109628"/>
              </a:tblGrid>
              <a:tr h="12492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 вариант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Левая часть равенства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sin870°×cos870°=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 вариант</a:t>
                      </a: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Правая часть равенства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cos840°×sin840°=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2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Докажите, что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×cos870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=cos840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×sin840°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999807"/>
              </p:ext>
            </p:extLst>
          </p:nvPr>
        </p:nvGraphicFramePr>
        <p:xfrm>
          <a:off x="467544" y="1340768"/>
          <a:ext cx="8219256" cy="49971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09628"/>
                <a:gridCol w="4109628"/>
              </a:tblGrid>
              <a:tr h="124928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1 вариант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sin870°×cos870°=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2 вариант</a:t>
                      </a:r>
                    </a:p>
                    <a:p>
                      <a:pPr algn="ctr"/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cos840°×sin840°=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=sin(720°+150°) ×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cos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(720°+150°)=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=sin150°×cos150°=</a:t>
                      </a: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=sin(720°+120°) ×</a:t>
                      </a:r>
                      <a:r>
                        <a:rPr lang="en-US" sz="2000" b="1" dirty="0" err="1" smtClean="0">
                          <a:solidFill>
                            <a:schemeClr val="tx2"/>
                          </a:solidFill>
                        </a:rPr>
                        <a:t>cos</a:t>
                      </a: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(720°+120°)=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=sin120°×cos120°=</a:t>
                      </a: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49288"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Домашнее задание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Таблицу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формул и правило учить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№526-528-чётные</a:t>
            </a:r>
          </a:p>
          <a:p>
            <a:pPr lvl="0"/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Геометрическая задача: 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Докажите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 используя формулы приведения, что в любом прямоугольном треугольнике косинус одного острого угла равен синусу другого острого угла.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33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Докажите, что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×cos870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=cos840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×sin840°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7110853"/>
                  </p:ext>
                </p:extLst>
              </p:nvPr>
            </p:nvGraphicFramePr>
            <p:xfrm>
              <a:off x="467544" y="1340768"/>
              <a:ext cx="8219256" cy="5242654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109628"/>
                    <a:gridCol w="4109628"/>
                  </a:tblGrid>
                  <a:tr h="1249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1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sin870°×cos870°=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2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cos840°×sin840°=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=sin(720°+150°)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(720°+150°)=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=sin150°×cos150°=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=sin(720°+120°)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(720°+120°)=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=sin120°×cos120°=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Sin(180°-30°) ×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(1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°-30°)=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=sin30°×(-cos30°)=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×(-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Sin(180°-60°) ×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(1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°-60°)=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=sin60°×(-cos60°)=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×(-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57110853"/>
                  </p:ext>
                </p:extLst>
              </p:nvPr>
            </p:nvGraphicFramePr>
            <p:xfrm>
              <a:off x="467544" y="1340768"/>
              <a:ext cx="8219256" cy="5242654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109628"/>
                    <a:gridCol w="4109628"/>
                  </a:tblGrid>
                  <a:tr h="1249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1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sin870°×cos870°=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2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cos840°×sin840°=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=sin(720°+150°)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(720°+150°)=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=sin150°×cos150°=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=sin(720°+120°)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(720°+120°)=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=sin120°×cos120°=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4947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8" t="-169388" r="-100000" b="-836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8" t="-169388" b="-83673"/>
                          </a:stretch>
                        </a:blipFill>
                      </a:tcPr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5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Докажите, что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sin870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×cos870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=cos840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°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×sin840°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4290538"/>
                  </p:ext>
                </p:extLst>
              </p:nvPr>
            </p:nvGraphicFramePr>
            <p:xfrm>
              <a:off x="467544" y="1340768"/>
              <a:ext cx="8219256" cy="5242654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109628"/>
                    <a:gridCol w="4109628"/>
                  </a:tblGrid>
                  <a:tr h="1249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1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sin870°×cos870°=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2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cos840°×sin840°=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=sin(720°+150°)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(720°+150°)=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=sin150°×cos150°=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=sin(720°+120°)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(720°+120°)=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=sin120°×cos120°=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Sin(180°-30°) ×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(1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°-30°)=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=sin30°×(-cos30°)=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×(-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Sin(180°-60°) ×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 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(1</a:t>
                          </a:r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8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0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°-60°)=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=sin60°×(-cos60°)=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2000" b="1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×(-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)=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en-US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en-US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pPr algn="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Что и требовалось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2000" b="1" i="1" smtClean="0">
                                      <a:solidFill>
                                        <a:schemeClr val="tx2"/>
                                      </a:solidFill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Доказать !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Объект 5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4290538"/>
                  </p:ext>
                </p:extLst>
              </p:nvPr>
            </p:nvGraphicFramePr>
            <p:xfrm>
              <a:off x="467544" y="1340768"/>
              <a:ext cx="8219256" cy="5242654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109628"/>
                    <a:gridCol w="4109628"/>
                  </a:tblGrid>
                  <a:tr h="1249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1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sin870°×cos870°=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b="1" dirty="0" smtClean="0">
                              <a:solidFill>
                                <a:schemeClr val="tx2"/>
                              </a:solidFill>
                            </a:rPr>
                            <a:t>2 вариант</a:t>
                          </a:r>
                        </a:p>
                        <a:p>
                          <a:pPr algn="ctr"/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cos840°×sin840°=</a:t>
                          </a:r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=sin(720°+150°)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(720°+150°)=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=sin150°×cos150°=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  <a:p>
                          <a:endParaRPr lang="ru-RU" sz="2000" b="1" dirty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=sin(720°+120°) ×</a:t>
                          </a:r>
                          <a:r>
                            <a:rPr lang="en-US" sz="2000" b="1" dirty="0" err="1" smtClean="0">
                              <a:solidFill>
                                <a:schemeClr val="tx2"/>
                              </a:solidFill>
                            </a:rPr>
                            <a:t>cos</a:t>
                          </a: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(720°+120°)=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="1" dirty="0" smtClean="0">
                              <a:solidFill>
                                <a:schemeClr val="tx2"/>
                              </a:solidFill>
                            </a:rPr>
                            <a:t>=sin120°×cos120°=</a:t>
                          </a:r>
                          <a:endParaRPr lang="ru-RU" sz="2000" b="1" dirty="0" smtClean="0">
                            <a:solidFill>
                              <a:schemeClr val="tx2"/>
                            </a:solidFill>
                          </a:endParaRPr>
                        </a:p>
                      </a:txBody>
                      <a:tcPr/>
                    </a:tc>
                  </a:tr>
                  <a:tr h="14947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8" t="-169388" r="-100000" b="-869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8" t="-169388" b="-86939"/>
                          </a:stretch>
                        </a:blipFill>
                      </a:tcPr>
                    </a:tc>
                  </a:tr>
                  <a:tr h="124928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48" t="-321951" r="-100000" b="-390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148" t="-321951" b="-390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6557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chemeClr val="tx2">
                    <a:lumMod val="50000"/>
                  </a:schemeClr>
                </a:solidFill>
              </a:rPr>
              <a:t>СПАСИБО </a:t>
            </a:r>
            <a:r>
              <a:rPr lang="ru-RU" sz="5400" b="1" u="sng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5400" b="1" u="sng" smtClean="0">
                <a:solidFill>
                  <a:schemeClr val="tx2">
                    <a:lumMod val="50000"/>
                  </a:schemeClr>
                </a:solidFill>
              </a:rPr>
              <a:t>урок!</a:t>
            </a:r>
            <a:endParaRPr lang="ru-RU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5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2013\уроки\10 кл-алгебра\РНС\скрины\SANY049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4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Первое условие, которое надлежит выполнять в математике, - это быть точным, второе - быть ясным и, насколько можно, простым.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Лаза́р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Карно́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hlinkClick r:id="rId2" tooltip="1753 год"/>
              </a:rPr>
              <a:t>1753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- 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3" tooltip="1823 год"/>
              </a:rPr>
              <a:t>1823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hlinkClick r:id="rId4" tooltip="Франция"/>
              </a:rPr>
              <a:t>французский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 государственный и военный деятель, инженер </a:t>
            </a:r>
            <a:r>
              <a:rPr lang="ru-RU" sz="240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учёный.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628800"/>
            <a:ext cx="2547739" cy="348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12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№534. Доказать, что синус суммы двух внутренних углов треугольника равен синусу его третьего угла.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67544" y="1484784"/>
            <a:ext cx="3528392" cy="2088232"/>
          </a:xfrm>
          <a:prstGeom prst="triangle">
            <a:avLst>
              <a:gd name="adj" fmla="val 69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8844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α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008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ϒ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1" y="28844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ϕ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04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№534. Доказать, что синус суммы двух внутренних углов треугольника равен синусу его третьего угла.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67544" y="1484784"/>
            <a:ext cx="3528392" cy="2088232"/>
          </a:xfrm>
          <a:prstGeom prst="triangle">
            <a:avLst>
              <a:gd name="adj" fmla="val 6952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71600" y="2884400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α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99792" y="1700808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ϒ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0271" y="2884400"/>
            <a:ext cx="5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ϕ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20" y="1885474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Доказать, что</a:t>
            </a:r>
          </a:p>
          <a:p>
            <a:pPr algn="ctr">
              <a:defRPr/>
            </a:pPr>
            <a:r>
              <a:rPr lang="ru-RU" sz="2800" dirty="0" smtClean="0"/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ϕ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l-G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=</a:t>
            </a:r>
            <a:r>
              <a:rPr lang="en-US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sin(</a:t>
            </a:r>
            <a:r>
              <a:rPr lang="el-GR" sz="2800" dirty="0" smtClean="0">
                <a:solidFill>
                  <a:srgbClr val="C00000"/>
                </a:solidFill>
              </a:rPr>
              <a:t>ϒ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14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cer\Desktop\2013\уроки\10 кл-алгебра\ФОРМУЛЫприведения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11378"/>
            <a:ext cx="11942375" cy="694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0"/>
                <a:ext cx="8229600" cy="83671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Соедини стрелками</a:t>
                </a:r>
                <a:r>
                  <a:rPr lang="en-US" dirty="0">
                    <a:solidFill>
                      <a:schemeClr val="tx2"/>
                    </a:solidFill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l-GR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&lt;α&lt;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П</m:t>
                        </m:r>
                      </m:num>
                      <m:den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0"/>
                <a:ext cx="8229600" cy="836712"/>
              </a:xfrm>
              <a:blipFill rotWithShape="1">
                <a:blip r:embed="rId3"/>
                <a:stretch>
                  <a:fillRect t="-5839" b="-2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8611332"/>
                  </p:ext>
                </p:extLst>
              </p:nvPr>
            </p:nvGraphicFramePr>
            <p:xfrm>
              <a:off x="0" y="908721"/>
              <a:ext cx="9144000" cy="5823369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572000"/>
                    <a:gridCol w="4572000"/>
                  </a:tblGrid>
                  <a:tr h="1134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Ctg(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828611332"/>
                  </p:ext>
                </p:extLst>
              </p:nvPr>
            </p:nvGraphicFramePr>
            <p:xfrm>
              <a:off x="0" y="908721"/>
              <a:ext cx="9144000" cy="5823369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572000"/>
                    <a:gridCol w="4572000"/>
                  </a:tblGrid>
                  <a:tr h="11340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6989" r="-100000" b="-413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6989" r="-100000" b="-313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20430" r="-100000" b="-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221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395536" y="0"/>
                <a:ext cx="8229600" cy="836712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>
                    <a:solidFill>
                      <a:schemeClr val="tx2"/>
                    </a:solidFill>
                  </a:rPr>
                  <a:t>Соедини стрелками</a:t>
                </a:r>
                <a:r>
                  <a:rPr lang="en-US" dirty="0">
                    <a:solidFill>
                      <a:schemeClr val="tx2"/>
                    </a:solidFill>
                  </a:rPr>
                  <a:t>(</a:t>
                </a:r>
                <a:r>
                  <a:rPr lang="en-US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l-GR" b="1" dirty="0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rPr>
                  <a:t>&lt;α&lt;</a:t>
                </a:r>
                <a:r>
                  <a:rPr lang="en-US" b="1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П</m:t>
                        </m:r>
                      </m:num>
                      <m:den>
                        <m:r>
                          <a:rPr lang="ru-RU" b="1" i="1">
                            <a:solidFill>
                              <a:srgbClr val="7030A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)</a:t>
                </a:r>
                <a:endParaRPr lang="ru-RU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95536" y="0"/>
                <a:ext cx="8229600" cy="836712"/>
              </a:xfrm>
              <a:blipFill rotWithShape="1">
                <a:blip r:embed="rId3"/>
                <a:stretch>
                  <a:fillRect t="-5839" b="-24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8192057"/>
                  </p:ext>
                </p:extLst>
              </p:nvPr>
            </p:nvGraphicFramePr>
            <p:xfrm>
              <a:off x="0" y="908721"/>
              <a:ext cx="9144000" cy="5823369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572000"/>
                    <a:gridCol w="4572000"/>
                  </a:tblGrid>
                  <a:tr h="1134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Sin(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Ctg(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П</m:t>
                                  </m:r>
                                </m:num>
                                <m:den>
                                  <m:r>
                                    <a:rPr lang="ru-RU" sz="3200" b="1" i="1" smtClean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738192057"/>
                  </p:ext>
                </p:extLst>
              </p:nvPr>
            </p:nvGraphicFramePr>
            <p:xfrm>
              <a:off x="0" y="908721"/>
              <a:ext cx="9144000" cy="5823369"/>
            </p:xfrm>
            <a:graphic>
              <a:graphicData uri="http://schemas.openxmlformats.org/drawingml/2006/table">
                <a:tbl>
                  <a:tblPr firstRow="1" bandRow="1">
                    <a:tableStyleId>{22838BEF-8BB2-4498-84A7-C5851F593DF1}</a:tableStyleId>
                  </a:tblPr>
                  <a:tblGrid>
                    <a:gridCol w="4572000"/>
                    <a:gridCol w="4572000"/>
                  </a:tblGrid>
                  <a:tr h="11340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6989" r="-100000" b="-413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106989" r="-100000" b="-313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-Sin(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Cos(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П-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210542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п+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 smtClean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</a:t>
                          </a:r>
                          <a:r>
                            <a:rPr lang="en-US" sz="3200" b="1" dirty="0" err="1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Tg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ru-RU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  <a:tr h="11340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420430" r="-100000" b="-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-Cos(</a:t>
                          </a:r>
                          <a:r>
                            <a:rPr lang="el-GR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α</a:t>
                          </a:r>
                          <a:r>
                            <a:rPr lang="en-US" sz="3200" b="1" dirty="0" smtClean="0">
                              <a:solidFill>
                                <a:srgbClr val="7030A0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)</a:t>
                          </a:r>
                          <a:endParaRPr lang="ru-RU" sz="3200" b="1" dirty="0">
                            <a:solidFill>
                              <a:srgbClr val="7030A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cxnSp>
        <p:nvCxnSpPr>
          <p:cNvPr id="8" name="Прямая со стрелкой 7"/>
          <p:cNvCxnSpPr/>
          <p:nvPr/>
        </p:nvCxnSpPr>
        <p:spPr>
          <a:xfrm>
            <a:off x="3275856" y="2276872"/>
            <a:ext cx="2736304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253273" y="1199321"/>
            <a:ext cx="2736304" cy="122413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53273" y="3501008"/>
            <a:ext cx="2758887" cy="2592288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3131840" y="1052736"/>
            <a:ext cx="3024336" cy="3744416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131840" y="4653136"/>
            <a:ext cx="2857737" cy="14401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8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Picture 2" descr="C:\Users\acer\Desktop\2013\уроки\10 кл-алгебра\реш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290" y="0"/>
            <a:ext cx="96558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7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952</Words>
  <Application>Microsoft Office PowerPoint</Application>
  <PresentationFormat>Экран (4:3)</PresentationFormat>
  <Paragraphs>187</Paragraphs>
  <Slides>23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ФОРМУЛЫ    Приведения Тригонометрия-10 класс</vt:lpstr>
      <vt:lpstr>Домашнее задание</vt:lpstr>
      <vt:lpstr>Презентация PowerPoint</vt:lpstr>
      <vt:lpstr>№534. Доказать, что синус суммы двух внутренних углов треугольника равен синусу его третьего угла.</vt:lpstr>
      <vt:lpstr>№534. Доказать, что синус суммы двух внутренних углов треугольника равен синусу его третьего угла.</vt:lpstr>
      <vt:lpstr>Презентация PowerPoint</vt:lpstr>
      <vt:lpstr>Соедини стрелками(0&lt;α&lt; П/2)</vt:lpstr>
      <vt:lpstr>Соедини стрелками(0&lt;α&lt; П/2)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ошибки (0&lt;α&lt; П/2)</vt:lpstr>
      <vt:lpstr>Найди ошибки (0&lt;α&lt; П/2)</vt:lpstr>
      <vt:lpstr>№534. Доказать, что синус суммы двух внутренних углов треугольника равен синусу его третьего угла.</vt:lpstr>
      <vt:lpstr>Докажите, что sin870°×cos870°=cos840°×sin840°</vt:lpstr>
      <vt:lpstr>Докажите, что sin870°×cos870°=cos840°×sin840°</vt:lpstr>
      <vt:lpstr>Докажите, что sin870°×cos870°=cos840°×sin840°</vt:lpstr>
      <vt:lpstr>Докажите, что sin870°×cos870°=cos840°×sin840°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   Приведения Тригонометрия-10 класс</dc:title>
  <dc:creator>Эля</dc:creator>
  <cp:lastModifiedBy>acer</cp:lastModifiedBy>
  <cp:revision>70</cp:revision>
  <dcterms:created xsi:type="dcterms:W3CDTF">2013-02-21T19:26:25Z</dcterms:created>
  <dcterms:modified xsi:type="dcterms:W3CDTF">2013-03-11T11:42:18Z</dcterms:modified>
</cp:coreProperties>
</file>