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9" r:id="rId10"/>
    <p:sldId id="264" r:id="rId11"/>
    <p:sldId id="265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0000"/>
    <a:srgbClr val="FFCC00"/>
    <a:srgbClr val="00B0F0"/>
    <a:srgbClr val="00B050"/>
    <a:srgbClr val="FFFF00"/>
    <a:srgbClr val="FFDB43"/>
    <a:srgbClr val="66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E11EA-1F98-4E2E-A3FD-7C3B7FC598E6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5046-9F4C-4FE3-B530-6BD9E7B0F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61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5E85B-2BEB-496F-A76E-CA59429C3192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B3BF0-7229-4D71-B985-6BF150852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1E84-A608-4FE1-B388-E7C1726DB2BC}" type="datetime9">
              <a:rPr lang="ru-RU" smtClean="0"/>
              <a:pPr/>
              <a:t>11.03.2013 19:03:58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CB61-28BF-4D0C-A980-001C40766C40}" type="datetime9">
              <a:rPr lang="ru-RU" smtClean="0"/>
              <a:pPr/>
              <a:t>11.03.2013 19:03:58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B98A-7214-417B-8DDB-603D1CBD68AD}" type="datetime9">
              <a:rPr lang="ru-RU" smtClean="0"/>
              <a:pPr/>
              <a:t>11.03.2013 19:03:58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83DC-05DF-42F6-8A02-A9D191271AFF}" type="datetime9">
              <a:rPr lang="ru-RU" smtClean="0"/>
              <a:pPr/>
              <a:t>11.03.2013 19:03:58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2A46-5E03-47CF-9BA3-DD92EBF3776D}" type="datetime9">
              <a:rPr lang="ru-RU" smtClean="0"/>
              <a:pPr/>
              <a:t>11.03.2013 19:03:58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CE2F-B868-4F1A-8D82-3407440256DC}" type="datetime9">
              <a:rPr lang="ru-RU" smtClean="0"/>
              <a:pPr/>
              <a:t>11.03.2013 19:03:58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018E-D11F-45D5-8A17-4B87510CCB04}" type="datetime9">
              <a:rPr lang="ru-RU" smtClean="0"/>
              <a:pPr/>
              <a:t>11.03.2013 19:03:58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F479-50E2-4223-89E3-D9FB5E4F3FE3}" type="datetime9">
              <a:rPr lang="ru-RU" smtClean="0"/>
              <a:pPr/>
              <a:t>11.03.2013 19:03:58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7A94-ECCA-405D-B793-659748065193}" type="datetime9">
              <a:rPr lang="ru-RU" smtClean="0"/>
              <a:pPr/>
              <a:t>11.03.2013 19:03:58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D288-94C3-4C54-87B0-52502FF0446F}" type="datetime9">
              <a:rPr lang="ru-RU" smtClean="0"/>
              <a:pPr/>
              <a:t>11.03.2013 19:03:58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27DF-2409-473D-8AA3-FC2F4BA4D3C8}" type="datetime9">
              <a:rPr lang="ru-RU" smtClean="0"/>
              <a:pPr/>
              <a:t>11.03.2013 19:03:58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B41226-A00A-47B6-9D97-6428DF14974B}" type="datetime9">
              <a:rPr lang="ru-RU" smtClean="0"/>
              <a:pPr/>
              <a:t>11.03.2013 19:03:58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ircle/>
  </p:transition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2357422" y="5286388"/>
            <a:ext cx="85725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9" name="Picture 5" descr="C:\Documents and Settings\User\Рабочий стол\БСИ\урок-конкурс\Новая папка\схем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5E4E2"/>
              </a:clrFrom>
              <a:clrTo>
                <a:srgbClr val="E5E4E2">
                  <a:alpha val="0"/>
                </a:srgbClr>
              </a:clrTo>
            </a:clrChange>
          </a:blip>
          <a:srcRect l="4928" t="6142" r="28355" b="9056"/>
          <a:stretch>
            <a:fillRect/>
          </a:stretch>
        </p:blipFill>
        <p:spPr bwMode="auto">
          <a:xfrm rot="16200000">
            <a:off x="664802" y="406713"/>
            <a:ext cx="1928825" cy="1972608"/>
          </a:xfrm>
          <a:prstGeom prst="rect">
            <a:avLst/>
          </a:prstGeom>
          <a:noFill/>
        </p:spPr>
      </p:pic>
      <p:pic>
        <p:nvPicPr>
          <p:cNvPr id="8" name="Picture 5" descr="C:\Documents and Settings\User\Рабочий стол\БСИ\урок-конкурс\Новая папка\схема.jpg"/>
          <p:cNvPicPr>
            <a:picLocks noChangeAspect="1" noChangeArrowheads="1"/>
          </p:cNvPicPr>
          <p:nvPr/>
        </p:nvPicPr>
        <p:blipFill>
          <a:blip r:embed="rId2"/>
          <a:srcRect l="4928" t="9213" r="82353" b="50863"/>
          <a:stretch>
            <a:fillRect/>
          </a:stretch>
        </p:blipFill>
        <p:spPr bwMode="auto">
          <a:xfrm rot="16200000">
            <a:off x="1000101" y="2071680"/>
            <a:ext cx="357190" cy="92869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72066" y="214290"/>
            <a:ext cx="278608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 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сантиметр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214290"/>
            <a:ext cx="257176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0,01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метра = 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428728" y="785794"/>
            <a:ext cx="4643470" cy="1714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1714480" y="785794"/>
            <a:ext cx="2357454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1" name="Picture 7" descr="C:\Documents and Settings\User\Рабочий стол\БСИ\урок-конкурс\Новая папка\копейка.jpg"/>
          <p:cNvPicPr>
            <a:picLocks noChangeAspect="1" noChangeArrowheads="1"/>
          </p:cNvPicPr>
          <p:nvPr/>
        </p:nvPicPr>
        <p:blipFill>
          <a:blip r:embed="rId3">
            <a:lum bright="20000" contrast="10000"/>
          </a:blip>
          <a:srcRect l="12896" t="23876" r="12868" b="26195"/>
          <a:stretch>
            <a:fillRect/>
          </a:stretch>
        </p:blipFill>
        <p:spPr bwMode="auto">
          <a:xfrm rot="19948751">
            <a:off x="7853915" y="1982365"/>
            <a:ext cx="1108856" cy="1055972"/>
          </a:xfrm>
          <a:prstGeom prst="rect">
            <a:avLst/>
          </a:prstGeom>
          <a:noFill/>
        </p:spPr>
      </p:pic>
      <p:pic>
        <p:nvPicPr>
          <p:cNvPr id="1032" name="Picture 8" descr="C:\Documents and Settings\User\Рабочий стол\БСИ\урок-конкурс\Новая папка\рубль.jpg"/>
          <p:cNvPicPr>
            <a:picLocks noChangeAspect="1" noChangeArrowheads="1"/>
          </p:cNvPicPr>
          <p:nvPr/>
        </p:nvPicPr>
        <p:blipFill>
          <a:blip r:embed="rId4">
            <a:lum bright="10000" contrast="40000"/>
          </a:blip>
          <a:srcRect l="17307" t="13075" r="21154" b="15014"/>
          <a:stretch>
            <a:fillRect/>
          </a:stretch>
        </p:blipFill>
        <p:spPr bwMode="auto">
          <a:xfrm rot="386454">
            <a:off x="5449911" y="1088821"/>
            <a:ext cx="2169825" cy="2252831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714612" y="2786058"/>
            <a:ext cx="278608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  копейка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786058"/>
            <a:ext cx="271464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0,01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рубля =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cxnSp>
        <p:nvCxnSpPr>
          <p:cNvPr id="23" name="Прямая со стрелкой 22"/>
          <p:cNvCxnSpPr>
            <a:endCxn id="1032" idx="1"/>
          </p:cNvCxnSpPr>
          <p:nvPr/>
        </p:nvCxnSpPr>
        <p:spPr>
          <a:xfrm flipV="1">
            <a:off x="2500298" y="2093533"/>
            <a:ext cx="2956461" cy="6925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500694" y="2857496"/>
            <a:ext cx="271464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4" name="Picture 10" descr="C:\Documents and Settings\User\Рабочий стол\БСИ\урок-конкурс\Новая папка\процентная ставка 00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</a:blip>
          <a:srcRect l="10904" t="17964" r="23673" b="16167"/>
          <a:stretch>
            <a:fillRect/>
          </a:stretch>
        </p:blipFill>
        <p:spPr bwMode="auto">
          <a:xfrm>
            <a:off x="5818886" y="3143248"/>
            <a:ext cx="2396420" cy="2928958"/>
          </a:xfrm>
          <a:prstGeom prst="rect">
            <a:avLst/>
          </a:prstGeom>
          <a:noFill/>
        </p:spPr>
      </p:pic>
      <p:pic>
        <p:nvPicPr>
          <p:cNvPr id="36" name="Picture 10" descr="C:\Documents and Settings\User\Рабочий стол\БСИ\урок-конкурс\Новая папка\процентная ставка 00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</a:blip>
          <a:srcRect l="10904" t="17964" r="23673" b="16167"/>
          <a:stretch>
            <a:fillRect/>
          </a:stretch>
        </p:blipFill>
        <p:spPr bwMode="auto">
          <a:xfrm>
            <a:off x="6747580" y="3214686"/>
            <a:ext cx="2396420" cy="2928958"/>
          </a:xfrm>
          <a:prstGeom prst="rect">
            <a:avLst/>
          </a:prstGeom>
          <a:noFill/>
        </p:spPr>
      </p:pic>
      <p:sp>
        <p:nvSpPr>
          <p:cNvPr id="37" name="Левая фигурная скобка 36"/>
          <p:cNvSpPr/>
          <p:nvPr/>
        </p:nvSpPr>
        <p:spPr>
          <a:xfrm rot="16200000">
            <a:off x="7358082" y="4643446"/>
            <a:ext cx="428628" cy="2714644"/>
          </a:xfrm>
          <a:prstGeom prst="leftBrace">
            <a:avLst>
              <a:gd name="adj1" fmla="val 71111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286644" y="6072206"/>
            <a:ext cx="6238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 </a:t>
            </a:r>
            <a:r>
              <a:rPr lang="ru-RU" sz="2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</a:t>
            </a:r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5" name="Picture 11" descr="C:\Documents and Settings\User\Рабочий стол\БСИ\урок-конкурс\Новая папка\процентная ставка 006.jpg"/>
          <p:cNvPicPr>
            <a:picLocks noChangeAspect="1" noChangeArrowheads="1"/>
          </p:cNvPicPr>
          <p:nvPr/>
        </p:nvPicPr>
        <p:blipFill>
          <a:blip r:embed="rId6"/>
          <a:srcRect l="14905" t="10121" r="26483" b="22409"/>
          <a:stretch>
            <a:fillRect/>
          </a:stretch>
        </p:blipFill>
        <p:spPr bwMode="auto">
          <a:xfrm rot="16200000">
            <a:off x="2181031" y="5534216"/>
            <a:ext cx="1143008" cy="79022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40" name="Прямая со стрелкой 39"/>
          <p:cNvCxnSpPr>
            <a:stCxn id="41" idx="2"/>
          </p:cNvCxnSpPr>
          <p:nvPr/>
        </p:nvCxnSpPr>
        <p:spPr>
          <a:xfrm rot="5400000">
            <a:off x="3453488" y="4489346"/>
            <a:ext cx="1058299" cy="16787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143240" y="4214818"/>
            <a:ext cx="335758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  килограмм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4214818"/>
            <a:ext cx="350043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0,01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центнера =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2500298" y="4786322"/>
            <a:ext cx="4786346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Дата 58"/>
          <p:cNvSpPr>
            <a:spLocks noGrp="1"/>
          </p:cNvSpPr>
          <p:nvPr>
            <p:ph type="dt" sz="half" idx="10"/>
          </p:nvPr>
        </p:nvSpPr>
        <p:spPr>
          <a:xfrm>
            <a:off x="6215074" y="6381750"/>
            <a:ext cx="2476500" cy="476250"/>
          </a:xfrm>
        </p:spPr>
        <p:txBody>
          <a:bodyPr/>
          <a:lstStyle/>
          <a:p>
            <a:fld id="{2965216D-EF24-4A93-8E93-DA32C193B312}" type="datetime9">
              <a:rPr lang="ru-RU" smtClean="0"/>
              <a:pPr/>
              <a:t>11.03.2013 19:03:58</a:t>
            </a:fld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9" grpId="0" animBg="1"/>
      <p:bldP spid="10" grpId="0" animBg="1"/>
      <p:bldP spid="21" grpId="0" animBg="1"/>
      <p:bldP spid="22" grpId="0" animBg="1"/>
      <p:bldP spid="37" grpId="0" animBg="1"/>
      <p:bldP spid="38" grpId="0"/>
      <p:bldP spid="41" grpId="0" animBg="1"/>
      <p:bldP spid="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7A94-ECCA-405D-B793-659748065193}" type="datetime9">
              <a:rPr lang="ru-RU" smtClean="0"/>
              <a:pPr/>
              <a:t>11.03.2013 19:04:02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3504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 человек</a:t>
            </a:r>
            <a:endParaRPr lang="ru-RU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357298"/>
            <a:ext cx="2066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</a:t>
            </a:r>
            <a:r>
              <a:rPr lang="ru-RU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25%</a:t>
            </a:r>
            <a:endParaRPr lang="ru-RU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357298"/>
            <a:ext cx="3406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человек</a:t>
            </a:r>
            <a:endParaRPr lang="ru-RU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357166"/>
            <a:ext cx="2476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</a:t>
            </a:r>
            <a:r>
              <a:rPr lang="ru-RU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100%</a:t>
            </a:r>
            <a:endParaRPr lang="ru-RU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428868"/>
            <a:ext cx="4971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1) 8:100 = 0,08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643314"/>
            <a:ext cx="4570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2) 0,08∙25 = 2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572008"/>
            <a:ext cx="3626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3) 8 – 2 = 6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7A94-ECCA-405D-B793-659748065193}" type="datetime9">
              <a:rPr lang="ru-RU" smtClean="0"/>
              <a:pPr/>
              <a:t>11.03.2013 19:04:02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074" name="Picture 2" descr="C:\Documents and Settings\Admin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5118"/>
            <a:ext cx="6584009" cy="47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Мои документы\Мои рисунки\Рисунок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03" y="182988"/>
            <a:ext cx="7000418" cy="128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7A94-ECCA-405D-B793-659748065193}" type="datetime9">
              <a:rPr lang="ru-RU" smtClean="0"/>
              <a:pPr/>
              <a:t>11.03.2013 19:04:02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409694" y="4572007"/>
            <a:ext cx="1225550" cy="1223963"/>
          </a:xfrm>
          <a:prstGeom prst="smileyFace">
            <a:avLst>
              <a:gd name="adj" fmla="val -4653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714744" y="4572008"/>
            <a:ext cx="1225550" cy="1223962"/>
          </a:xfrm>
          <a:prstGeom prst="smileyFace">
            <a:avLst>
              <a:gd name="adj" fmla="val -57"/>
            </a:avLst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                      </a:t>
            </a:r>
            <a:endParaRPr lang="ru-RU" dirty="0"/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6143636" y="4572008"/>
            <a:ext cx="1225550" cy="1223962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928670"/>
            <a:ext cx="781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уроке я запомнил (а)…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538" y="2143116"/>
            <a:ext cx="84221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Сегодня я научился (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лась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)…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286124"/>
            <a:ext cx="49158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Теперь я умею…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7A94-ECCA-405D-B793-659748065193}" type="datetime9">
              <a:rPr lang="ru-RU" smtClean="0"/>
              <a:pPr/>
              <a:t>11.03.2013 19:04:02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214554"/>
            <a:ext cx="6643734" cy="258532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 extrusionH="31750" prstMaterial="metal"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5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№ 1569, стр.335;</a:t>
            </a:r>
            <a:endParaRPr lang="ru-RU" sz="4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5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№ 1570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5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№ 1574.</a:t>
            </a:r>
            <a:endParaRPr lang="ru-RU" sz="7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642918"/>
            <a:ext cx="6739345" cy="92333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Домашнее задание: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44E2-D831-493F-ACC5-F71127E2A6C2}" type="datetime9">
              <a:rPr lang="ru-RU" smtClean="0"/>
              <a:pPr/>
              <a:t>11.03.2013 19:04:00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428604"/>
            <a:ext cx="5643602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57150">
              <a:bevelT w="82550" h="38100" prst="coolSlant"/>
            </a:sp3d>
          </a:bodyPr>
          <a:lstStyle/>
          <a:p>
            <a:pPr algn="just"/>
            <a:r>
              <a:rPr lang="ru-RU" sz="72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ru-RU" sz="72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ПРОЦЕНТ</a:t>
            </a:r>
            <a:r>
              <a:rPr lang="ru-RU" sz="72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 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536413" y="321447"/>
            <a:ext cx="357190" cy="142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00034" y="2571744"/>
            <a:ext cx="3286148" cy="156966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pro</a:t>
            </a:r>
            <a:r>
              <a:rPr lang="en-US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2571744"/>
            <a:ext cx="4714908" cy="1569660"/>
          </a:xfrm>
          <a:prstGeom prst="rect">
            <a:avLst/>
          </a:prstGeom>
          <a:ln>
            <a:noFill/>
            <a:rou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centum</a:t>
            </a:r>
            <a:r>
              <a:rPr lang="ru-RU" sz="96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4572008"/>
            <a:ext cx="5857916" cy="1323439"/>
          </a:xfrm>
          <a:prstGeom prst="rect">
            <a:avLst/>
          </a:prstGeom>
          <a:scene3d>
            <a:camera prst="orthographicFront"/>
            <a:lightRig rig="glow" dir="tl">
              <a:rot lat="0" lon="0" rev="5400000"/>
            </a:lightRig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57150" contourW="12700">
              <a:bevelT w="25400" h="254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«со ста» </a:t>
            </a:r>
            <a:endParaRPr lang="ru-RU" sz="80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uiExpand="1" build="allAtOnce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7A94-ECCA-405D-B793-659748065193}" type="datetime9">
              <a:rPr lang="ru-RU" smtClean="0"/>
              <a:pPr/>
              <a:t>11.03.2013 19:04:01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051" name="Picture 3" descr="C:\Documents and Settings\User\Рабочий стол\БСИ\урок-конкурс\Новая папка\процентная ставк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lum bright="-10000"/>
          </a:blip>
          <a:srcRect l="4883" t="32545" r="27734" b="11242"/>
          <a:stretch>
            <a:fillRect/>
          </a:stretch>
        </p:blipFill>
        <p:spPr bwMode="auto">
          <a:xfrm>
            <a:off x="4924230" y="553896"/>
            <a:ext cx="4026847" cy="1500198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DBCC"/>
              </a:clrFrom>
              <a:clrTo>
                <a:srgbClr val="EEDBCC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-60000">
            <a:off x="5240116" y="2394843"/>
            <a:ext cx="3877578" cy="337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Admin\Мои документы\Мои рисунки\процен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053"/>
            <a:ext cx="4464496" cy="311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Мои рисунки\процент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1" y="3861048"/>
            <a:ext cx="4736909" cy="181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7A94-ECCA-405D-B793-659748065193}" type="datetime9">
              <a:rPr lang="ru-RU" smtClean="0"/>
              <a:pPr/>
              <a:t>11.03.2013 19:04:01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928670"/>
            <a:ext cx="3143272" cy="1200329"/>
          </a:xfrm>
          <a:prstGeom prst="rect">
            <a:avLst/>
          </a:prstGeom>
          <a:scene3d>
            <a:camera prst="orthographicFront"/>
            <a:lightRig rig="brightRoom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Проценты были </a:t>
            </a:r>
          </a:p>
          <a:p>
            <a:pPr algn="ctr"/>
            <a:r>
              <a:rPr lang="ru-RU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особенно</a:t>
            </a:r>
          </a:p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Распространены </a:t>
            </a:r>
          </a:p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Древнем Риме.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2428868"/>
            <a:ext cx="3170676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Римляне называли 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ПРОЦЕНТАМИ деньги, 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которые платил должник  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каждую сотню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3929066"/>
            <a:ext cx="4128374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Долгое время под процентами</a:t>
            </a:r>
          </a:p>
          <a:p>
            <a:pPr algn="ctr"/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Понимались только прибыль</a:t>
            </a:r>
          </a:p>
          <a:p>
            <a:pPr algn="ctr"/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Или убыток на каждые 100 рублей.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5000637"/>
            <a:ext cx="3714776" cy="1200329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/>
                <a:solidFill>
                  <a:srgbClr val="00B050"/>
                </a:solidFill>
                <a:effectLst/>
              </a:rPr>
              <a:t>Иногда применяют более мелкие,</a:t>
            </a:r>
          </a:p>
          <a:p>
            <a:pPr algn="ctr"/>
            <a:r>
              <a:rPr lang="ru-RU" b="1" dirty="0" smtClean="0">
                <a:ln/>
                <a:solidFill>
                  <a:srgbClr val="00B050"/>
                </a:solidFill>
              </a:rPr>
              <a:t>тысячные доли, называемые</a:t>
            </a:r>
          </a:p>
          <a:p>
            <a:pPr algn="ctr"/>
            <a:r>
              <a:rPr lang="ru-RU" b="1" cap="none" spc="0" dirty="0" smtClean="0">
                <a:ln/>
                <a:solidFill>
                  <a:srgbClr val="00B050"/>
                </a:solidFill>
                <a:effectLst/>
              </a:rPr>
              <a:t>ПРОМИЛЕ </a:t>
            </a:r>
            <a:endParaRPr lang="ru-RU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7A94-ECCA-405D-B793-659748065193}" type="datetime9">
              <a:rPr lang="ru-RU" smtClean="0"/>
              <a:pPr/>
              <a:t>11.03.2013 19:04:01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1214422"/>
            <a:ext cx="8715436" cy="483209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400" b="1" i="1" dirty="0" smtClean="0">
                <a:solidFill>
                  <a:srgbClr val="0070C0"/>
                </a:solidFill>
                <a:latin typeface="+mj-lt"/>
              </a:rPr>
              <a:t>Продолжительность сна ученика 6 класса должна быть не меньше 42%»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rgbClr val="0070C0"/>
                </a:solidFill>
                <a:latin typeface="+mj-lt"/>
              </a:rPr>
              <a:t>В конце Первой мировой войны от гриппа-"испанки" умерло 1,3% заболевших людей.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»;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«Цены снижены на 30%».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14290"/>
            <a:ext cx="7580153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Прочти предложение: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7A94-ECCA-405D-B793-659748065193}" type="datetime9">
              <a:rPr lang="ru-RU" smtClean="0"/>
              <a:pPr/>
              <a:t>11.03.2013 19:04:01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3929058" cy="5940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pro centum</a:t>
            </a:r>
            <a:r>
              <a:rPr lang="ru-RU" sz="6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smtClean="0"/>
              <a:t>часто заменяли словом </a:t>
            </a:r>
            <a:r>
              <a:rPr lang="ru-RU" sz="6000" b="1" i="1" dirty="0" smtClean="0">
                <a:solidFill>
                  <a:srgbClr val="FF0000"/>
                </a:solidFill>
              </a:rPr>
              <a:t>«</a:t>
            </a:r>
            <a:r>
              <a:rPr lang="en-US" sz="6000" b="1" i="1" dirty="0" smtClean="0">
                <a:solidFill>
                  <a:srgbClr val="FF0000"/>
                </a:solidFill>
              </a:rPr>
              <a:t>cento</a:t>
            </a:r>
            <a:r>
              <a:rPr lang="ru-RU" sz="6000" b="1" i="1" dirty="0" smtClean="0">
                <a:solidFill>
                  <a:srgbClr val="FF0000"/>
                </a:solidFill>
              </a:rPr>
              <a:t>»</a:t>
            </a:r>
            <a:r>
              <a:rPr lang="ru-RU" sz="4000" b="1" i="1" dirty="0" smtClean="0"/>
              <a:t>(сто)</a:t>
            </a:r>
          </a:p>
          <a:p>
            <a:r>
              <a:rPr lang="ru-RU" sz="4000" b="1" i="1" dirty="0" smtClean="0"/>
              <a:t> и писали его сокращённо – 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cto</a:t>
            </a:r>
            <a:r>
              <a:rPr lang="ru-RU" sz="6000" b="1" i="1" dirty="0" smtClean="0">
                <a:solidFill>
                  <a:srgbClr val="FF0000"/>
                </a:solidFill>
              </a:rPr>
              <a:t>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3500438"/>
            <a:ext cx="3000396" cy="2862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i="1" dirty="0" smtClean="0"/>
              <a:t>наборщик вместо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cto</a:t>
            </a:r>
            <a:r>
              <a:rPr lang="ru-RU" sz="60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4000" b="1" i="1" dirty="0" smtClean="0"/>
              <a:t>набрал </a:t>
            </a:r>
            <a:r>
              <a:rPr lang="ru-RU" sz="4000" b="1" i="1" dirty="0" smtClean="0">
                <a:solidFill>
                  <a:srgbClr val="FF0000"/>
                </a:solidFill>
              </a:rPr>
              <a:t>%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728"/>
            <a:ext cx="4149822" cy="318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7A94-ECCA-405D-B793-659748065193}" type="datetime9">
              <a:rPr lang="ru-RU" smtClean="0"/>
              <a:pPr/>
              <a:t>11.03.2013 19:04:01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500042"/>
            <a:ext cx="3857652" cy="1107996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prstMaterial="metal">
            <a:bevelT prst="angle"/>
            <a:extrusionClr>
              <a:schemeClr val="bg2">
                <a:lumMod val="50000"/>
              </a:schemeClr>
            </a:extrusion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1% = 0,01</a:t>
            </a:r>
            <a:endParaRPr lang="ru-RU" sz="6600" b="1" cap="none" spc="0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4357694"/>
            <a:ext cx="4500594" cy="1107996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prstMaterial="metal">
            <a:bevelT prst="angle"/>
            <a:extrusionClr>
              <a:schemeClr val="bg2">
                <a:lumMod val="50000"/>
              </a:schemeClr>
            </a:extrusion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132% = 1,32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357694"/>
            <a:ext cx="3857652" cy="1107996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prstMaterial="metal">
            <a:bevelT prst="angle"/>
            <a:extrusionClr>
              <a:schemeClr val="bg2">
                <a:lumMod val="50000"/>
              </a:schemeClr>
            </a:extrusion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3% = 0,03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2285992"/>
            <a:ext cx="4143404" cy="1107996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prstMaterial="metal">
            <a:bevelT prst="angle"/>
            <a:extrusionClr>
              <a:schemeClr val="bg2">
                <a:lumMod val="50000"/>
              </a:schemeClr>
            </a:extrusion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23</a:t>
            </a:r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% = 0,23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285992"/>
            <a:ext cx="3857652" cy="1107996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prstMaterial="metal">
            <a:bevelT prst="angle"/>
            <a:extrusionClr>
              <a:schemeClr val="bg2">
                <a:lumMod val="50000"/>
              </a:schemeClr>
            </a:extrusion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5% = 0,05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7A94-ECCA-405D-B793-659748065193}" type="datetime9">
              <a:rPr lang="ru-RU" smtClean="0"/>
              <a:pPr/>
              <a:t>11.03.2013 19:04:01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500042"/>
            <a:ext cx="3857652" cy="1107996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prstMaterial="metal">
            <a:bevelT prst="angle"/>
            <a:extrusionClr>
              <a:schemeClr val="bg2">
                <a:lumMod val="50000"/>
              </a:schemeClr>
            </a:extrusion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0,01 = 1% </a:t>
            </a:r>
            <a:endParaRPr lang="ru-RU" sz="6600" b="1" cap="none" spc="0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4357694"/>
            <a:ext cx="4500594" cy="1107996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prstMaterial="metal">
            <a:bevelT prst="angle"/>
            <a:extrusionClr>
              <a:schemeClr val="bg2">
                <a:lumMod val="50000"/>
              </a:schemeClr>
            </a:extrusion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1,32 </a:t>
            </a:r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= 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132% 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357694"/>
            <a:ext cx="3857652" cy="1107996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prstMaterial="metal">
            <a:bevelT prst="angle"/>
            <a:extrusionClr>
              <a:schemeClr val="bg2">
                <a:lumMod val="50000"/>
              </a:schemeClr>
            </a:extrusion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0,03 </a:t>
            </a:r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= 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3%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2285992"/>
            <a:ext cx="4143404" cy="1107996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prstMaterial="metal">
            <a:bevelT prst="angle"/>
            <a:extrusionClr>
              <a:schemeClr val="bg2">
                <a:lumMod val="50000"/>
              </a:schemeClr>
            </a:extrusion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0,23 </a:t>
            </a:r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= 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23%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285992"/>
            <a:ext cx="3857652" cy="1107996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prstMaterial="metal">
            <a:bevelT prst="angle"/>
            <a:extrusionClr>
              <a:schemeClr val="bg2">
                <a:lumMod val="50000"/>
              </a:schemeClr>
            </a:extrusion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0,05</a:t>
            </a:r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= 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5% 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7A94-ECCA-405D-B793-659748065193}" type="datetime9">
              <a:rPr lang="ru-RU" smtClean="0"/>
              <a:pPr/>
              <a:t>11.03.2013 19:04:02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214290"/>
          <a:ext cx="7663760" cy="599789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3080"/>
                <a:gridCol w="976630"/>
                <a:gridCol w="1539822"/>
                <a:gridCol w="919451"/>
                <a:gridCol w="1000132"/>
                <a:gridCol w="988235"/>
                <a:gridCol w="1726410"/>
              </a:tblGrid>
              <a:tr h="78581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177800" algn="l"/>
                        </a:tabLst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2149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>
                    <a:solidFill>
                      <a:srgbClr val="00B05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</a:t>
                      </a:r>
                      <a:endParaRPr lang="ru-RU" sz="2800" b="1" dirty="0"/>
                    </a:p>
                  </a:txBody>
                  <a:tcPr>
                    <a:solidFill>
                      <a:srgbClr val="FFFF00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0,2</a:t>
                      </a:r>
                      <a:endParaRPr lang="ru-RU" sz="28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0,1</a:t>
                      </a:r>
                      <a:endParaRPr lang="ru-RU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0,02</a:t>
                      </a:r>
                      <a:endParaRPr lang="ru-RU" sz="28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0,01</a:t>
                      </a:r>
                      <a:endParaRPr lang="ru-RU" sz="2800" b="1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</a:tr>
              <a:tr h="52149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0,03</a:t>
                      </a:r>
                      <a:endParaRPr lang="ru-RU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0,4</a:t>
                      </a:r>
                      <a:endParaRPr lang="ru-RU" sz="28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30</a:t>
                      </a:r>
                      <a:endParaRPr lang="ru-RU" sz="2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</a:t>
                      </a:r>
                      <a:endParaRPr lang="ru-RU" sz="28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0,04</a:t>
                      </a:r>
                      <a:endParaRPr lang="ru-RU" sz="28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52149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0,06</a:t>
                      </a:r>
                      <a:endParaRPr lang="ru-RU" sz="28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0,05</a:t>
                      </a:r>
                      <a:endParaRPr lang="ru-RU" sz="2800" b="1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</a:t>
                      </a:r>
                      <a:endParaRPr lang="ru-RU" sz="28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>
                    <a:solidFill>
                      <a:srgbClr val="00B0F0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0,6</a:t>
                      </a:r>
                      <a:endParaRPr lang="ru-RU" sz="2800" b="1" dirty="0"/>
                    </a:p>
                  </a:txBody>
                  <a:tcPr>
                    <a:solidFill>
                      <a:srgbClr val="FF0000">
                        <a:alpha val="9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0,3</a:t>
                      </a:r>
                      <a:endParaRPr lang="ru-RU" sz="2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49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0,05</a:t>
                      </a:r>
                      <a:endParaRPr lang="ru-RU" sz="2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0,0041</a:t>
                      </a:r>
                      <a:endParaRPr lang="ru-RU" sz="28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0,41</a:t>
                      </a:r>
                      <a:endParaRPr lang="ru-RU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4,1</a:t>
                      </a:r>
                      <a:endParaRPr lang="ru-RU" sz="28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41</a:t>
                      </a:r>
                      <a:endParaRPr lang="ru-RU" sz="2800" b="1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0,00041</a:t>
                      </a:r>
                      <a:endParaRPr lang="ru-RU" sz="28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2149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</a:t>
                      </a:r>
                      <a:endParaRPr lang="ru-RU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0,1</a:t>
                      </a:r>
                      <a:endParaRPr lang="ru-RU" sz="2800" b="1" dirty="0"/>
                    </a:p>
                  </a:txBody>
                  <a:tcPr>
                    <a:solidFill>
                      <a:schemeClr val="accent4">
                        <a:alpha val="968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0,02</a:t>
                      </a:r>
                      <a:endParaRPr lang="ru-RU" sz="2800" b="1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0,01</a:t>
                      </a:r>
                      <a:endParaRPr lang="ru-RU" sz="28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0,5</a:t>
                      </a:r>
                      <a:endParaRPr lang="ru-RU" sz="28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0,05</a:t>
                      </a:r>
                      <a:endParaRPr lang="ru-RU" sz="2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49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6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0,2</a:t>
                      </a:r>
                      <a:endParaRPr lang="ru-RU" sz="28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</a:t>
                      </a:r>
                      <a:endParaRPr lang="ru-RU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</a:t>
                      </a:r>
                      <a:endParaRPr lang="ru-RU" sz="28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30</a:t>
                      </a:r>
                      <a:endParaRPr lang="ru-RU" sz="2800" b="1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2149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</a:t>
                      </a:r>
                      <a:endParaRPr lang="ru-RU" sz="28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30</a:t>
                      </a:r>
                      <a:endParaRPr lang="ru-RU" sz="28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10</a:t>
                      </a:r>
                      <a:endParaRPr lang="ru-RU" sz="2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49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8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50</a:t>
                      </a:r>
                      <a:endParaRPr lang="ru-RU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200</a:t>
                      </a:r>
                      <a:endParaRPr lang="ru-RU" sz="2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25</a:t>
                      </a:r>
                      <a:endParaRPr lang="ru-RU" sz="28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100</a:t>
                      </a:r>
                      <a:endParaRPr lang="ru-RU" sz="28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30</a:t>
                      </a:r>
                      <a:endParaRPr lang="ru-RU" sz="2800" b="1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60</a:t>
                      </a:r>
                      <a:endParaRPr lang="ru-RU" sz="28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2149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9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</a:t>
                      </a:r>
                      <a:endParaRPr lang="ru-RU" sz="2800" b="1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30</a:t>
                      </a:r>
                      <a:endParaRPr lang="ru-RU" sz="28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</a:t>
                      </a:r>
                      <a:endParaRPr lang="ru-RU" sz="2800" b="1" dirty="0"/>
                    </a:p>
                  </a:txBody>
                  <a:tcPr>
                    <a:solidFill>
                      <a:srgbClr val="00B050">
                        <a:alpha val="9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10</a:t>
                      </a:r>
                      <a:endParaRPr lang="ru-RU" sz="2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1285852" y="285728"/>
            <a:ext cx="642942" cy="57150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6" name="Овал 5"/>
          <p:cNvSpPr/>
          <p:nvPr/>
        </p:nvSpPr>
        <p:spPr>
          <a:xfrm>
            <a:off x="2643174" y="285728"/>
            <a:ext cx="633418" cy="571504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Б</a:t>
            </a:r>
            <a:endParaRPr lang="ru-RU" sz="4000" b="1" dirty="0"/>
          </a:p>
        </p:txBody>
      </p:sp>
      <p:sp>
        <p:nvSpPr>
          <p:cNvPr id="7" name="Овал 6"/>
          <p:cNvSpPr/>
          <p:nvPr/>
        </p:nvSpPr>
        <p:spPr>
          <a:xfrm>
            <a:off x="3714744" y="285728"/>
            <a:ext cx="642942" cy="57150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</a:t>
            </a:r>
            <a:endParaRPr lang="ru-RU" sz="4000" b="1" dirty="0"/>
          </a:p>
        </p:txBody>
      </p:sp>
      <p:sp>
        <p:nvSpPr>
          <p:cNvPr id="8" name="Овал 7"/>
          <p:cNvSpPr/>
          <p:nvPr/>
        </p:nvSpPr>
        <p:spPr>
          <a:xfrm>
            <a:off x="4786314" y="285728"/>
            <a:ext cx="642942" cy="571504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Г</a:t>
            </a:r>
            <a:endParaRPr lang="ru-RU" sz="4000" b="1" dirty="0"/>
          </a:p>
        </p:txBody>
      </p:sp>
      <p:sp>
        <p:nvSpPr>
          <p:cNvPr id="9" name="Овал 8"/>
          <p:cNvSpPr/>
          <p:nvPr/>
        </p:nvSpPr>
        <p:spPr>
          <a:xfrm>
            <a:off x="5715008" y="285728"/>
            <a:ext cx="642942" cy="571504"/>
          </a:xfrm>
          <a:prstGeom prst="ellipse">
            <a:avLst/>
          </a:prstGeom>
          <a:solidFill>
            <a:srgbClr val="FFCC00">
              <a:alpha val="77647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</a:t>
            </a:r>
            <a:endParaRPr lang="ru-RU" sz="4000" b="1" dirty="0"/>
          </a:p>
        </p:txBody>
      </p:sp>
      <p:sp>
        <p:nvSpPr>
          <p:cNvPr id="10" name="Овал 9"/>
          <p:cNvSpPr/>
          <p:nvPr/>
        </p:nvSpPr>
        <p:spPr>
          <a:xfrm>
            <a:off x="7000892" y="285728"/>
            <a:ext cx="642942" cy="57150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Е</a:t>
            </a:r>
            <a:endParaRPr lang="ru-RU" sz="40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748</TotalTime>
  <Words>326</Words>
  <Application>Microsoft Office PowerPoint</Application>
  <PresentationFormat>Экран (4:3)</PresentationFormat>
  <Paragraphs>155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83</cp:revision>
  <dcterms:modified xsi:type="dcterms:W3CDTF">2013-03-11T12:11:39Z</dcterms:modified>
</cp:coreProperties>
</file>