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F6FA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17" autoAdjust="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AECB-A923-4083-BB89-BE56A8D0E9D8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DF2DB-B0DA-44AB-AE32-39D7D2BE10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5FD4F-6CAF-49FE-A758-DB5D1D45616B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6613E-3337-49FA-AD53-0A5759D21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F03BC-3E1B-4AC5-BDA1-16D99860C249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EA9C-F7A5-4EFD-8160-BF372CA9A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A0567-27E1-4320-8CDB-227292A242B0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7E46-4E61-4EAB-80F0-E3785C8D9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8D3EB-7679-4B1B-93CA-D89E3FCBC9BD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CBD64-90AA-485D-AFAC-AF867BA41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8C35F-2485-4778-B13E-40CF1A209DB8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10F01-45B5-4542-A0AC-F974E3F52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C6775-1B76-4FEA-936B-16F2A02B20B8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1494F-0140-45DD-893C-6A313AC3FA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ACFD-D938-41E4-827B-2AC6DE54C0DD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2828D-E554-4C77-8058-2E7D5D3F0B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6FD2-81EB-4A9B-A2B9-3951D588C5DE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A706-8479-4C8F-85C4-1F4FCF08A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FCBB-A197-47A8-AE4B-A8C279FD936A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B6FC-A696-4866-A6B1-AA377A189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6722B-AA45-4095-BF3F-C4CCE84C86B5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09894-D8E6-48AF-A06B-A2782F334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EB8A6B-DF84-43F4-B267-A0AFE9A364ED}" type="datetimeFigureOut">
              <a:rPr lang="ru-RU"/>
              <a:pPr>
                <a:defRPr/>
              </a:pPr>
              <a:t>30.11.2010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D96788-CA10-410B-AC56-517662433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000240"/>
            <a:ext cx="8286808" cy="26567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Деление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обыкновенных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дробей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928813" y="642938"/>
            <a:ext cx="4857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latin typeface="Times New Roman" pitchFamily="18" charset="0"/>
                <a:cs typeface="Times New Roman" pitchFamily="18" charset="0"/>
              </a:rPr>
              <a:t>Тема урока: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900" u="sng" dirty="0" smtClean="0"/>
              <a:t>Задания к карточке 1: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035" name="TextBox 6"/>
          <p:cNvSpPr txBox="1">
            <a:spLocks noChangeArrowheads="1"/>
          </p:cNvSpPr>
          <p:nvPr/>
        </p:nvSpPr>
        <p:spPr bwMode="auto">
          <a:xfrm>
            <a:off x="428625" y="2357438"/>
            <a:ext cx="557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4. Найдите площадь квадрата, если длина его стороны  </a:t>
            </a:r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072188" y="2286000"/>
          <a:ext cx="571500" cy="642938"/>
        </p:xfrm>
        <a:graphic>
          <a:graphicData uri="http://schemas.openxmlformats.org/presentationml/2006/ole">
            <p:oleObj spid="_x0000_s1026" name="Формула" r:id="rId3" imgW="342720" imgH="393480" progId="Equation.3">
              <p:embed/>
            </p:oleObj>
          </a:graphicData>
        </a:graphic>
      </p:graphicFrame>
      <p:sp>
        <p:nvSpPr>
          <p:cNvPr id="1036" name="TextBox 9"/>
          <p:cNvSpPr txBox="1">
            <a:spLocks noChangeArrowheads="1"/>
          </p:cNvSpPr>
          <p:nvPr/>
        </p:nvSpPr>
        <p:spPr bwMode="auto">
          <a:xfrm>
            <a:off x="428625" y="3214688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5. Решите уравнение:</a:t>
            </a:r>
            <a:endParaRPr lang="ru-RU">
              <a:latin typeface="Calibri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714625" y="3071813"/>
          <a:ext cx="898525" cy="714375"/>
        </p:xfrm>
        <a:graphic>
          <a:graphicData uri="http://schemas.openxmlformats.org/presentationml/2006/ole">
            <p:oleObj spid="_x0000_s1027" name="Формула" r:id="rId4" imgW="495000" imgH="393480" progId="Equation.3">
              <p:embed/>
            </p:oleObj>
          </a:graphicData>
        </a:graphic>
      </p:graphicFrame>
      <p:sp>
        <p:nvSpPr>
          <p:cNvPr id="1037" name="TextBox 12"/>
          <p:cNvSpPr txBox="1">
            <a:spLocks noChangeArrowheads="1"/>
          </p:cNvSpPr>
          <p:nvPr/>
        </p:nvSpPr>
        <p:spPr bwMode="auto">
          <a:xfrm>
            <a:off x="428625" y="4071938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6. Вычислите: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143125" y="3857625"/>
          <a:ext cx="1357313" cy="793750"/>
        </p:xfrm>
        <a:graphic>
          <a:graphicData uri="http://schemas.openxmlformats.org/presentationml/2006/ole">
            <p:oleObj spid="_x0000_s1028" name="Формула" r:id="rId5" imgW="672840" imgH="393480" progId="Equation.3">
              <p:embed/>
            </p:oleObj>
          </a:graphicData>
        </a:graphic>
      </p:graphicFrame>
      <p:sp>
        <p:nvSpPr>
          <p:cNvPr id="1038" name="TextBox 14"/>
          <p:cNvSpPr txBox="1">
            <a:spLocks noChangeArrowheads="1"/>
          </p:cNvSpPr>
          <p:nvPr/>
        </p:nvSpPr>
        <p:spPr bwMode="auto">
          <a:xfrm>
            <a:off x="357188" y="4929188"/>
            <a:ext cx="8286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7.Расстояние между двумя городами 210 км. Поезд прошел это расстояние за</a:t>
            </a:r>
          </a:p>
          <a:p>
            <a:r>
              <a:rPr lang="ru-RU" u="sng">
                <a:latin typeface="Calibri" pitchFamily="34" charset="0"/>
              </a:rPr>
              <a:t>Какова скорость поезда?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143875" y="4786313"/>
          <a:ext cx="714375" cy="852487"/>
        </p:xfrm>
        <a:graphic>
          <a:graphicData uri="http://schemas.openxmlformats.org/presentationml/2006/ole">
            <p:oleObj spid="_x0000_s1029" name="Формула" r:id="rId6" imgW="330120" imgH="39348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85813" y="1143000"/>
          <a:ext cx="1214437" cy="684213"/>
        </p:xfrm>
        <a:graphic>
          <a:graphicData uri="http://schemas.openxmlformats.org/presentationml/2006/ole">
            <p:oleObj spid="_x0000_s1030" name="Формула" r:id="rId7" imgW="698400" imgH="393480" progId="Equation.3">
              <p:embed/>
            </p:oleObj>
          </a:graphicData>
        </a:graphic>
      </p:graphicFrame>
      <p:sp>
        <p:nvSpPr>
          <p:cNvPr id="1039" name="TextBox 17"/>
          <p:cNvSpPr txBox="1">
            <a:spLocks noChangeArrowheads="1"/>
          </p:cNvSpPr>
          <p:nvPr/>
        </p:nvSpPr>
        <p:spPr bwMode="auto">
          <a:xfrm>
            <a:off x="500063" y="12858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1.</a:t>
            </a:r>
          </a:p>
        </p:txBody>
      </p:sp>
      <p:sp>
        <p:nvSpPr>
          <p:cNvPr id="1040" name="TextBox 18"/>
          <p:cNvSpPr txBox="1">
            <a:spLocks noChangeArrowheads="1"/>
          </p:cNvSpPr>
          <p:nvPr/>
        </p:nvSpPr>
        <p:spPr bwMode="auto">
          <a:xfrm>
            <a:off x="2428875" y="12858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2.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786063" y="1143000"/>
          <a:ext cx="1285875" cy="642938"/>
        </p:xfrm>
        <a:graphic>
          <a:graphicData uri="http://schemas.openxmlformats.org/presentationml/2006/ole">
            <p:oleObj spid="_x0000_s1031" name="Формула" r:id="rId8" imgW="787320" imgH="393480" progId="Equation.3">
              <p:embed/>
            </p:oleObj>
          </a:graphicData>
        </a:graphic>
      </p:graphicFrame>
      <p:sp>
        <p:nvSpPr>
          <p:cNvPr id="1041" name="TextBox 20"/>
          <p:cNvSpPr txBox="1">
            <a:spLocks noChangeArrowheads="1"/>
          </p:cNvSpPr>
          <p:nvPr/>
        </p:nvSpPr>
        <p:spPr bwMode="auto">
          <a:xfrm>
            <a:off x="4643438" y="12858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3.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072063" y="1143000"/>
          <a:ext cx="1455737" cy="785813"/>
        </p:xfrm>
        <a:graphic>
          <a:graphicData uri="http://schemas.openxmlformats.org/presentationml/2006/ole">
            <p:oleObj spid="_x0000_s1032" name="Формула" r:id="rId9" imgW="799920" imgH="431640" progId="Equation.3">
              <p:embed/>
            </p:oleObj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5214950"/>
            <a:ext cx="450059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Гиацинт</a:t>
            </a:r>
          </a:p>
        </p:txBody>
      </p:sp>
      <p:pic>
        <p:nvPicPr>
          <p:cNvPr id="13315" name="Рисунок 4" descr="http://festival.1september.ru/articles/507358/img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642938"/>
            <a:ext cx="60007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642938" y="428625"/>
            <a:ext cx="7572375" cy="928688"/>
          </a:xfrm>
        </p:spPr>
        <p:txBody>
          <a:bodyPr/>
          <a:lstStyle/>
          <a:p>
            <a:r>
              <a:rPr lang="ru-RU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Легенда о цветке «Гиацинт»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643063"/>
            <a:ext cx="8572500" cy="4929187"/>
          </a:xfrm>
        </p:spPr>
        <p:txBody>
          <a:bodyPr rtlCol="0">
            <a:normAutofit fontScale="550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Название цветка по-гречески означает «цветок дождей», но греки одновременно называли его цветком печали и еще цветком памяти о Гиацинте.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Юный сын царя Спарты Гиацинт был так прекрасен, что затмевал красотою даже богов-олимпийцев. Красивому юноше покровительствовали бог южного ветра Зефир и Аполлон.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Часто навещали они своего друга и проводили с ним время, то охотясь в густых лесах, то развлекаясь спортом, в котором спартанцы были очень ловки и искусны.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Однажды Аполлон и Гиацинт состязались в метании диска. Все выше и выше вздымался бронзовый снаряд, но отдать предпочтение кому-либо из спортсменов было невозможно – Гиацинт ни в чем не уступал богу. Напрягая последние силы, метнул диск Аполлон под самые облака, но Зефир, опасаясь поражения друга, так сильно подул, что диск неожиданно ударил в лицо Гиацинту. Рана оказалась смертельной. Аполлон, опечаленный смертью юноши, превратил капли его крови в прекрасные цветы, чтобы память о нем вечно жила среди людей.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Если смотреть на растение сбоку, то каждый его цветок напоминает две греческие буквы – </a:t>
            </a:r>
            <a:r>
              <a:rPr lang="ru-RU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эпсилон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 которого начинается греческое имя Гиацинт) и перевернутую альфу – где как бы слились первые буквы имен Гиацинта и Аполлона. Вот такая красивая и печальная легенда.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3581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А теперь познакомимся еще с одной легендой, для этого решим следующие задания.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15363" name="Рисунок 3" descr="http://festival.1september.ru/articles/507358/img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571625"/>
            <a:ext cx="8143875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357188"/>
            <a:ext cx="777240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/>
              <a:t>Задания к карточке 2: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060" name="TextBox 4"/>
          <p:cNvSpPr txBox="1">
            <a:spLocks noChangeArrowheads="1"/>
          </p:cNvSpPr>
          <p:nvPr/>
        </p:nvSpPr>
        <p:spPr bwMode="auto">
          <a:xfrm>
            <a:off x="500063" y="2214563"/>
            <a:ext cx="4500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4.Какое расстояние пройдет автомобиль за</a:t>
            </a:r>
            <a:endParaRPr lang="ru-RU"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929188" y="2071688"/>
          <a:ext cx="571500" cy="738187"/>
        </p:xfrm>
        <a:graphic>
          <a:graphicData uri="http://schemas.openxmlformats.org/presentationml/2006/ole">
            <p:oleObj spid="_x0000_s2050" name="Формула" r:id="rId3" imgW="304560" imgH="393480" progId="Equation.3">
              <p:embed/>
            </p:oleObj>
          </a:graphicData>
        </a:graphic>
      </p:graphicFrame>
      <p:sp>
        <p:nvSpPr>
          <p:cNvPr id="2061" name="TextBox 8"/>
          <p:cNvSpPr txBox="1">
            <a:spLocks noChangeArrowheads="1"/>
          </p:cNvSpPr>
          <p:nvPr/>
        </p:nvSpPr>
        <p:spPr bwMode="auto">
          <a:xfrm>
            <a:off x="5500688" y="2214563"/>
            <a:ext cx="3071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если его скорость 48 км/ч?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2062" name="TextBox 9"/>
          <p:cNvSpPr txBox="1">
            <a:spLocks noChangeArrowheads="1"/>
          </p:cNvSpPr>
          <p:nvPr/>
        </p:nvSpPr>
        <p:spPr bwMode="auto">
          <a:xfrm>
            <a:off x="500063" y="3143250"/>
            <a:ext cx="2357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5. Решите уравнение:</a:t>
            </a:r>
            <a:endParaRPr lang="ru-RU">
              <a:latin typeface="Calibri" pitchFamily="34" charset="0"/>
            </a:endParaRPr>
          </a:p>
        </p:txBody>
      </p:sp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2786063" y="2928938"/>
          <a:ext cx="1785937" cy="755650"/>
        </p:xfrm>
        <a:graphic>
          <a:graphicData uri="http://schemas.openxmlformats.org/presentationml/2006/ole">
            <p:oleObj spid="_x0000_s2051" name="Формула" r:id="rId4" imgW="711000" imgH="393480" progId="Equation.3">
              <p:embed/>
            </p:oleObj>
          </a:graphicData>
        </a:graphic>
      </p:graphicFrame>
      <p:sp>
        <p:nvSpPr>
          <p:cNvPr id="2063" name="TextBox 11"/>
          <p:cNvSpPr txBox="1">
            <a:spLocks noChangeArrowheads="1"/>
          </p:cNvSpPr>
          <p:nvPr/>
        </p:nvSpPr>
        <p:spPr bwMode="auto">
          <a:xfrm>
            <a:off x="428625" y="3929063"/>
            <a:ext cx="1785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6. Вычислите:</a:t>
            </a:r>
          </a:p>
        </p:txBody>
      </p:sp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2000250" y="3714750"/>
          <a:ext cx="1000125" cy="774700"/>
        </p:xfrm>
        <a:graphic>
          <a:graphicData uri="http://schemas.openxmlformats.org/presentationml/2006/ole">
            <p:oleObj spid="_x0000_s2052" name="Формула" r:id="rId5" imgW="507960" imgH="393480" progId="Equation.3">
              <p:embed/>
            </p:oleObj>
          </a:graphicData>
        </a:graphic>
      </p:graphicFrame>
      <p:sp>
        <p:nvSpPr>
          <p:cNvPr id="2064" name="TextBox 13"/>
          <p:cNvSpPr txBox="1">
            <a:spLocks noChangeArrowheads="1"/>
          </p:cNvSpPr>
          <p:nvPr/>
        </p:nvSpPr>
        <p:spPr bwMode="auto">
          <a:xfrm>
            <a:off x="357188" y="4714875"/>
            <a:ext cx="7929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Calibri" pitchFamily="34" charset="0"/>
              </a:rPr>
              <a:t>7.На сколько кусков можно разрезать лист фанеры площадью, если площадь</a:t>
            </a:r>
          </a:p>
          <a:p>
            <a:r>
              <a:rPr lang="ru-RU" u="sng">
                <a:latin typeface="Calibri" pitchFamily="34" charset="0"/>
              </a:rPr>
              <a:t>каждого из кусков должна быть</a:t>
            </a:r>
            <a:endParaRPr lang="ru-RU">
              <a:latin typeface="Calibri" pitchFamily="34" charset="0"/>
            </a:endParaRPr>
          </a:p>
        </p:txBody>
      </p:sp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8072438" y="4643438"/>
          <a:ext cx="714375" cy="650875"/>
        </p:xfrm>
        <a:graphic>
          <a:graphicData uri="http://schemas.openxmlformats.org/presentationml/2006/ole">
            <p:oleObj spid="_x0000_s2053" name="Формула" r:id="rId6" imgW="431640" imgH="393480" progId="Equation.3">
              <p:embed/>
            </p:oleObj>
          </a:graphicData>
        </a:graphic>
      </p:graphicFrame>
      <p:graphicFrame>
        <p:nvGraphicFramePr>
          <p:cNvPr id="2054" name="Object 7"/>
          <p:cNvGraphicFramePr>
            <a:graphicFrameLocks noChangeAspect="1"/>
          </p:cNvGraphicFramePr>
          <p:nvPr/>
        </p:nvGraphicFramePr>
        <p:xfrm>
          <a:off x="3643313" y="5000625"/>
          <a:ext cx="642937" cy="642938"/>
        </p:xfrm>
        <a:graphic>
          <a:graphicData uri="http://schemas.openxmlformats.org/presentationml/2006/ole">
            <p:oleObj spid="_x0000_s2054" name="Формула" r:id="rId7" imgW="393480" imgH="393480" progId="Equation.3">
              <p:embed/>
            </p:oleObj>
          </a:graphicData>
        </a:graphic>
      </p:graphicFrame>
      <p:sp>
        <p:nvSpPr>
          <p:cNvPr id="2065" name="TextBox 16"/>
          <p:cNvSpPr txBox="1">
            <a:spLocks noChangeArrowheads="1"/>
          </p:cNvSpPr>
          <p:nvPr/>
        </p:nvSpPr>
        <p:spPr bwMode="auto">
          <a:xfrm>
            <a:off x="1143000" y="12144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1.</a:t>
            </a:r>
          </a:p>
        </p:txBody>
      </p:sp>
      <p:graphicFrame>
        <p:nvGraphicFramePr>
          <p:cNvPr id="2055" name="Object 8"/>
          <p:cNvGraphicFramePr>
            <a:graphicFrameLocks noChangeAspect="1"/>
          </p:cNvGraphicFramePr>
          <p:nvPr/>
        </p:nvGraphicFramePr>
        <p:xfrm>
          <a:off x="1571625" y="1071563"/>
          <a:ext cx="1198563" cy="714375"/>
        </p:xfrm>
        <a:graphic>
          <a:graphicData uri="http://schemas.openxmlformats.org/presentationml/2006/ole">
            <p:oleObj spid="_x0000_s2055" name="Формула" r:id="rId8" imgW="660240" imgH="393480" progId="Equation.3">
              <p:embed/>
            </p:oleObj>
          </a:graphicData>
        </a:graphic>
      </p:graphicFrame>
      <p:sp>
        <p:nvSpPr>
          <p:cNvPr id="2066" name="TextBox 18"/>
          <p:cNvSpPr txBox="1">
            <a:spLocks noChangeArrowheads="1"/>
          </p:cNvSpPr>
          <p:nvPr/>
        </p:nvSpPr>
        <p:spPr bwMode="auto">
          <a:xfrm>
            <a:off x="3286125" y="12144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2.</a:t>
            </a:r>
          </a:p>
        </p:txBody>
      </p:sp>
      <p:graphicFrame>
        <p:nvGraphicFramePr>
          <p:cNvPr id="2056" name="Object 9"/>
          <p:cNvGraphicFramePr>
            <a:graphicFrameLocks noChangeAspect="1"/>
          </p:cNvGraphicFramePr>
          <p:nvPr/>
        </p:nvGraphicFramePr>
        <p:xfrm>
          <a:off x="3643313" y="1071563"/>
          <a:ext cx="1082675" cy="714375"/>
        </p:xfrm>
        <a:graphic>
          <a:graphicData uri="http://schemas.openxmlformats.org/presentationml/2006/ole">
            <p:oleObj spid="_x0000_s2056" name="Формула" r:id="rId9" imgW="596880" imgH="393480" progId="Equation.3">
              <p:embed/>
            </p:oleObj>
          </a:graphicData>
        </a:graphic>
      </p:graphicFrame>
      <p:sp>
        <p:nvSpPr>
          <p:cNvPr id="2067" name="TextBox 20"/>
          <p:cNvSpPr txBox="1">
            <a:spLocks noChangeArrowheads="1"/>
          </p:cNvSpPr>
          <p:nvPr/>
        </p:nvSpPr>
        <p:spPr bwMode="auto">
          <a:xfrm>
            <a:off x="5286375" y="12858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3.</a:t>
            </a:r>
          </a:p>
        </p:txBody>
      </p:sp>
      <p:graphicFrame>
        <p:nvGraphicFramePr>
          <p:cNvPr id="2057" name="Object 10"/>
          <p:cNvGraphicFramePr>
            <a:graphicFrameLocks noChangeAspect="1"/>
          </p:cNvGraphicFramePr>
          <p:nvPr/>
        </p:nvGraphicFramePr>
        <p:xfrm>
          <a:off x="5715000" y="1143000"/>
          <a:ext cx="1214438" cy="649288"/>
        </p:xfrm>
        <a:graphic>
          <a:graphicData uri="http://schemas.openxmlformats.org/presentationml/2006/ole">
            <p:oleObj spid="_x0000_s2057" name="Формула" r:id="rId10" imgW="736560" imgH="393480" progId="Equation.3">
              <p:embed/>
            </p:oleObj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estival.1september.ru/articles/507358/img16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00042"/>
            <a:ext cx="6215106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000232" y="4929198"/>
            <a:ext cx="4857784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100" dirty="0">
                <a:ln w="18000">
                  <a:solidFill>
                    <a:srgbClr val="4CF6FA"/>
                  </a:solidFill>
                  <a:prstDash val="solid"/>
                </a:ln>
                <a:solidFill>
                  <a:srgbClr val="3333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</a:rPr>
              <a:t>Нарцисс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428625" y="1143000"/>
            <a:ext cx="8286750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u="sng">
                <a:latin typeface="Times New Roman" pitchFamily="18" charset="0"/>
                <a:cs typeface="Times New Roman" pitchFamily="18" charset="0"/>
              </a:rPr>
              <a:t>     Нарцисс – цветок редкой красоты, он зацветает в марте-апреле, раньше многих других растений и имеет резкий запах. Недаром название цветка произошло от греческого слова «наркао», то есть «одурманивающий».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>
                <a:latin typeface="Times New Roman" pitchFamily="18" charset="0"/>
                <a:cs typeface="Times New Roman" pitchFamily="18" charset="0"/>
              </a:rPr>
              <a:t>    Древние греки создали о нарциссе множество мифов.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>
                <a:latin typeface="Times New Roman" pitchFamily="18" charset="0"/>
                <a:cs typeface="Times New Roman" pitchFamily="18" charset="0"/>
              </a:rPr>
              <a:t>    В самой распространенной легенде красивый юноша Нарцисс отверг любовь нимфы, которая от безнадежной любви иссохла и превратилась в эхо, но перед смертью произнесла проклятье: «Пусть не ответит Нарциссу взаимностью тот, кого он полюбит».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>
                <a:latin typeface="Times New Roman" pitchFamily="18" charset="0"/>
                <a:cs typeface="Times New Roman" pitchFamily="18" charset="0"/>
              </a:rPr>
              <a:t>   В жаркий полдень истомленный зноем молодой Нарцисс наклонился попить из ручья и в его светлых струях увидел свое отражение. Никогда раньше не встречал Нарцисс подобной красоты и потому потерял покой. Каждый день он приходил к ручью, погружая свои руки в воду, чтобы обнять того, кого видел. Но все было тщетно.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>
                <a:latin typeface="Times New Roman" pitchFamily="18" charset="0"/>
                <a:cs typeface="Times New Roman" pitchFamily="18" charset="0"/>
              </a:rPr>
              <a:t>   Нарцисс перестал есть, пить, спать, потому что не в силах был отойти от ручья, и таял на глазах, пока не исчез бесследно. А на земле, где его видели последний раз, вырос белый цветок холодной красоты. С тех пор мифические богини возмездия фурии украшают свои головы венками из нарциссов.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>
                <a:latin typeface="Times New Roman" pitchFamily="18" charset="0"/>
                <a:cs typeface="Times New Roman" pitchFamily="18" charset="0"/>
              </a:rPr>
              <a:t>   Нарцисс часто служит нарицательным именем для самовлюбленных людей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642938" y="357188"/>
            <a:ext cx="7572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Times New Roman" pitchFamily="18" charset="0"/>
                <a:cs typeface="Times New Roman" pitchFamily="18" charset="0"/>
              </a:rPr>
              <a:t>Легенда о цветке «Нарцисс»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артем\Рабочий стол\Картинки\Природа\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-228600"/>
            <a:ext cx="9734550" cy="730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0" y="4000500"/>
            <a:ext cx="8858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Давайте любить и охранять нашу природу и стараться узнавать о ней как можно больше!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ctrTitle"/>
          </p:nvPr>
        </p:nvSpPr>
        <p:spPr>
          <a:xfrm>
            <a:off x="714375" y="500063"/>
            <a:ext cx="7772400" cy="100012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b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57188" y="1357313"/>
            <a:ext cx="65008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1. № 632, 633 (по учебнику).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57188" y="2071688"/>
            <a:ext cx="87868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2.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Составить 2 дробных выражения, содержащих не менее 6 чисел: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- Состоящее только из десятичных дробей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- Содержащее обыкновенные дроби и смешанные числа. 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1643063" y="1214438"/>
            <a:ext cx="5500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Основная дидактическая :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000125" y="1928813"/>
            <a:ext cx="7358063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u="sng">
                <a:latin typeface="Times New Roman" pitchFamily="18" charset="0"/>
                <a:cs typeface="Times New Roman" pitchFamily="18" charset="0"/>
              </a:rPr>
              <a:t>Отработка навыков умножения и деления обыкновенных дробей;</a:t>
            </a:r>
          </a:p>
          <a:p>
            <a:r>
              <a:rPr lang="ru-RU" sz="2400" u="sng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u="sng">
                <a:latin typeface="Times New Roman" pitchFamily="18" charset="0"/>
                <a:cs typeface="Times New Roman" pitchFamily="18" charset="0"/>
              </a:rPr>
              <a:t>Развитие интеллектуальной сферы, самостоятельности учащихся; расширение знаний учеников об окружающей природе. </a:t>
            </a:r>
          </a:p>
          <a:p>
            <a:pPr>
              <a:buFont typeface="Wingdings" pitchFamily="2" charset="2"/>
              <a:buChar char="q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u="sng">
                <a:latin typeface="Times New Roman" pitchFamily="18" charset="0"/>
                <a:cs typeface="Times New Roman" pitchFamily="18" charset="0"/>
              </a:rPr>
              <a:t>Воспитание познавательного интереса к предмету, развитие коммуникативной компетентности.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214290"/>
            <a:ext cx="578647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Цели урока: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7254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u="sng" dirty="0" smtClean="0"/>
              <a:t>Развивающая цель: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714375" y="1357313"/>
            <a:ext cx="7358063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v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Развитие интереса учащихся к предмету «Математика» </a:t>
            </a:r>
          </a:p>
          <a:p>
            <a:pPr lvl="1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Развитие индивидуальных способностей учащихся.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Wingdings" pitchFamily="2" charset="2"/>
              <a:buChar char="v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ru-RU" sz="2400" i="1">
                <a:latin typeface="Times New Roman" pitchFamily="18" charset="0"/>
                <a:cs typeface="Times New Roman" pitchFamily="18" charset="0"/>
              </a:rPr>
              <a:t>Развитие памяти, мышления, внимания учащихся.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9890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u="sng" dirty="0" smtClean="0"/>
              <a:t>Воспитывающая цель: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1000125" y="1571625"/>
            <a:ext cx="7500938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Воспитывать чувство удовлетворения от возможности показать на уроке свои знания.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Воспитание чувства коллективизма, умения выслушивать других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43042" y="500042"/>
            <a:ext cx="5857916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Задачи урока: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813" y="1928813"/>
            <a:ext cx="7786687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Продолжить формирование творческой активности и навыков в работе на вычислительной технике.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Научить преодолевать трудности при решении задач собственными творческими силами.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Развить навыки бережного отношения к окружающей природе и оборудованию.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9890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/>
              <a:t>Требования к знаниям, умениям и навыкам: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500063" y="2357438"/>
            <a:ext cx="8143875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Учащиеся должны уметь умножать и делить дроби, а также применять данные знания к решению задач. 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500042"/>
            <a:ext cx="485778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План урока: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1214438" y="1928813"/>
            <a:ext cx="7000875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Организационный момент.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Устный счет.            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Повторение правил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Историческая справка.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Работа у доски.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Выполнение задания с карточками.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i="1">
                <a:latin typeface="Times New Roman" pitchFamily="18" charset="0"/>
                <a:cs typeface="Times New Roman" pitchFamily="18" charset="0"/>
              </a:rPr>
              <a:t> Анализ результатов.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642938"/>
            <a:ext cx="7772400" cy="12557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/>
              <a:t>Повторение формул, которые требуются при решении задач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4" name="Рисунок 3" descr="http://festival.1september.ru/articles/507358/img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5" y="2000240"/>
            <a:ext cx="5000660" cy="40719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64293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/>
              <a:t>Выполнив задания к карточкам 1, вы узнаете названия этих цветов. (Работа в парах.)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4" name="Рисунок 3" descr="http://festival.1september.ru/articles/507358/img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071688"/>
            <a:ext cx="8001000" cy="43576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806</Words>
  <Application>Microsoft Office PowerPoint</Application>
  <PresentationFormat>Экран (4:3)</PresentationFormat>
  <Paragraphs>80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Arial</vt:lpstr>
      <vt:lpstr>Times New Roman</vt:lpstr>
      <vt:lpstr>Wingdings</vt:lpstr>
      <vt:lpstr>Тема Office</vt:lpstr>
      <vt:lpstr>Microsoft Equation 3.0</vt:lpstr>
      <vt:lpstr>Слайд 1</vt:lpstr>
      <vt:lpstr>Слайд 2</vt:lpstr>
      <vt:lpstr>Развивающая цель:  </vt:lpstr>
      <vt:lpstr>Воспитывающая цель:  </vt:lpstr>
      <vt:lpstr>Слайд 5</vt:lpstr>
      <vt:lpstr>Требования к знаниям, умениям и навыкам: </vt:lpstr>
      <vt:lpstr>Слайд 7</vt:lpstr>
      <vt:lpstr>Повторение формул, которые требуются при решении задач </vt:lpstr>
      <vt:lpstr>Выполнив задания к карточкам 1, вы узнаете названия этих цветов. (Работа в парах.) </vt:lpstr>
      <vt:lpstr>Задания к карточке 1: </vt:lpstr>
      <vt:lpstr>Слайд 11</vt:lpstr>
      <vt:lpstr>Легенда о цветке «Гиацинт»</vt:lpstr>
      <vt:lpstr>А теперь познакомимся еще с одной легендой, для этого решим следующие задания. </vt:lpstr>
      <vt:lpstr>Задания к карточке 2: </vt:lpstr>
      <vt:lpstr>Слайд 15</vt:lpstr>
      <vt:lpstr>Слайд 16</vt:lpstr>
      <vt:lpstr>Слайд 17</vt:lpstr>
      <vt:lpstr>Домашнее задание: </vt:lpstr>
    </vt:vector>
  </TitlesOfParts>
  <Company>ссс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ггг</dc:creator>
  <cp:lastModifiedBy>ггг</cp:lastModifiedBy>
  <cp:revision>10</cp:revision>
  <dcterms:created xsi:type="dcterms:W3CDTF">2010-11-30T15:51:14Z</dcterms:created>
  <dcterms:modified xsi:type="dcterms:W3CDTF">2010-11-30T17:31:10Z</dcterms:modified>
</cp:coreProperties>
</file>