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73" r:id="rId4"/>
    <p:sldId id="275" r:id="rId5"/>
    <p:sldId id="261" r:id="rId6"/>
    <p:sldId id="277" r:id="rId7"/>
    <p:sldId id="282" r:id="rId8"/>
    <p:sldId id="286" r:id="rId9"/>
    <p:sldId id="278" r:id="rId10"/>
    <p:sldId id="280" r:id="rId11"/>
    <p:sldId id="281" r:id="rId12"/>
    <p:sldId id="283" r:id="rId13"/>
    <p:sldId id="284" r:id="rId14"/>
    <p:sldId id="287" r:id="rId15"/>
    <p:sldId id="285" r:id="rId16"/>
    <p:sldId id="290" r:id="rId17"/>
    <p:sldId id="289" r:id="rId18"/>
    <p:sldId id="268" r:id="rId19"/>
    <p:sldId id="269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FF99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3D05B-6338-4C91-867D-C79033C2B98B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FA3F5-59FA-4194-AC68-BAA5E3E9C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FA3F5-59FA-4194-AC68-BAA5E3E9CD1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enterasia.ru/uploads/posts/2011-03/1300498383_2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5400" i="1" dirty="0" smtClean="0"/>
              <a:t>Кто ничего не изучает,</a:t>
            </a:r>
            <a:endParaRPr lang="ru-RU" sz="5400" dirty="0" smtClean="0"/>
          </a:p>
          <a:p>
            <a:pPr>
              <a:buNone/>
            </a:pPr>
            <a:r>
              <a:rPr lang="ru-RU" sz="5400" i="1" dirty="0" smtClean="0"/>
              <a:t>Тот ничего не замечает.</a:t>
            </a:r>
            <a:endParaRPr lang="ru-RU" sz="5400" dirty="0" smtClean="0"/>
          </a:p>
          <a:p>
            <a:pPr>
              <a:buNone/>
            </a:pPr>
            <a:r>
              <a:rPr lang="ru-RU" sz="5400" i="1" dirty="0" smtClean="0"/>
              <a:t>Кто ничего не замечает</a:t>
            </a:r>
            <a:endParaRPr lang="en-US" sz="5400" dirty="0" smtClean="0"/>
          </a:p>
          <a:p>
            <a:pPr>
              <a:buNone/>
            </a:pPr>
            <a:r>
              <a:rPr lang="ru-RU" sz="5400" i="1" dirty="0" smtClean="0"/>
              <a:t>Тот вечно хнычет и скучает.</a:t>
            </a:r>
            <a:endParaRPr lang="en-US" sz="5400" i="1" dirty="0" smtClean="0"/>
          </a:p>
          <a:p>
            <a:pPr>
              <a:buNone/>
            </a:pPr>
            <a:r>
              <a:rPr lang="en-US" sz="5400" dirty="0" smtClean="0"/>
              <a:t>               </a:t>
            </a:r>
            <a:r>
              <a:rPr lang="ru-RU" sz="5400" dirty="0" smtClean="0"/>
              <a:t>Поэт Р.</a:t>
            </a:r>
            <a:r>
              <a:rPr lang="en-US" sz="5400" dirty="0" smtClean="0"/>
              <a:t> </a:t>
            </a:r>
            <a:r>
              <a:rPr lang="ru-RU" sz="5400" dirty="0" err="1" smtClean="0"/>
              <a:t>Сеф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pic>
        <p:nvPicPr>
          <p:cNvPr id="6" name="Рисунок 5" descr="F:\картинки\HOMEANIM\AG00317_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4000504"/>
            <a:ext cx="207170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0412" y="357166"/>
            <a:ext cx="7933588" cy="52149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dirty="0" smtClean="0"/>
              <a:t>Если вы считаете. Что пример решен </a:t>
            </a:r>
            <a:r>
              <a:rPr lang="ru-RU" dirty="0" err="1" smtClean="0"/>
              <a:t>пра-вильно</a:t>
            </a:r>
            <a:r>
              <a:rPr lang="ru-RU" dirty="0" smtClean="0"/>
              <a:t>, поставьте «+», если не согласны- знак «-».</a:t>
            </a:r>
          </a:p>
          <a:p>
            <a:pPr>
              <a:lnSpc>
                <a:spcPct val="90000"/>
              </a:lnSpc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45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5 : 10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= 455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б) 18,3 : 10 = 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83;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235  : 10 = 23,5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г) 8,354 : 100 = 8354;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428604"/>
            <a:ext cx="7933588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i="1" dirty="0" err="1" smtClean="0"/>
              <a:t>Физминутка</a:t>
            </a:r>
            <a:r>
              <a:rPr lang="ru-RU" b="1" i="1" dirty="0" smtClean="0"/>
              <a:t>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Мы устали чуточку,</a:t>
            </a:r>
          </a:p>
          <a:p>
            <a:r>
              <a:rPr lang="ru-RU" dirty="0" smtClean="0"/>
              <a:t>Отдохнем минуточку.</a:t>
            </a:r>
          </a:p>
          <a:p>
            <a:r>
              <a:rPr lang="ru-RU" dirty="0" smtClean="0"/>
              <a:t>Поворот, наклон, прыжок,</a:t>
            </a:r>
          </a:p>
          <a:p>
            <a:r>
              <a:rPr lang="ru-RU" dirty="0" smtClean="0"/>
              <a:t>Улыбнись,  давай, дружок.</a:t>
            </a:r>
          </a:p>
          <a:p>
            <a:r>
              <a:rPr lang="ru-RU" dirty="0" smtClean="0"/>
              <a:t>Еще попрыгай: раз, два, три!</a:t>
            </a:r>
          </a:p>
          <a:p>
            <a:r>
              <a:rPr lang="ru-RU" dirty="0" smtClean="0"/>
              <a:t>На соседа посмотри,</a:t>
            </a:r>
          </a:p>
          <a:p>
            <a:r>
              <a:rPr lang="ru-RU" dirty="0" smtClean="0"/>
              <a:t>Руки вверх и тут же вниз</a:t>
            </a:r>
          </a:p>
          <a:p>
            <a:r>
              <a:rPr lang="ru-RU" dirty="0" smtClean="0"/>
              <a:t>И за парту вновь садись.</a:t>
            </a:r>
          </a:p>
          <a:p>
            <a:r>
              <a:rPr lang="ru-RU" dirty="0" smtClean="0"/>
              <a:t>Стали мы теперь бодрее,</a:t>
            </a:r>
          </a:p>
          <a:p>
            <a:r>
              <a:rPr lang="ru-RU" dirty="0" smtClean="0"/>
              <a:t>Будем думать мы быстрее.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85728"/>
            <a:ext cx="8215338" cy="5962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 в 1936 году получил свое первое победное прозвище.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Какое прозвище дали скакуну вы узнаете, если выполните это задание. 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6,1 + 0,12    Р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5,1 : 3          И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6,87 * 10      З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7,12 * 2       А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3,4 : 100      К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43,12 : 10   Э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 7 : 5           А</a:t>
            </a: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4643446"/>
          <a:ext cx="7643869" cy="128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974"/>
                <a:gridCol w="840612"/>
                <a:gridCol w="840612"/>
                <a:gridCol w="840612"/>
                <a:gridCol w="643753"/>
                <a:gridCol w="924805"/>
                <a:gridCol w="953277"/>
                <a:gridCol w="840612"/>
                <a:gridCol w="840612"/>
              </a:tblGrid>
              <a:tr h="64293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4,312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68,7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1,7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6,22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0,034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14,24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6,22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1,4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3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857752" y="6184305"/>
            <a:ext cx="37861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Эзир-Кара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Черный орел.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8" y="500042"/>
            <a:ext cx="3428992" cy="58388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 П</a:t>
            </a:r>
            <a:r>
              <a:rPr lang="ru-RU" dirty="0" smtClean="0"/>
              <a:t>амятник легендарному коню </a:t>
            </a:r>
            <a:r>
              <a:rPr lang="ru-RU" dirty="0" err="1" smtClean="0"/>
              <a:t>Эзир-Кара</a:t>
            </a:r>
            <a:r>
              <a:rPr lang="ru-RU" dirty="0" smtClean="0"/>
              <a:t> был открыт в селе </a:t>
            </a:r>
            <a:r>
              <a:rPr lang="ru-RU" dirty="0" err="1" smtClean="0"/>
              <a:t>Ак-Эрик</a:t>
            </a:r>
            <a:r>
              <a:rPr lang="ru-RU" dirty="0" smtClean="0"/>
              <a:t> </a:t>
            </a:r>
            <a:r>
              <a:rPr lang="ru-RU" dirty="0" err="1" smtClean="0"/>
              <a:t>Тес-Хемского</a:t>
            </a:r>
            <a:r>
              <a:rPr lang="ru-RU" dirty="0" smtClean="0"/>
              <a:t> района </a:t>
            </a:r>
          </a:p>
          <a:p>
            <a:pPr algn="ctr">
              <a:buNone/>
            </a:pPr>
            <a:r>
              <a:rPr lang="ru-RU" dirty="0" smtClean="0"/>
              <a:t>10 июня </a:t>
            </a:r>
          </a:p>
          <a:p>
            <a:pPr algn="ctr">
              <a:buNone/>
            </a:pPr>
            <a:r>
              <a:rPr lang="ru-RU" dirty="0" smtClean="0"/>
              <a:t>1993 году.</a:t>
            </a:r>
          </a:p>
          <a:p>
            <a:endParaRPr lang="ru-RU" dirty="0"/>
          </a:p>
        </p:txBody>
      </p:sp>
      <p:pic>
        <p:nvPicPr>
          <p:cNvPr id="4" name="Рисунок 3" descr="http://tosertine.tuva.ru/uploads/posts/1283238113_yezir-kar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435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Легендарный </a:t>
            </a:r>
            <a:r>
              <a:rPr lang="ru-RU" dirty="0" err="1" smtClean="0"/>
              <a:t>Эзир-Кара</a:t>
            </a:r>
            <a:r>
              <a:rPr lang="ru-RU" dirty="0" smtClean="0"/>
              <a:t> – Черный орел, непревзойденный в истории Тувы скакун, который вслед за своим хозяином </a:t>
            </a:r>
            <a:r>
              <a:rPr lang="ru-RU" dirty="0" err="1" smtClean="0"/>
              <a:t>Санданмаа</a:t>
            </a:r>
            <a:r>
              <a:rPr lang="ru-RU" dirty="0" smtClean="0"/>
              <a:t> </a:t>
            </a:r>
            <a:r>
              <a:rPr lang="ru-RU" dirty="0" err="1" smtClean="0"/>
              <a:t>Сояном</a:t>
            </a:r>
            <a:r>
              <a:rPr lang="ru-RU" dirty="0" smtClean="0"/>
              <a:t> тоже стал «врагом народа».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Чёрный орёл Эзир-Кар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285728"/>
            <a:ext cx="378621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lub.foto.ru/gallery/images/photo/2006/06/26/64303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86124"/>
            <a:ext cx="9144000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   </a:t>
            </a:r>
            <a:r>
              <a:rPr lang="ru-RU" sz="2800" b="1" dirty="0" smtClean="0">
                <a:solidFill>
                  <a:schemeClr val="bg1"/>
                </a:solidFill>
              </a:rPr>
              <a:t>С</a:t>
            </a:r>
            <a:r>
              <a:rPr lang="ru-RU" sz="2800" dirty="0" smtClean="0">
                <a:solidFill>
                  <a:schemeClr val="bg1"/>
                </a:solidFill>
              </a:rPr>
              <a:t>тереть память </a:t>
            </a:r>
            <a:r>
              <a:rPr lang="ru-RU" sz="2800" dirty="0" smtClean="0">
                <a:solidFill>
                  <a:srgbClr val="000099"/>
                </a:solidFill>
              </a:rPr>
              <a:t>о</a:t>
            </a:r>
            <a:r>
              <a:rPr lang="ru-RU" sz="2800" dirty="0" smtClean="0">
                <a:solidFill>
                  <a:schemeClr val="bg1"/>
                </a:solidFill>
              </a:rPr>
              <a:t>б </a:t>
            </a:r>
            <a:r>
              <a:rPr lang="ru-RU" sz="2800" dirty="0" err="1" smtClean="0">
                <a:solidFill>
                  <a:schemeClr val="bg1"/>
                </a:solidFill>
              </a:rPr>
              <a:t>Эзир-Кара</a:t>
            </a:r>
            <a:r>
              <a:rPr lang="ru-RU" sz="2800" dirty="0" smtClean="0">
                <a:solidFill>
                  <a:schemeClr val="bg1"/>
                </a:solidFill>
              </a:rPr>
              <a:t> не удалось: он стал легендой, в народе о нем сложены благопожелания, стихи, песни, он живет в рассказах и воспоминаниях, о нем написаны книги.     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История </a:t>
            </a:r>
            <a:r>
              <a:rPr lang="ru-RU" sz="2800" dirty="0" err="1" smtClean="0">
                <a:solidFill>
                  <a:schemeClr val="bg1"/>
                </a:solidFill>
              </a:rPr>
              <a:t>Эзир-Кара</a:t>
            </a:r>
            <a:r>
              <a:rPr lang="ru-RU" sz="2800" dirty="0" smtClean="0">
                <a:solidFill>
                  <a:schemeClr val="bg1"/>
                </a:solidFill>
              </a:rPr>
              <a:t> – это значимая часть правдивой, без прикрас, истории Тувы – непростых времен и трудных судеб людей того времени. И об этом надо помнить.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действие: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 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0,7 : 25;                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9,607 : 10;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б) 7,9 : 316;                е) 14,706 : 1000;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в) 543,4 : 143;            ж) 0,0142 : 100;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г) 40,005 : 127;         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0,75 : 10 000.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714488"/>
            <a:ext cx="7208358" cy="4143404"/>
          </a:xfrm>
        </p:spPr>
        <p:txBody>
          <a:bodyPr/>
          <a:lstStyle/>
          <a:p>
            <a:pPr algn="just">
              <a:buNone/>
            </a:pPr>
            <a:r>
              <a:rPr lang="ru-RU" i="1" dirty="0" smtClean="0"/>
              <a:t>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Масса жеребенка  0,86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а масса 2 коней больше массы 4 жеребка на  1,36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Какова масса одного коня.</a:t>
            </a:r>
          </a:p>
          <a:p>
            <a:pPr algn="just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(0,86 * 4 + 1,36) : 2 = 2,4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V. </a:t>
            </a:r>
            <a:r>
              <a:rPr lang="ru-RU" b="1" dirty="0" smtClean="0"/>
              <a:t>Подведение итогов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071546"/>
            <a:ext cx="8215338" cy="558641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dirty="0" smtClean="0"/>
              <a:t>Ответьте на вопросы:</a:t>
            </a:r>
          </a:p>
          <a:p>
            <a:pPr lvl="0"/>
            <a:r>
              <a:rPr lang="ru-RU" sz="4000" dirty="0" smtClean="0"/>
              <a:t>Какие знания понадобились тебе на уроке?</a:t>
            </a:r>
          </a:p>
          <a:p>
            <a:pPr lvl="0"/>
            <a:r>
              <a:rPr lang="ru-RU" sz="4000" dirty="0" smtClean="0"/>
              <a:t>Что понравилось на уроке больше всего?</a:t>
            </a:r>
          </a:p>
          <a:p>
            <a:pPr lvl="0"/>
            <a:r>
              <a:rPr lang="ru-RU" sz="4000" dirty="0" smtClean="0"/>
              <a:t>Где во время урока у тебя все получалось хорошо?</a:t>
            </a:r>
          </a:p>
          <a:p>
            <a:pPr lvl="0"/>
            <a:r>
              <a:rPr lang="ru-RU" sz="4000" dirty="0" smtClean="0"/>
              <a:t>Какими словами можешь выразить свое настроение как результат работы на уроке?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Страница </a:t>
            </a:r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212,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№ 1375 (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а-д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),  1376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Дополнительно: найти материал  о легендарном коне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Эзир-Кара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7972452" cy="85476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Домашнее задание</a:t>
            </a:r>
            <a:endParaRPr lang="ru-RU" sz="4000" dirty="0"/>
          </a:p>
        </p:txBody>
      </p:sp>
      <p:pic>
        <p:nvPicPr>
          <p:cNvPr id="6" name="Рисунок 5" descr="D:\Мои документы\Мои рисунки\image00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85728"/>
            <a:ext cx="2628917" cy="27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/>
              <a:t>  Устная работа</a:t>
            </a:r>
            <a:br>
              <a:rPr lang="ru-RU" sz="4900" b="1" dirty="0" smtClean="0"/>
            </a:br>
            <a:endParaRPr lang="ru-RU" sz="44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785926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/>
              <a:t>Задание: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сумоне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Дурген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провели соревнование по скачкам коней. Первый конь пробежал  3,23 мин; второй - 3,03 мин; третий - 3,65 мин; четвертый - 3,27; пятый - 4,02.   Какой скакун  был первым? 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cene3d>
            <a:camera prst="isometricOffAxis1Right"/>
            <a:lightRig rig="flat" dir="tl">
              <a:rot lat="0" lon="0" rev="6600000"/>
            </a:lightRig>
          </a:scene3d>
          <a:sp3d>
            <a:bevelT prst="convex"/>
          </a:sp3d>
        </p:spPr>
        <p:txBody>
          <a:bodyPr>
            <a:norm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Спасибо за внимание!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4972056" cy="106908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Задача: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1428736"/>
            <a:ext cx="8429684" cy="314327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sz="12300" b="1" i="1" dirty="0" smtClean="0"/>
              <a:t>  </a:t>
            </a:r>
            <a:r>
              <a:rPr lang="ru-RU" sz="4100" b="1" i="1" dirty="0" smtClean="0">
                <a:latin typeface="Arial" pitchFamily="34" charset="0"/>
                <a:cs typeface="Arial" pitchFamily="34" charset="0"/>
              </a:rPr>
              <a:t>За 3 часа конь пробежал 41,1 км.          </a:t>
            </a:r>
          </a:p>
          <a:p>
            <a:pPr lvl="0">
              <a:buNone/>
            </a:pPr>
            <a:r>
              <a:rPr lang="ru-RU" sz="4100" b="1" i="1" dirty="0" smtClean="0">
                <a:latin typeface="Arial" pitchFamily="34" charset="0"/>
                <a:cs typeface="Arial" pitchFamily="34" charset="0"/>
              </a:rPr>
              <a:t>       Вычислите скорость коня.</a:t>
            </a:r>
            <a:endParaRPr lang="ru-RU" sz="4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9800" dirty="0" smtClean="0"/>
              <a:t>					</a:t>
            </a:r>
          </a:p>
          <a:p>
            <a:pPr>
              <a:buNone/>
            </a:pPr>
            <a:endParaRPr lang="ru-RU" sz="9800" dirty="0" smtClean="0"/>
          </a:p>
          <a:p>
            <a:pPr>
              <a:buNone/>
            </a:pPr>
            <a:endParaRPr lang="ru-RU" sz="9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06" y="274638"/>
            <a:ext cx="5290382" cy="511156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III.</a:t>
            </a:r>
            <a:r>
              <a:rPr lang="ru-RU" sz="3200" b="1" dirty="0" smtClean="0"/>
              <a:t> Работа по новой теме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142984"/>
            <a:ext cx="7643866" cy="5429288"/>
          </a:xfrm>
        </p:spPr>
        <p:txBody>
          <a:bodyPr>
            <a:normAutofit/>
          </a:bodyPr>
          <a:lstStyle/>
          <a:p>
            <a:pPr marL="596646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Работа по статье учебника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208)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Вопросы: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значит разделить десятичную дробь на натуральное число?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ru-RU" dirty="0" smtClean="0"/>
              <a:t>Определите тему нашего сегодняшнего урока?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ru-RU" dirty="0" smtClean="0"/>
              <a:t>А какие цели мы поставим? </a:t>
            </a:r>
          </a:p>
          <a:p>
            <a:pPr marL="596646" indent="-514350">
              <a:buNone/>
            </a:pPr>
            <a:endParaRPr lang="ru-RU" dirty="0" smtClean="0"/>
          </a:p>
          <a:p>
            <a:pPr marL="596646" indent="-514350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 marL="596646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Font typeface="Wingdings" pitchFamily="2" charset="2"/>
              <a:buChar char="Ø"/>
            </a:pPr>
            <a:endParaRPr lang="ru-RU" dirty="0" smtClean="0">
              <a:latin typeface="Century" pitchFamily="18" charset="0"/>
            </a:endParaRPr>
          </a:p>
          <a:p>
            <a:pPr marL="596646" indent="-514350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85728"/>
            <a:ext cx="7406640" cy="18293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857232"/>
            <a:ext cx="7839100" cy="478634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Тема урока: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                        Деление десятичных дробей на натуральные числа.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Цели и задачи:</a:t>
            </a:r>
          </a:p>
          <a:p>
            <a:pPr marL="541782" indent="-514350">
              <a:buAutoNum type="arabicPeriod"/>
            </a:pPr>
            <a:r>
              <a:rPr lang="ru-RU" b="1" dirty="0" smtClean="0"/>
              <a:t>Изучить правило деление десятичных дробей на натуральные числа.</a:t>
            </a:r>
          </a:p>
          <a:p>
            <a:pPr marL="541782" indent="-514350">
              <a:buAutoNum type="arabicPeriod"/>
            </a:pPr>
            <a:r>
              <a:rPr lang="ru-RU" b="1" dirty="0" smtClean="0"/>
              <a:t>Научиться выполнять деление десятичных дробей на натуральные числа.</a:t>
            </a:r>
          </a:p>
          <a:p>
            <a:pPr marL="541782" indent="-514350">
              <a:buAutoNum type="arabicPeriod"/>
            </a:pPr>
            <a:r>
              <a:rPr lang="ru-RU" b="1" dirty="0" smtClean="0"/>
              <a:t>Научиться выполнять деление десятичных дробей на 10, 100,….и т д.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933588" cy="92869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Составим алгоритм </a:t>
            </a:r>
            <a:br>
              <a:rPr lang="ru-RU" sz="2400" dirty="0" smtClean="0"/>
            </a:br>
            <a:r>
              <a:rPr lang="ru-RU" sz="2400" dirty="0" smtClean="0"/>
              <a:t>деление десятичных дробей на </a:t>
            </a:r>
            <a:r>
              <a:rPr lang="ru-RU" sz="2400" dirty="0" smtClean="0"/>
              <a:t>натуральн</a:t>
            </a:r>
            <a:r>
              <a:rPr lang="ru-RU" sz="2400" dirty="0" smtClean="0"/>
              <a:t>ы</a:t>
            </a:r>
            <a:r>
              <a:rPr lang="ru-RU" sz="2400" dirty="0" smtClean="0"/>
              <a:t>е числ</a:t>
            </a:r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7933588" cy="5033978"/>
          </a:xfrm>
        </p:spPr>
        <p:txBody>
          <a:bodyPr/>
          <a:lstStyle/>
          <a:p>
            <a:pPr marL="596646" indent="-514350">
              <a:buAutoNum type="arabicParenR"/>
            </a:pPr>
            <a:r>
              <a:rPr lang="ru-RU" dirty="0" smtClean="0"/>
              <a:t>Разделить</a:t>
            </a:r>
          </a:p>
          <a:p>
            <a:pPr marL="596646" indent="-514350">
              <a:buAutoNum type="arabicParenR"/>
            </a:pPr>
            <a:r>
              <a:rPr lang="ru-RU" dirty="0" smtClean="0"/>
              <a:t>Поставить в частном запятую, когда кончится деление целой части</a:t>
            </a:r>
          </a:p>
        </p:txBody>
      </p:sp>
      <p:pic>
        <p:nvPicPr>
          <p:cNvPr id="12" name="Рисунок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857496"/>
            <a:ext cx="471490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2560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3)  Если целая часть меньше делителя, то частное начинается с нуля целых</a:t>
            </a:r>
            <a:endParaRPr lang="ru-RU" sz="32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28802"/>
            <a:ext cx="442912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928802"/>
            <a:ext cx="464343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Выгнутая вниз стрелка 9"/>
          <p:cNvSpPr/>
          <p:nvPr/>
        </p:nvSpPr>
        <p:spPr>
          <a:xfrm>
            <a:off x="1142976" y="2643182"/>
            <a:ext cx="571504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1435608" y="1447800"/>
            <a:ext cx="6279664" cy="480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Выгнутая вниз стрелка 12"/>
          <p:cNvSpPr/>
          <p:nvPr/>
        </p:nvSpPr>
        <p:spPr>
          <a:xfrm>
            <a:off x="1357290" y="3214686"/>
            <a:ext cx="1571636" cy="2857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деление: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24816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2,45 : 5 =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36,12  : 8 =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2,8  : 7 =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17,78  : 7 =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321,6 : 12 =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2000240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0,49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2571744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4,515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3143248"/>
            <a:ext cx="7858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0,4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3714752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2,54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4214818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26,8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215338" cy="1214422"/>
          </a:xfrm>
        </p:spPr>
        <p:txBody>
          <a:bodyPr>
            <a:noAutofit/>
          </a:bodyPr>
          <a:lstStyle/>
          <a:p>
            <a:pPr marL="596646" indent="-51435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Сформулируем правило деление десятичной дроби на 10, 100, …и т д.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3116"/>
            <a:ext cx="7933588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 Перенести запятую влево</a:t>
            </a:r>
          </a:p>
          <a:p>
            <a:pPr>
              <a:buNone/>
            </a:pPr>
            <a:r>
              <a:rPr lang="ru-RU" dirty="0" smtClean="0"/>
              <a:t>2) Считаем нули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Пример:</a:t>
            </a:r>
          </a:p>
          <a:p>
            <a:pPr>
              <a:buNone/>
            </a:pPr>
            <a:r>
              <a:rPr lang="ru-RU" dirty="0" smtClean="0"/>
              <a:t>6,5  : 100 =  06,5 : 100 = 0,065</a:t>
            </a:r>
          </a:p>
          <a:p>
            <a:pPr>
              <a:buNone/>
            </a:pPr>
            <a:r>
              <a:rPr lang="ru-RU" dirty="0" smtClean="0"/>
              <a:t>453,4 : 10 = 45,34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rot="10800000">
            <a:off x="6786578" y="2285992"/>
            <a:ext cx="150019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0800000">
            <a:off x="3359362" y="4897099"/>
            <a:ext cx="566902" cy="816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2080</TotalTime>
  <Words>638</Words>
  <Application>Microsoft Office PowerPoint</Application>
  <PresentationFormat>Экран (4:3)</PresentationFormat>
  <Paragraphs>115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Слайд 1</vt:lpstr>
      <vt:lpstr>  Устная работа </vt:lpstr>
      <vt:lpstr>Задача:</vt:lpstr>
      <vt:lpstr>III. Работа по новой теме</vt:lpstr>
      <vt:lpstr>  </vt:lpstr>
      <vt:lpstr>Составим алгоритм  деление десятичных дробей на натуральные числа</vt:lpstr>
      <vt:lpstr>3)  Если целая часть меньше делителя, то частное начинается с нуля целых</vt:lpstr>
      <vt:lpstr>Выполните деление:</vt:lpstr>
      <vt:lpstr>Сформулируем правило деление десятичной дроби на 10, 100, …и т д.</vt:lpstr>
      <vt:lpstr>Слайд 10</vt:lpstr>
      <vt:lpstr>Слайд 11</vt:lpstr>
      <vt:lpstr>Слайд 12</vt:lpstr>
      <vt:lpstr>Слайд 13</vt:lpstr>
      <vt:lpstr>Слайд 14</vt:lpstr>
      <vt:lpstr>Слайд 15</vt:lpstr>
      <vt:lpstr>Выполните действие:</vt:lpstr>
      <vt:lpstr>Задача:</vt:lpstr>
      <vt:lpstr>V. Подведение итогов урока</vt:lpstr>
      <vt:lpstr>Домашнее задание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десятичных дробей на натуральное число</dc:title>
  <cp:lastModifiedBy>1</cp:lastModifiedBy>
  <cp:revision>70</cp:revision>
  <dcterms:modified xsi:type="dcterms:W3CDTF">2013-03-14T17:26:50Z</dcterms:modified>
</cp:coreProperties>
</file>